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1" r:id="rId6"/>
    <p:sldId id="262" r:id="rId7"/>
    <p:sldId id="263" r:id="rId8"/>
    <p:sldId id="264" r:id="rId9"/>
    <p:sldId id="265" r:id="rId10"/>
    <p:sldId id="266" r:id="rId11"/>
    <p:sldId id="268" r:id="rId12"/>
    <p:sldId id="267"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06905A-9795-4E41-9906-CDC593C0155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8D94000-4974-45F0-8F27-EE3FCA0525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EDDDC01-3F69-4B6C-86FB-C03D0E050448}"/>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BDCB6221-417D-49E5-92D4-8CE42204A08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C09D1E7-D2DA-404A-AEB9-DB838F3F2679}"/>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795894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96EC11-837C-4030-A9F0-D9526783895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5A4A3048-6F2B-4844-8E71-E53FD539080A}"/>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2ECFEA-EBA9-43B6-A4FB-E1A5283F75C0}"/>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B532C5CB-F830-46E7-8D6E-19D9F3E1C5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ACD732E-795A-4305-9584-5A5A6124025D}"/>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0325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2C101248-996F-424D-988D-A7A7890CC7B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ECA03755-3A7A-49A5-9713-18679B99E46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0FA4381-9650-4EBC-8717-659D5E53C0CA}"/>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35B2FF9E-EED6-4D9E-A91D-DAB2D059C4E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DC7D35D-EB34-4942-AE9C-069787FFA87A}"/>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3977901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22EE67-D357-4372-A509-B986D1C5B9E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0EFA7C2-3E53-403D-82AB-94A74C4CE80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ED49ED6-F1EB-47A7-9ECE-6101F7E5142A}"/>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5CA12449-477B-4C87-9EB5-6F9A65D7745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1413C45-6F3A-4FF6-82A3-BEB6DE613B7E}"/>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979652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0B432-2900-4D63-B5AD-D9118FC278A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F7FAFC5-8802-4A30-8489-4A8946F24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E251031-241F-48C8-A2B2-D37A3312A304}"/>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DBC0C7A3-F16C-4D90-B7BE-0859EDC22ED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015586-410B-44E8-999B-1C9776D6BE86}"/>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51031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39E944-6B7E-441D-9A8E-C98EC88A8CE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D7770FD-13D2-47F8-866F-78AA1FC3EF9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2C87509D-B03F-41B5-BCC3-754475918BF6}"/>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9B8C7576-E0DA-48C0-B913-722FB6758241}"/>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CE3A435D-5209-463D-B9ED-3C457B736B6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3C0061B-D4B7-4D0D-BF8F-570C89894F1F}"/>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13924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CED979-F1E6-4202-AEAF-219C035C2EE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62A96E6-3BB6-4EE8-AF8E-EFF8E72380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233640A3-721E-4CCE-B599-AE5252A946C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046B50B-BCCE-49EC-9927-2C9BE49EEC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1D4ED84C-9274-4FC9-A658-615A90F23FDB}"/>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43CA9F7-4C90-48DA-89C6-62CFEFA8E9D0}"/>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8" name="Symbol zastępczy stopki 7">
            <a:extLst>
              <a:ext uri="{FF2B5EF4-FFF2-40B4-BE49-F238E27FC236}">
                <a16:creationId xmlns:a16="http://schemas.microsoft.com/office/drawing/2014/main" id="{368E001A-BA78-4A1C-BF6C-129B3F46B6D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CB406B8-B623-468C-B653-7810D18E7DD6}"/>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41302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883580-BDBD-4D90-B584-70E553E53F9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E7D0012A-45FC-4CEE-9F11-5502711CB5CD}"/>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4" name="Symbol zastępczy stopki 3">
            <a:extLst>
              <a:ext uri="{FF2B5EF4-FFF2-40B4-BE49-F238E27FC236}">
                <a16:creationId xmlns:a16="http://schemas.microsoft.com/office/drawing/2014/main" id="{F096FD53-347F-4AA9-939C-BAF4AB853CD0}"/>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328F652C-7312-4875-9E9E-4729F67BC3EB}"/>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5617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7EE1557-CC03-46DD-9222-767407A40D3E}"/>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3" name="Symbol zastępczy stopki 2">
            <a:extLst>
              <a:ext uri="{FF2B5EF4-FFF2-40B4-BE49-F238E27FC236}">
                <a16:creationId xmlns:a16="http://schemas.microsoft.com/office/drawing/2014/main" id="{A417ED30-A25C-4F90-AC4F-1F658D0E977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239096E-552B-406A-9105-A6829417BA2A}"/>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428850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8AC26F-91BD-4246-94D9-3C9D54C0950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E1D04D3-E8ED-464C-9FC3-CC367098C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3D7DD7E-2354-4D41-84B2-86A02C84F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03CFB671-28C8-420A-AB11-B3AFA08D5B94}"/>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4FAEBB2B-764C-4604-96C9-97D22C073A8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07005B2-69F0-45D4-9F8B-1674C7E57E11}"/>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279683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7CEAF0-54DD-4C94-A6EB-B766C2D4EC08}"/>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3B82FCD-D5B9-434A-90BD-1FC0FD211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2ACBB366-1010-42E5-9844-258C89E05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3BCB6DA-BB44-4CCA-827A-28C411E1DD5D}"/>
              </a:ext>
            </a:extLst>
          </p:cNvPr>
          <p:cNvSpPr>
            <a:spLocks noGrp="1"/>
          </p:cNvSpPr>
          <p:nvPr>
            <p:ph type="dt" sz="half" idx="10"/>
          </p:nvPr>
        </p:nvSpPr>
        <p:spPr/>
        <p:txBody>
          <a:bodyPr/>
          <a:lstStyle/>
          <a:p>
            <a:fld id="{FFEBD68C-908F-4128-849A-2C3EBE121081}" type="datetimeFigureOut">
              <a:rPr lang="pl-PL" smtClean="0"/>
              <a:t>07.12.2020</a:t>
            </a:fld>
            <a:endParaRPr lang="pl-PL"/>
          </a:p>
        </p:txBody>
      </p:sp>
      <p:sp>
        <p:nvSpPr>
          <p:cNvPr id="6" name="Symbol zastępczy stopki 5">
            <a:extLst>
              <a:ext uri="{FF2B5EF4-FFF2-40B4-BE49-F238E27FC236}">
                <a16:creationId xmlns:a16="http://schemas.microsoft.com/office/drawing/2014/main" id="{5CA81E27-073A-4699-8B90-E4C9FEC163D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2E50F76-1E1C-4F69-A368-56548AA1337C}"/>
              </a:ext>
            </a:extLst>
          </p:cNvPr>
          <p:cNvSpPr>
            <a:spLocks noGrp="1"/>
          </p:cNvSpPr>
          <p:nvPr>
            <p:ph type="sldNum" sz="quarter" idx="12"/>
          </p:nvPr>
        </p:nvSpPr>
        <p:spPr/>
        <p:txBody>
          <a:bodyPr/>
          <a:lstStyle/>
          <a:p>
            <a:fld id="{1B07BDE8-EF6C-4552-A7EC-F80658FA5D8C}" type="slidenum">
              <a:rPr lang="pl-PL" smtClean="0"/>
              <a:t>‹#›</a:t>
            </a:fld>
            <a:endParaRPr lang="pl-PL"/>
          </a:p>
        </p:txBody>
      </p:sp>
    </p:spTree>
    <p:extLst>
      <p:ext uri="{BB962C8B-B14F-4D97-AF65-F5344CB8AC3E}">
        <p14:creationId xmlns:p14="http://schemas.microsoft.com/office/powerpoint/2010/main" val="948189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203DABF6-8D41-47A5-AC81-6283DB8FC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68EA3801-95DC-4BC9-8CD2-F3F4A346E7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F1777AB-2D2C-437D-A1EB-E342C2DEE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BD68C-908F-4128-849A-2C3EBE121081}" type="datetimeFigureOut">
              <a:rPr lang="pl-PL" smtClean="0"/>
              <a:t>07.12.2020</a:t>
            </a:fld>
            <a:endParaRPr lang="pl-PL"/>
          </a:p>
        </p:txBody>
      </p:sp>
      <p:sp>
        <p:nvSpPr>
          <p:cNvPr id="5" name="Symbol zastępczy stopki 4">
            <a:extLst>
              <a:ext uri="{FF2B5EF4-FFF2-40B4-BE49-F238E27FC236}">
                <a16:creationId xmlns:a16="http://schemas.microsoft.com/office/drawing/2014/main" id="{569F6D34-AEC7-457B-8EB9-83B89DE71B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8ADE117-BF90-4464-8016-47CA016D44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7BDE8-EF6C-4552-A7EC-F80658FA5D8C}" type="slidenum">
              <a:rPr lang="pl-PL" smtClean="0"/>
              <a:t>‹#›</a:t>
            </a:fld>
            <a:endParaRPr lang="pl-PL"/>
          </a:p>
        </p:txBody>
      </p:sp>
    </p:spTree>
    <p:extLst>
      <p:ext uri="{BB962C8B-B14F-4D97-AF65-F5344CB8AC3E}">
        <p14:creationId xmlns:p14="http://schemas.microsoft.com/office/powerpoint/2010/main" val="1464845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wladyslawowo.p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Podtytuł 2">
            <a:extLst>
              <a:ext uri="{FF2B5EF4-FFF2-40B4-BE49-F238E27FC236}">
                <a16:creationId xmlns:a16="http://schemas.microsoft.com/office/drawing/2014/main" id="{2AB3B887-9E8C-4F1F-B887-07B75198DBF8}"/>
              </a:ext>
            </a:extLst>
          </p:cNvPr>
          <p:cNvSpPr>
            <a:spLocks noGrp="1"/>
          </p:cNvSpPr>
          <p:nvPr>
            <p:ph type="subTitle" idx="1"/>
          </p:nvPr>
        </p:nvSpPr>
        <p:spPr>
          <a:xfrm>
            <a:off x="2776756" y="3603573"/>
            <a:ext cx="6544820" cy="1357625"/>
          </a:xfrm>
          <a:noFill/>
        </p:spPr>
        <p:txBody>
          <a:bodyPr>
            <a:normAutofit/>
          </a:bodyPr>
          <a:lstStyle/>
          <a:p>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DEKLARACJA O WYSOKOŚCI OPŁATY ZA GOSPODAROWANIE</a:t>
            </a:r>
          </a:p>
          <a:p>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ODPADAMI KOMUNALNYMI DLA NIERUCHOMOŚCI, </a:t>
            </a:r>
          </a:p>
          <a:p>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NA KTÓRYCH ZAMIESZKUJĄ MIESZKAŃCY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sz="2000" dirty="0">
              <a:solidFill>
                <a:srgbClr val="080808"/>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3185041" y="1775684"/>
            <a:ext cx="5782716" cy="1555629"/>
          </a:xfrm>
          <a:noFill/>
        </p:spPr>
        <p:txBody>
          <a:bodyPr anchor="ctr">
            <a:normAutofit/>
          </a:bodyPr>
          <a:lstStyle/>
          <a:p>
            <a:r>
              <a:rPr lang="pl-PL" sz="36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INSTRUKCJA WYPEŁNIENIA</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9108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BDE67F-F311-4C17-BD5B-30004B6C498B}"/>
              </a:ext>
            </a:extLst>
          </p:cNvPr>
          <p:cNvSpPr>
            <a:spLocks noGrp="1"/>
          </p:cNvSpPr>
          <p:nvPr>
            <p:ph type="title"/>
          </p:nvPr>
        </p:nvSpPr>
        <p:spPr>
          <a:xfrm>
            <a:off x="838200" y="1058541"/>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5.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Jeśli podaliśmy swój numer telefonu</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w polu obok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podpisujemy zgodę</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na przetwarzanie podanego numeru telefonu celem nawiązania kontaktu.  </a:t>
            </a:r>
            <a:b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b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1.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czytelnie imię i nazwisko osoby składającej deklarację</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3.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Podpisujemy deklarację – </a:t>
            </a:r>
            <a:r>
              <a:rPr lang="pl-PL"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deklaracja bez podpisu jest nieważna!!!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pic>
        <p:nvPicPr>
          <p:cNvPr id="5" name="Symbol zastępczy zawartości 4">
            <a:extLst>
              <a:ext uri="{FF2B5EF4-FFF2-40B4-BE49-F238E27FC236}">
                <a16:creationId xmlns:a16="http://schemas.microsoft.com/office/drawing/2014/main" id="{08926324-54FA-48BF-8B94-93B39E9592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8412" y="2841487"/>
            <a:ext cx="7115175" cy="838200"/>
          </a:xfrm>
        </p:spPr>
      </p:pic>
      <p:pic>
        <p:nvPicPr>
          <p:cNvPr id="7" name="Obraz 6">
            <a:extLst>
              <a:ext uri="{FF2B5EF4-FFF2-40B4-BE49-F238E27FC236}">
                <a16:creationId xmlns:a16="http://schemas.microsoft.com/office/drawing/2014/main" id="{A5214B62-D005-4E30-B81F-09D8E5EAC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8412" y="4297915"/>
            <a:ext cx="7115175" cy="1114425"/>
          </a:xfrm>
          <a:prstGeom prst="rect">
            <a:avLst/>
          </a:prstGeom>
        </p:spPr>
      </p:pic>
      <p:sp>
        <p:nvSpPr>
          <p:cNvPr id="8" name="Strzałka: w prawo 7">
            <a:extLst>
              <a:ext uri="{FF2B5EF4-FFF2-40B4-BE49-F238E27FC236}">
                <a16:creationId xmlns:a16="http://schemas.microsoft.com/office/drawing/2014/main" id="{3FE274A7-F5DC-4CF3-82D9-309DA0DDBCA5}"/>
              </a:ext>
            </a:extLst>
          </p:cNvPr>
          <p:cNvSpPr/>
          <p:nvPr/>
        </p:nvSpPr>
        <p:spPr>
          <a:xfrm>
            <a:off x="1704363" y="4658249"/>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9" name="Strzałka: w lewo 8">
            <a:extLst>
              <a:ext uri="{FF2B5EF4-FFF2-40B4-BE49-F238E27FC236}">
                <a16:creationId xmlns:a16="http://schemas.microsoft.com/office/drawing/2014/main" id="{F469F865-0AA7-4B67-BFEF-E42E1D92DA08}"/>
              </a:ext>
            </a:extLst>
          </p:cNvPr>
          <p:cNvSpPr/>
          <p:nvPr/>
        </p:nvSpPr>
        <p:spPr>
          <a:xfrm>
            <a:off x="9581713" y="5058561"/>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lewo 9">
            <a:extLst>
              <a:ext uri="{FF2B5EF4-FFF2-40B4-BE49-F238E27FC236}">
                <a16:creationId xmlns:a16="http://schemas.microsoft.com/office/drawing/2014/main" id="{EA61BB68-56B0-40F2-B159-4E3C45D1762E}"/>
              </a:ext>
            </a:extLst>
          </p:cNvPr>
          <p:cNvSpPr/>
          <p:nvPr/>
        </p:nvSpPr>
        <p:spPr>
          <a:xfrm>
            <a:off x="9581712" y="2938337"/>
            <a:ext cx="1132513" cy="268448"/>
          </a:xfrm>
          <a:prstGeom prst="lef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13236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13136" y="1806026"/>
            <a:ext cx="9565728" cy="3632223"/>
          </a:xfrm>
          <a:noFill/>
        </p:spPr>
        <p:txBody>
          <a:bodyPr anchor="ctr">
            <a:normAutofit/>
          </a:bodyPr>
          <a:lstStyle/>
          <a:p>
            <a:pPr lvl="0">
              <a:lnSpc>
                <a:spcPct val="107000"/>
              </a:lnSpc>
              <a:spcAft>
                <a:spcPts val="800"/>
              </a:spcAft>
            </a:pPr>
            <a:r>
              <a:rPr lang="pl-PL" sz="1800" b="1" u="sng" dirty="0">
                <a:effectLst/>
                <a:latin typeface="Cambria" panose="02040503050406030204" pitchFamily="18" charset="0"/>
                <a:ea typeface="Calibri" panose="020F0502020204030204" pitchFamily="34" charset="0"/>
                <a:cs typeface="Times New Roman" panose="02020603050405020304" pitchFamily="18" charset="0"/>
              </a:rPr>
              <a:t>DEKLARACJĘ MOŻEMY ZŁOŻYĆ W NASTĘPUJĄCY SPOSÓB:</a:t>
            </a:r>
            <a:br>
              <a:rPr lang="pl-PL" sz="1800" u="sng"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W BIURZE OBSŁUGI INTERESANTA URZĘDU MIEJSKIEGO WE WŁADYSŁAWOWIE,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W SKRZYNCE PODAWCZEJ PRZED BUDYNKIEM URZĘDU,</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ZA POMOCĄ PLATFORMY TELEINFORMATYCZNEJ </a:t>
            </a:r>
            <a:r>
              <a:rPr lang="pl-PL" sz="1800" b="1" dirty="0" err="1">
                <a:effectLst/>
                <a:latin typeface="Cambria" panose="02040503050406030204" pitchFamily="18" charset="0"/>
                <a:ea typeface="Calibri" panose="020F0502020204030204" pitchFamily="34" charset="0"/>
                <a:cs typeface="Times New Roman" panose="02020603050405020304" pitchFamily="18" charset="0"/>
              </a:rPr>
              <a:t>ePUAP</a:t>
            </a:r>
            <a:r>
              <a:rPr lang="pl-PL" sz="1800" b="1" dirty="0">
                <a:effectLst/>
                <a:latin typeface="Cambria" panose="02040503050406030204" pitchFamily="18" charset="0"/>
                <a:ea typeface="Calibri" panose="020F0502020204030204" pitchFamily="34" charset="0"/>
                <a:cs typeface="Times New Roman" panose="02020603050405020304" pitchFamily="18" charset="0"/>
              </a:rPr>
              <a:t>.</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DO DEKLARACJI NALEŻY DOŁĄCZYĆ RAPORT Z ZUŻYCIEM WODY</a:t>
            </a:r>
            <a:br>
              <a:rPr lang="pl-PL"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OTRZYMANY Z MPWiK „EKOWIK”</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33858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32542" y="2107665"/>
            <a:ext cx="9565728" cy="2803540"/>
          </a:xfrm>
          <a:noFill/>
        </p:spPr>
        <p:txBody>
          <a:bodyPr anchor="ctr">
            <a:normAutofit/>
          </a:bodyPr>
          <a:lstStyle/>
          <a:p>
            <a:pPr>
              <a:lnSpc>
                <a:spcPct val="107000"/>
              </a:lnSpc>
              <a:spcAft>
                <a:spcPts val="800"/>
              </a:spcAft>
            </a:pPr>
            <a:r>
              <a:rPr lang="pl-PL" sz="1800" b="1" dirty="0">
                <a:effectLst/>
                <a:latin typeface="Cambria" panose="02040503050406030204" pitchFamily="18" charset="0"/>
                <a:ea typeface="Calibri" panose="020F0502020204030204" pitchFamily="34" charset="0"/>
                <a:cs typeface="Times New Roman" panose="02020603050405020304" pitchFamily="18" charset="0"/>
              </a:rPr>
              <a:t>W przypadku jakichkolwiek wątpliwości, co do wypełnienia druku deklaracji,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zachęcamy do kontaktu telefonicznego 58 674-54-58 lub 58 674-54-83.</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Pomoc w wypełnieniu deklaracji można również uzyskać w pokoju nr 301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Urzędu Miejskiego we Władysławowie w dniach i godzinach funkcjonowania urzędu (poza wtorkiem).</a:t>
            </a: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10124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ytuł 1">
            <a:extLst>
              <a:ext uri="{FF2B5EF4-FFF2-40B4-BE49-F238E27FC236}">
                <a16:creationId xmlns:a16="http://schemas.microsoft.com/office/drawing/2014/main" id="{9D981D3D-3EDA-475D-94F3-AF369C44A375}"/>
              </a:ext>
            </a:extLst>
          </p:cNvPr>
          <p:cNvSpPr>
            <a:spLocks noGrp="1"/>
          </p:cNvSpPr>
          <p:nvPr>
            <p:ph type="ctrTitle"/>
          </p:nvPr>
        </p:nvSpPr>
        <p:spPr>
          <a:xfrm>
            <a:off x="1313136" y="1728791"/>
            <a:ext cx="9565728" cy="3632223"/>
          </a:xfrm>
          <a:noFill/>
        </p:spPr>
        <p:txBody>
          <a:bodyPr anchor="ctr">
            <a:normAutofit fontScale="90000"/>
          </a:bodyPr>
          <a:lstStyle/>
          <a:p>
            <a:pPr>
              <a:lnSpc>
                <a:spcPct val="107000"/>
              </a:lnSpc>
              <a:spcAft>
                <a:spcPts val="800"/>
              </a:spcAft>
            </a:pPr>
            <a:r>
              <a:rPr lang="pl-PL" sz="1800" b="1" dirty="0">
                <a:effectLst/>
                <a:latin typeface="Cambria" panose="02040503050406030204" pitchFamily="18" charset="0"/>
                <a:ea typeface="Calibri" panose="020F0502020204030204" pitchFamily="34" charset="0"/>
                <a:cs typeface="Times New Roman" panose="02020603050405020304" pitchFamily="18" charset="0"/>
              </a:rPr>
              <a:t>Do wypełnienia deklaracji niezbędny jest raport z zużyciem wody za rok poprzedni, wydawany przez Międzygminne Przedsiębiorstwo Wodociągów i Kanalizacji „EKOWIK”.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mbria" panose="02040503050406030204" pitchFamily="18"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Deklarację</a:t>
            </a:r>
            <a:r>
              <a:rPr lang="pl-PL" sz="1800" dirty="0">
                <a:effectLst/>
                <a:latin typeface="Cambria" panose="02040503050406030204" pitchFamily="18" charset="0"/>
                <a:ea typeface="Calibri" panose="020F0502020204030204" pitchFamily="34" charset="0"/>
                <a:cs typeface="Times New Roman" panose="02020603050405020304" pitchFamily="18" charset="0"/>
              </a:rPr>
              <a:t> o wysokości opłaty za gospodarowanie odpadami komunalnymi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należy składać</a:t>
            </a:r>
            <a:r>
              <a:rPr lang="pl-PL" sz="1800" dirty="0">
                <a:effectLst/>
                <a:latin typeface="Cambria" panose="02040503050406030204" pitchFamily="18" charset="0"/>
                <a:ea typeface="Calibri" panose="020F0502020204030204" pitchFamily="34" charset="0"/>
                <a:cs typeface="Times New Roman" panose="02020603050405020304" pitchFamily="18" charset="0"/>
              </a:rPr>
              <a:t> każdego roku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do 15 lutego</a:t>
            </a:r>
            <a:r>
              <a:rPr lang="pl-PL" sz="1800" dirty="0">
                <a:effectLst/>
                <a:latin typeface="Cambria" panose="02040503050406030204" pitchFamily="18" charset="0"/>
                <a:ea typeface="Calibri" panose="020F0502020204030204" pitchFamily="34" charset="0"/>
                <a:cs typeface="Times New Roman" panose="02020603050405020304" pitchFamily="18" charset="0"/>
              </a:rPr>
              <a:t>, bądź w ciągu 14 dni od dnia zamieszkania </a:t>
            </a:r>
            <a:br>
              <a:rPr lang="pl-PL" sz="1800" dirty="0">
                <a:effectLst/>
                <a:latin typeface="Cambria" panose="02040503050406030204" pitchFamily="18"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na danej nieruchomości pierwszego mieszkańca.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DANY DRUK DEKLARACJI POBIERAMY ZE STRONY GMINY WŁADYSŁAWOWO</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r>
              <a:rPr lang="pl-PL" sz="1800" b="1"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www.wladyslawowo.pl</a:t>
            </a:r>
            <a:r>
              <a:rPr lang="pl-PL" sz="1800" b="1"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t> </a:t>
            </a:r>
            <a:r>
              <a:rPr lang="pl-PL" sz="1800" b="1" dirty="0">
                <a:effectLst/>
                <a:latin typeface="Cambria" panose="02040503050406030204" pitchFamily="18" charset="0"/>
                <a:ea typeface="Calibri" panose="020F0502020204030204" pitchFamily="34" charset="0"/>
                <a:cs typeface="Times New Roman" panose="02020603050405020304" pitchFamily="18" charset="0"/>
              </a:rPr>
              <a:t>lub </a:t>
            </a:r>
            <a:r>
              <a:rPr lang="pl-PL" sz="1800" b="1" u="sng"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t>bip.wladyslawowo.pl</a:t>
            </a:r>
            <a:br>
              <a:rPr lang="pl-PL" sz="1800" b="1" u="sng" dirty="0">
                <a:solidFill>
                  <a:srgbClr val="0070C0"/>
                </a:solidFill>
                <a:effectLst/>
                <a:latin typeface="Cambria" panose="02040503050406030204" pitchFamily="18"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zakładka GOSPODARKA ODPADAMI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b="1" dirty="0">
                <a:effectLst/>
                <a:latin typeface="Cambria" panose="02040503050406030204" pitchFamily="18"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u="sng" dirty="0">
                <a:effectLst/>
                <a:latin typeface="Cambria" panose="02040503050406030204" pitchFamily="18" charset="0"/>
                <a:ea typeface="Calibri" panose="020F0502020204030204" pitchFamily="34" charset="0"/>
                <a:cs typeface="Times New Roman" panose="02020603050405020304" pitchFamily="18" charset="0"/>
              </a:rPr>
              <a:t>DO WYPEŁNIENIA WYBIERAMY DRUK:</a:t>
            </a:r>
            <a:br>
              <a:rPr lang="pl-PL" sz="1800" u="sng"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jeśli nie mamy kompostownika – DEKLARACJA WODA BEZ KOMPOSTOWNIKA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jeśli mamy kompostownik – DEKLARACJA WODA KOMPOSTOWNIK</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solidFill>
                <a:srgbClr val="080808"/>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35952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502648-5877-4507-861C-EF9E694A2125}"/>
              </a:ext>
            </a:extLst>
          </p:cNvPr>
          <p:cNvSpPr>
            <a:spLocks noGrp="1"/>
          </p:cNvSpPr>
          <p:nvPr>
            <p:ph type="title"/>
          </p:nvPr>
        </p:nvSpPr>
        <p:spPr>
          <a:xfrm>
            <a:off x="838200" y="339959"/>
            <a:ext cx="10515600" cy="649942"/>
          </a:xfrm>
        </p:spPr>
        <p:txBody>
          <a:bodyPr>
            <a:normAutofit/>
          </a:bodyPr>
          <a:lstStyle/>
          <a:p>
            <a:pPr algn="ct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PIERWSZEJ KOLENOŚCI WYPEŁNIAMY NA KOMPUTERZE POLA INTERAKTYWNE</a:t>
            </a:r>
            <a:endParaRPr lang="pl-PL" dirty="0"/>
          </a:p>
        </p:txBody>
      </p:sp>
      <p:pic>
        <p:nvPicPr>
          <p:cNvPr id="6" name="Symbol zastępczy zawartości 5">
            <a:extLst>
              <a:ext uri="{FF2B5EF4-FFF2-40B4-BE49-F238E27FC236}">
                <a16:creationId xmlns:a16="http://schemas.microsoft.com/office/drawing/2014/main" id="{3B365C99-DC1A-4C1B-8231-494B4D273AB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175" y="1881187"/>
            <a:ext cx="7105650" cy="3095625"/>
          </a:xfrm>
        </p:spPr>
      </p:pic>
      <p:sp>
        <p:nvSpPr>
          <p:cNvPr id="7" name="Tytuł 1">
            <a:extLst>
              <a:ext uri="{FF2B5EF4-FFF2-40B4-BE49-F238E27FC236}">
                <a16:creationId xmlns:a16="http://schemas.microsoft.com/office/drawing/2014/main" id="{946A0587-F5C5-45FA-93F5-EE48F4EA1E35}"/>
              </a:ext>
            </a:extLst>
          </p:cNvPr>
          <p:cNvSpPr txBox="1">
            <a:spLocks/>
          </p:cNvSpPr>
          <p:nvPr/>
        </p:nvSpPr>
        <p:spPr>
          <a:xfrm>
            <a:off x="838200" y="1071749"/>
            <a:ext cx="10515600" cy="64994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800" b="1" dirty="0">
                <a:solidFill>
                  <a:srgbClr val="000000"/>
                </a:solidFill>
                <a:latin typeface="Cambria" panose="02040503050406030204" pitchFamily="18" charset="0"/>
                <a:ea typeface="Calibri" panose="020F0502020204030204" pitchFamily="34" charset="0"/>
                <a:cs typeface="Times New Roman" panose="02020603050405020304" pitchFamily="18" charset="0"/>
              </a:rPr>
              <a:t>Wypełniamy obowiązkowo część C1. 3 i 4 oraz dobrowolnie 5</a:t>
            </a:r>
            <a:endParaRPr lang="pl-PL" dirty="0"/>
          </a:p>
        </p:txBody>
      </p:sp>
      <p:sp>
        <p:nvSpPr>
          <p:cNvPr id="9" name="Strzałka: w prawo 8">
            <a:extLst>
              <a:ext uri="{FF2B5EF4-FFF2-40B4-BE49-F238E27FC236}">
                <a16:creationId xmlns:a16="http://schemas.microsoft.com/office/drawing/2014/main" id="{5FAB573C-A219-454F-9F35-20091775355C}"/>
              </a:ext>
            </a:extLst>
          </p:cNvPr>
          <p:cNvSpPr/>
          <p:nvPr/>
        </p:nvSpPr>
        <p:spPr>
          <a:xfrm>
            <a:off x="1803633" y="3825380"/>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prawo 9">
            <a:extLst>
              <a:ext uri="{FF2B5EF4-FFF2-40B4-BE49-F238E27FC236}">
                <a16:creationId xmlns:a16="http://schemas.microsoft.com/office/drawing/2014/main" id="{50ADA8AA-98F4-4A8A-88D9-C0C57A654F92}"/>
              </a:ext>
            </a:extLst>
          </p:cNvPr>
          <p:cNvSpPr/>
          <p:nvPr/>
        </p:nvSpPr>
        <p:spPr>
          <a:xfrm>
            <a:off x="1803632" y="4266872"/>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1" name="Strzałka: w lewo 10">
            <a:extLst>
              <a:ext uri="{FF2B5EF4-FFF2-40B4-BE49-F238E27FC236}">
                <a16:creationId xmlns:a16="http://schemas.microsoft.com/office/drawing/2014/main" id="{50B8B39A-E1CF-42D0-9546-FFC8FE90DFE1}"/>
              </a:ext>
            </a:extLst>
          </p:cNvPr>
          <p:cNvSpPr/>
          <p:nvPr/>
        </p:nvSpPr>
        <p:spPr>
          <a:xfrm>
            <a:off x="9581713" y="3825380"/>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2" name="pole tekstowe 11">
            <a:extLst>
              <a:ext uri="{FF2B5EF4-FFF2-40B4-BE49-F238E27FC236}">
                <a16:creationId xmlns:a16="http://schemas.microsoft.com/office/drawing/2014/main" id="{7D84B16D-A8F0-4465-A23E-2FA64B64B83F}"/>
              </a:ext>
            </a:extLst>
          </p:cNvPr>
          <p:cNvSpPr txBox="1"/>
          <p:nvPr/>
        </p:nvSpPr>
        <p:spPr>
          <a:xfrm>
            <a:off x="838200" y="5050172"/>
            <a:ext cx="10515600" cy="2097049"/>
          </a:xfrm>
          <a:prstGeom prst="rect">
            <a:avLst/>
          </a:prstGeom>
          <a:noFill/>
        </p:spPr>
        <p:txBody>
          <a:bodyPr wrap="square" rtlCol="0">
            <a:spAutoFit/>
          </a:bodyPr>
          <a:lstStyle/>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Osoby fizyczne wpisują swoje imię i nazwisko lub nazwę, pod którą prowadzą działalność gospodarczą. Pozostałe podmioty wpisują pełną nazwę.</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Osoby fizyczne wpisują PESEL, osoby prawne bądź prowadzące działalność gospodarczą wpisują NIP.</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3"/>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Numer telefonu – podajemy dobrowolnie.</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423562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ymbol zastępczy zawartości 4">
            <a:extLst>
              <a:ext uri="{FF2B5EF4-FFF2-40B4-BE49-F238E27FC236}">
                <a16:creationId xmlns:a16="http://schemas.microsoft.com/office/drawing/2014/main" id="{413FC06F-83EA-4782-8194-647A5876B0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8411" y="3500567"/>
            <a:ext cx="7115175" cy="1971675"/>
          </a:xfrm>
        </p:spPr>
      </p:pic>
      <p:sp>
        <p:nvSpPr>
          <p:cNvPr id="6" name="pole tekstowe 5">
            <a:extLst>
              <a:ext uri="{FF2B5EF4-FFF2-40B4-BE49-F238E27FC236}">
                <a16:creationId xmlns:a16="http://schemas.microsoft.com/office/drawing/2014/main" id="{98885DBE-3E86-4643-8F6D-4690F6351BB1}"/>
              </a:ext>
            </a:extLst>
          </p:cNvPr>
          <p:cNvSpPr txBox="1"/>
          <p:nvPr/>
        </p:nvSpPr>
        <p:spPr>
          <a:xfrm>
            <a:off x="838199" y="419450"/>
            <a:ext cx="10515600" cy="2937984"/>
          </a:xfrm>
          <a:prstGeom prst="rect">
            <a:avLst/>
          </a:prstGeom>
          <a:noFill/>
        </p:spPr>
        <p:txBody>
          <a:bodyPr wrap="square" rtlCol="0">
            <a:spAutoFit/>
          </a:bodyPr>
          <a:lstStyle/>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C2.</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miejscowość.</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a:t>
            </a: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nazwę ulicy z numerem domu</a:t>
            </a: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Numer działki podajemy </a:t>
            </a: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wyłącznie </a:t>
            </a:r>
            <a:r>
              <a:rPr lang="pl-PL" sz="16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braku numeru domu.</a:t>
            </a:r>
          </a:p>
          <a:p>
            <a:pPr lvl="0" algn="just">
              <a:lnSpc>
                <a:spcPct val="107000"/>
              </a:lnSpc>
              <a:spcAft>
                <a:spcPts val="800"/>
              </a:spcAft>
            </a:pPr>
            <a:endParaRPr lang="pl-PL" sz="1600" dirty="0">
              <a:solidFill>
                <a:srgbClr val="000000"/>
              </a:solidFill>
              <a:latin typeface="Cambria" panose="02040503050406030204" pitchFamily="18" charset="0"/>
              <a:cs typeface="Times New Roman" panose="02020603050405020304" pitchFamily="18" charset="0"/>
            </a:endParaRPr>
          </a:p>
          <a:p>
            <a:pPr algn="just">
              <a:lnSpc>
                <a:spcPct val="107000"/>
              </a:lnSpc>
              <a:spcAft>
                <a:spcPts val="800"/>
              </a:spcAft>
            </a:pPr>
            <a:r>
              <a:rPr lang="pl-PL" sz="1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C3.</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pl-PL" sz="16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Tę część wypełniamy wyłącznie w przypadku, jeśli adres do korespondencji jest inny niż adres nieruchomości.</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pPr>
            <a:endParaRPr lang="pl-PL" dirty="0"/>
          </a:p>
        </p:txBody>
      </p:sp>
      <p:sp>
        <p:nvSpPr>
          <p:cNvPr id="9" name="Strzałka: w prawo 8">
            <a:extLst>
              <a:ext uri="{FF2B5EF4-FFF2-40B4-BE49-F238E27FC236}">
                <a16:creationId xmlns:a16="http://schemas.microsoft.com/office/drawing/2014/main" id="{E9364F26-4EF3-434D-8D34-86F1DF5C9016}"/>
              </a:ext>
            </a:extLst>
          </p:cNvPr>
          <p:cNvSpPr/>
          <p:nvPr/>
        </p:nvSpPr>
        <p:spPr>
          <a:xfrm>
            <a:off x="1803632" y="392685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prawo 9">
            <a:extLst>
              <a:ext uri="{FF2B5EF4-FFF2-40B4-BE49-F238E27FC236}">
                <a16:creationId xmlns:a16="http://schemas.microsoft.com/office/drawing/2014/main" id="{1273D3EB-4270-4EFF-86AB-1067AD891922}"/>
              </a:ext>
            </a:extLst>
          </p:cNvPr>
          <p:cNvSpPr/>
          <p:nvPr/>
        </p:nvSpPr>
        <p:spPr>
          <a:xfrm>
            <a:off x="1803632" y="4266872"/>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1" name="Strzałka: w lewo 10">
            <a:extLst>
              <a:ext uri="{FF2B5EF4-FFF2-40B4-BE49-F238E27FC236}">
                <a16:creationId xmlns:a16="http://schemas.microsoft.com/office/drawing/2014/main" id="{7A4DDAFF-6E35-4648-9068-105617EDF49C}"/>
              </a:ext>
            </a:extLst>
          </p:cNvPr>
          <p:cNvSpPr/>
          <p:nvPr/>
        </p:nvSpPr>
        <p:spPr>
          <a:xfrm>
            <a:off x="9556546" y="3892492"/>
            <a:ext cx="1132513" cy="268448"/>
          </a:xfrm>
          <a:prstGeom prst="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2" name="Strzałka: w prawo 11">
            <a:extLst>
              <a:ext uri="{FF2B5EF4-FFF2-40B4-BE49-F238E27FC236}">
                <a16:creationId xmlns:a16="http://schemas.microsoft.com/office/drawing/2014/main" id="{B5686D2F-A677-4D9E-AFDB-281493A90ABF}"/>
              </a:ext>
            </a:extLst>
          </p:cNvPr>
          <p:cNvSpPr/>
          <p:nvPr/>
        </p:nvSpPr>
        <p:spPr>
          <a:xfrm>
            <a:off x="1824603" y="5006501"/>
            <a:ext cx="1132513" cy="268448"/>
          </a:xfrm>
          <a:prstGeom prst="right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688895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1107347"/>
            <a:ext cx="10515600" cy="129190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D – </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DEKLARACJE BEZ KOMPOSTOWNIKA (jeśli mamy kompostownik </a:t>
            </a:r>
            <a:r>
              <a:rPr lang="pl-PL" sz="1800" b="1" u="sng"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wypełaniamy</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inny druk)</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 kolumnie [A] wpisujemy w poszczególnych miesiącach zużycie wody z raportu otrzymanego z MPWiK „EKOWIK” – </a:t>
            </a: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wpisujemy dokładnie podane raporcie zużycie wody do 2 miejsc po przecinku!</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 kolumnie C opłaty miesięczne za gospodarowanie odpadami komunalnymi zostaną wyliczone automatycznie!</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pic>
        <p:nvPicPr>
          <p:cNvPr id="5" name="Symbol zastępczy zawartości 4">
            <a:extLst>
              <a:ext uri="{FF2B5EF4-FFF2-40B4-BE49-F238E27FC236}">
                <a16:creationId xmlns:a16="http://schemas.microsoft.com/office/drawing/2014/main" id="{47EB9F14-94F6-469C-A877-44CD5037A4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9102" y="2659791"/>
            <a:ext cx="5493796" cy="3324225"/>
          </a:xfrm>
        </p:spPr>
      </p:pic>
      <p:sp>
        <p:nvSpPr>
          <p:cNvPr id="8" name="Nawias klamrowy otwierający 7">
            <a:extLst>
              <a:ext uri="{FF2B5EF4-FFF2-40B4-BE49-F238E27FC236}">
                <a16:creationId xmlns:a16="http://schemas.microsoft.com/office/drawing/2014/main" id="{182B1ABA-3A02-4DD7-88A1-5A710C1B82EA}"/>
              </a:ext>
            </a:extLst>
          </p:cNvPr>
          <p:cNvSpPr/>
          <p:nvPr/>
        </p:nvSpPr>
        <p:spPr>
          <a:xfrm>
            <a:off x="3277796" y="4117466"/>
            <a:ext cx="310392" cy="1875507"/>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
        <p:nvSpPr>
          <p:cNvPr id="9" name="Strzałka: w prawo 8">
            <a:extLst>
              <a:ext uri="{FF2B5EF4-FFF2-40B4-BE49-F238E27FC236}">
                <a16:creationId xmlns:a16="http://schemas.microsoft.com/office/drawing/2014/main" id="{46CB4072-C276-4782-8076-7C12483859A0}"/>
              </a:ext>
            </a:extLst>
          </p:cNvPr>
          <p:cNvSpPr/>
          <p:nvPr/>
        </p:nvSpPr>
        <p:spPr>
          <a:xfrm>
            <a:off x="1820410" y="4920995"/>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0" name="Strzałka: w dół 9">
            <a:extLst>
              <a:ext uri="{FF2B5EF4-FFF2-40B4-BE49-F238E27FC236}">
                <a16:creationId xmlns:a16="http://schemas.microsoft.com/office/drawing/2014/main" id="{37C16715-9C56-4491-8882-BB9E0A7047A6}"/>
              </a:ext>
            </a:extLst>
          </p:cNvPr>
          <p:cNvSpPr/>
          <p:nvPr/>
        </p:nvSpPr>
        <p:spPr>
          <a:xfrm>
            <a:off x="4601360" y="2260831"/>
            <a:ext cx="205532" cy="116816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93329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1107347"/>
            <a:ext cx="10515600" cy="1153485"/>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D – </a:t>
            </a:r>
            <a:r>
              <a:rPr lang="pl-PL" sz="1800" b="1" u="sng"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DEKLARACJE Z KOMPOSTOWNIKIEM</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[A] wpisujemy w poszczególnych miesiącach zużycie wody z raportu otrzymanego z MPWiK „EKOWIK” –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wpisujemy dokładnie podane raporcie zużycie wody do 2 miejsc po przecinku!</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Kolumny C, D i E zostaną uzupełnione automatycznie!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kolumnie E zostaną wyliczone opłaty miesięczne za gospodarowanie odpadami komunalnymi!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sp>
        <p:nvSpPr>
          <p:cNvPr id="9" name="Strzałka: w prawo 8">
            <a:extLst>
              <a:ext uri="{FF2B5EF4-FFF2-40B4-BE49-F238E27FC236}">
                <a16:creationId xmlns:a16="http://schemas.microsoft.com/office/drawing/2014/main" id="{46CB4072-C276-4782-8076-7C12483859A0}"/>
              </a:ext>
            </a:extLst>
          </p:cNvPr>
          <p:cNvSpPr/>
          <p:nvPr/>
        </p:nvSpPr>
        <p:spPr>
          <a:xfrm>
            <a:off x="1709865" y="5230068"/>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pic>
        <p:nvPicPr>
          <p:cNvPr id="7" name="Symbol zastępczy zawartości 6">
            <a:extLst>
              <a:ext uri="{FF2B5EF4-FFF2-40B4-BE49-F238E27FC236}">
                <a16:creationId xmlns:a16="http://schemas.microsoft.com/office/drawing/2014/main" id="{9FF6363E-39A1-4D78-A165-D86B6EF394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8918" y="2440605"/>
            <a:ext cx="6646960" cy="4036291"/>
          </a:xfrm>
        </p:spPr>
      </p:pic>
      <p:sp>
        <p:nvSpPr>
          <p:cNvPr id="10" name="Strzałka: w dół 9">
            <a:extLst>
              <a:ext uri="{FF2B5EF4-FFF2-40B4-BE49-F238E27FC236}">
                <a16:creationId xmlns:a16="http://schemas.microsoft.com/office/drawing/2014/main" id="{37C16715-9C56-4491-8882-BB9E0A7047A6}"/>
              </a:ext>
            </a:extLst>
          </p:cNvPr>
          <p:cNvSpPr/>
          <p:nvPr/>
        </p:nvSpPr>
        <p:spPr>
          <a:xfrm>
            <a:off x="4811085" y="2260832"/>
            <a:ext cx="205532" cy="116816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pl-PL"/>
          </a:p>
        </p:txBody>
      </p:sp>
      <p:sp>
        <p:nvSpPr>
          <p:cNvPr id="8" name="Nawias klamrowy otwierający 7">
            <a:extLst>
              <a:ext uri="{FF2B5EF4-FFF2-40B4-BE49-F238E27FC236}">
                <a16:creationId xmlns:a16="http://schemas.microsoft.com/office/drawing/2014/main" id="{182B1ABA-3A02-4DD7-88A1-5A710C1B82EA}"/>
              </a:ext>
            </a:extLst>
          </p:cNvPr>
          <p:cNvSpPr/>
          <p:nvPr/>
        </p:nvSpPr>
        <p:spPr>
          <a:xfrm>
            <a:off x="3190616" y="4251689"/>
            <a:ext cx="310392" cy="2225207"/>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38109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477A49-946C-4D45-84B4-4320D2ED44D4}"/>
              </a:ext>
            </a:extLst>
          </p:cNvPr>
          <p:cNvSpPr>
            <a:spLocks noGrp="1"/>
          </p:cNvSpPr>
          <p:nvPr>
            <p:ph type="title"/>
          </p:nvPr>
        </p:nvSpPr>
        <p:spPr>
          <a:xfrm>
            <a:off x="838200" y="381104"/>
            <a:ext cx="10515600" cy="1195430"/>
          </a:xfrm>
        </p:spPr>
        <p:txBody>
          <a:bodyPr>
            <a:normAutofit fontScale="90000"/>
          </a:bodyPr>
          <a:lstStyle/>
          <a:p>
            <a:pPr>
              <a:lnSpc>
                <a:spcPct val="107000"/>
              </a:lnSpc>
              <a:spcAft>
                <a:spcPts val="800"/>
              </a:spcAft>
            </a:pP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CZĘŚĆ E.</a:t>
            </a: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2. Wpisujemy datę wypełnienia deklaracji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mbria" panose="02040503050406030204" pitchFamily="18" charset="0"/>
                <a:ea typeface="Cambria" panose="02040503050406030204" pitchFamily="18" charset="0"/>
                <a:cs typeface="Times New Roman" panose="02020603050405020304" pitchFamily="18" charset="0"/>
              </a:rPr>
            </a:br>
            <a:r>
              <a:rPr lang="pl-PL" sz="1800" b="1" dirty="0">
                <a:effectLst/>
                <a:latin typeface="Cambria" panose="02040503050406030204" pitchFamily="18" charset="0"/>
                <a:ea typeface="Cambria" panose="02040503050406030204" pitchFamily="18" charset="0"/>
                <a:cs typeface="Times New Roman" panose="02020603050405020304" pitchFamily="18" charset="0"/>
              </a:rPr>
              <a:t> </a:t>
            </a:r>
            <a:br>
              <a:rPr lang="pl-PL" sz="1800" dirty="0">
                <a:effectLst/>
                <a:latin typeface="Cambria" panose="02040503050406030204" pitchFamily="18" charset="0"/>
                <a:ea typeface="Cambria" panose="02040503050406030204" pitchFamily="18" charset="0"/>
                <a:cs typeface="Times New Roman" panose="02020603050405020304" pitchFamily="18" charset="0"/>
              </a:rPr>
            </a:br>
            <a:endParaRPr lang="pl-PL" dirty="0"/>
          </a:p>
        </p:txBody>
      </p:sp>
      <p:pic>
        <p:nvPicPr>
          <p:cNvPr id="12" name="Symbol zastępczy zawartości 11">
            <a:extLst>
              <a:ext uri="{FF2B5EF4-FFF2-40B4-BE49-F238E27FC236}">
                <a16:creationId xmlns:a16="http://schemas.microsoft.com/office/drawing/2014/main" id="{2B795539-AD69-4FE0-B097-9288660529F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8412" y="1340609"/>
            <a:ext cx="7115175" cy="1114425"/>
          </a:xfrm>
        </p:spPr>
      </p:pic>
      <p:sp>
        <p:nvSpPr>
          <p:cNvPr id="9" name="Strzałka: w prawo 8">
            <a:extLst>
              <a:ext uri="{FF2B5EF4-FFF2-40B4-BE49-F238E27FC236}">
                <a16:creationId xmlns:a16="http://schemas.microsoft.com/office/drawing/2014/main" id="{46CB4072-C276-4782-8076-7C12483859A0}"/>
              </a:ext>
            </a:extLst>
          </p:cNvPr>
          <p:cNvSpPr/>
          <p:nvPr/>
        </p:nvSpPr>
        <p:spPr>
          <a:xfrm>
            <a:off x="1802144" y="2267591"/>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13" name="pole tekstowe 12">
            <a:extLst>
              <a:ext uri="{FF2B5EF4-FFF2-40B4-BE49-F238E27FC236}">
                <a16:creationId xmlns:a16="http://schemas.microsoft.com/office/drawing/2014/main" id="{DE365750-2D9D-4F53-BCD0-E1679C6D140C}"/>
              </a:ext>
            </a:extLst>
          </p:cNvPr>
          <p:cNvSpPr txBox="1"/>
          <p:nvPr/>
        </p:nvSpPr>
        <p:spPr>
          <a:xfrm>
            <a:off x="838200" y="3660541"/>
            <a:ext cx="10579217" cy="2763064"/>
          </a:xfrm>
          <a:prstGeom prst="rect">
            <a:avLst/>
          </a:prstGeom>
          <a:solidFill>
            <a:schemeClr val="bg2"/>
          </a:solidFill>
          <a:ln>
            <a:solidFill>
              <a:schemeClr val="tx1">
                <a:lumMod val="50000"/>
                <a:lumOff val="50000"/>
              </a:schemeClr>
            </a:solidFill>
          </a:ln>
        </p:spPr>
        <p:txBody>
          <a:bodyPr wrap="square" rtlCol="0">
            <a:spAutoFit/>
          </a:bodyPr>
          <a:lstStyle/>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PO WYPEŁNIENIU WYMIENIONYCH WYŻEJ PÓL</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b="1" u="sng"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DRUKUJEMY DEKLARACJĘ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WRAZ Z OPŁATAMI </a:t>
            </a:r>
            <a:r>
              <a:rPr lang="pl-PL" sz="1800" b="1" u="sng"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I WYPEŁNIAMY POZOSTAŁE POLA</a:t>
            </a:r>
          </a:p>
          <a:p>
            <a:pPr algn="ctr">
              <a:lnSpc>
                <a:spcPct val="107000"/>
              </a:lnSpc>
              <a:spcAft>
                <a:spcPts val="800"/>
              </a:spcAft>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(można przed wydrukiem wypełnić wyłącznie część D a pozostałe pola uzupełnić po wydruku)</a:t>
            </a:r>
          </a:p>
          <a:p>
            <a:pPr algn="ctr">
              <a:lnSpc>
                <a:spcPct val="107000"/>
              </a:lnSpc>
              <a:spcAft>
                <a:spcPts val="800"/>
              </a:spcAft>
            </a:pPr>
            <a:endPar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rPr>
              <a:t>Wydrukowane wraz z deklaracją opłaty miesięczne zostawiamy sobie. </a:t>
            </a:r>
            <a:r>
              <a:rPr lang="pl-PL" b="1" dirty="0">
                <a:solidFill>
                  <a:srgbClr val="000000"/>
                </a:solidFill>
                <a:latin typeface="Cambria" panose="02040503050406030204" pitchFamily="18" charset="0"/>
                <a:ea typeface="Calibri" panose="020F0502020204030204" pitchFamily="34" charset="0"/>
                <a:cs typeface="Times New Roman" panose="02020603050405020304" pitchFamily="18" charset="0"/>
                <a:sym typeface="Wingdings" panose="05000000000000000000" pitchFamily="2" charset="2"/>
              </a:rPr>
              <a:t></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Tree>
    <p:extLst>
      <p:ext uri="{BB962C8B-B14F-4D97-AF65-F5344CB8AC3E}">
        <p14:creationId xmlns:p14="http://schemas.microsoft.com/office/powerpoint/2010/main" val="390624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E4FAD4-05D6-4B6F-BB7C-E2083A308D11}"/>
              </a:ext>
            </a:extLst>
          </p:cNvPr>
          <p:cNvSpPr>
            <a:spLocks noGrp="1"/>
          </p:cNvSpPr>
          <p:nvPr>
            <p:ph type="title"/>
          </p:nvPr>
        </p:nvSpPr>
        <p:spPr>
          <a:xfrm>
            <a:off x="838200" y="681038"/>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B</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przypadku składania pierwszej deklaracji </a:t>
            </a: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danym roku</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 należy zaznaczyć opcję „pierwsza deklaracja”.</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mbria" panose="02040503050406030204" pitchFamily="18" charset="0"/>
                <a:ea typeface="Calibri" panose="020F0502020204030204" pitchFamily="34" charset="0"/>
                <a:cs typeface="Times New Roman" panose="02020603050405020304" pitchFamily="18" charset="0"/>
              </a:rPr>
              <a:t>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1.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Zaznaczamy rodzaj podmiotu zobowiązanego do złożenia deklaracji.</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pic>
        <p:nvPicPr>
          <p:cNvPr id="5" name="Symbol zastępczy zawartości 4">
            <a:extLst>
              <a:ext uri="{FF2B5EF4-FFF2-40B4-BE49-F238E27FC236}">
                <a16:creationId xmlns:a16="http://schemas.microsoft.com/office/drawing/2014/main" id="{7301B2AB-EC5A-42FB-A358-FCF42196FAE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3175" y="2543539"/>
            <a:ext cx="7105650" cy="2809875"/>
          </a:xfrm>
        </p:spPr>
      </p:pic>
      <p:sp>
        <p:nvSpPr>
          <p:cNvPr id="6" name="Strzałka: w prawo 5">
            <a:extLst>
              <a:ext uri="{FF2B5EF4-FFF2-40B4-BE49-F238E27FC236}">
                <a16:creationId xmlns:a16="http://schemas.microsoft.com/office/drawing/2014/main" id="{DAA6C861-26E4-4B51-8A9D-C2707927AB2F}"/>
              </a:ext>
            </a:extLst>
          </p:cNvPr>
          <p:cNvSpPr/>
          <p:nvPr/>
        </p:nvSpPr>
        <p:spPr>
          <a:xfrm>
            <a:off x="1154884" y="4662889"/>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7" name="Strzałka: w prawo 6">
            <a:extLst>
              <a:ext uri="{FF2B5EF4-FFF2-40B4-BE49-F238E27FC236}">
                <a16:creationId xmlns:a16="http://schemas.microsoft.com/office/drawing/2014/main" id="{9D3B8077-AE19-4F25-BCF9-DD80D18C08BC}"/>
              </a:ext>
            </a:extLst>
          </p:cNvPr>
          <p:cNvSpPr/>
          <p:nvPr/>
        </p:nvSpPr>
        <p:spPr>
          <a:xfrm>
            <a:off x="1721141" y="2917425"/>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
        <p:nvSpPr>
          <p:cNvPr id="8" name="Nawias klamrowy otwierający 7">
            <a:extLst>
              <a:ext uri="{FF2B5EF4-FFF2-40B4-BE49-F238E27FC236}">
                <a16:creationId xmlns:a16="http://schemas.microsoft.com/office/drawing/2014/main" id="{7F6A85A3-09EC-448F-ADA1-CF3FA45249F6}"/>
              </a:ext>
            </a:extLst>
          </p:cNvPr>
          <p:cNvSpPr/>
          <p:nvPr/>
        </p:nvSpPr>
        <p:spPr>
          <a:xfrm>
            <a:off x="2482355" y="4240811"/>
            <a:ext cx="310392" cy="1112604"/>
          </a:xfrm>
          <a:prstGeom prst="leftBrace">
            <a:avLst/>
          </a:prstGeom>
          <a:ln>
            <a:solidFill>
              <a:srgbClr val="FF0000"/>
            </a:solidFill>
          </a:ln>
        </p:spPr>
        <p:style>
          <a:lnRef idx="2">
            <a:schemeClr val="dk1"/>
          </a:lnRef>
          <a:fillRef idx="0">
            <a:schemeClr val="dk1"/>
          </a:fillRef>
          <a:effectRef idx="1">
            <a:schemeClr val="dk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1973123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9054A9-274C-4C67-96BF-513AAC0AA061}"/>
              </a:ext>
            </a:extLst>
          </p:cNvPr>
          <p:cNvSpPr>
            <a:spLocks noGrp="1"/>
          </p:cNvSpPr>
          <p:nvPr>
            <p:ph type="title"/>
          </p:nvPr>
        </p:nvSpPr>
        <p:spPr>
          <a:xfrm>
            <a:off x="838200" y="1422138"/>
            <a:ext cx="10515600" cy="1325563"/>
          </a:xfrm>
        </p:spPr>
        <p:txBody>
          <a:bodyPr>
            <a:normAutofit fontScale="90000"/>
          </a:bodyPr>
          <a:lstStyle/>
          <a:p>
            <a:pPr>
              <a:lnSpc>
                <a:spcPct val="107000"/>
              </a:lnSpc>
              <a:spcAft>
                <a:spcPts val="800"/>
              </a:spcAft>
            </a:pP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Część C1.</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dirty="0">
                <a:effectLst/>
                <a:latin typeface="Calibri" panose="020F0502020204030204" pitchFamily="34" charset="0"/>
                <a:ea typeface="Calibri" panose="020F0502020204030204" pitchFamily="34" charset="0"/>
                <a:cs typeface="Times New Roman" panose="02020603050405020304" pitchFamily="18" charset="0"/>
              </a:rPr>
              <a:t>2.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Zaznaczamy rodzaj podmiotu składającego deklarację</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„Osoba fizyczna”</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 z definicji po prostu człowiek od urodzenia aż do śmierci, niezależnie </a:t>
            </a:r>
            <a:b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od tego, czy pracuje, studiuje, znajduje się na rencie czy emeryturze. Określenie to również obejmuje osoby prowadzące działalność gospodarczą.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„Osoba prawna”</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to jednostki organizacyjne z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osobowością prawną, działające poprzez swoje organy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dyrektor, rada pracownicza, prezes),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w tym m.in.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spółki z ograniczoną odpowiedzialnością, spółki akcyjne, banki, spółdzielnie, przedsiębiorstwa państwowe, jednostki samorządu terytorialnego, fundacje, uczelnie wyższe, kościoły, stowarzyszenia, związki zawodowe. </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r>
              <a:rPr lang="pl-PL"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„Jednostki organizacyjne nieposiadające osobowości prawnej” </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to jednostki, którym prawo przyznaje zdolność prawną ale nie przyznaje osobowości prawnej, działające poprzez osoby, które ją tworzą, np.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spółki osobowe, wspólnoty mieszkaniowe,</a:t>
            </a:r>
            <a:r>
              <a:rPr lang="pl-PL"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czy </a:t>
            </a:r>
            <a:r>
              <a:rPr lang="pl-PL" sz="1800" b="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jednostki budżetowe.</a:t>
            </a:r>
            <a:br>
              <a:rPr lang="pl-PL" sz="1800" dirty="0">
                <a:effectLst/>
                <a:latin typeface="Calibri" panose="020F0502020204030204" pitchFamily="34" charset="0"/>
                <a:ea typeface="Calibri" panose="020F0502020204030204" pitchFamily="34" charset="0"/>
                <a:cs typeface="Times New Roman" panose="02020603050405020304" pitchFamily="18" charset="0"/>
              </a:rPr>
            </a:br>
            <a:endParaRPr lang="pl-PL" dirty="0"/>
          </a:p>
        </p:txBody>
      </p:sp>
      <p:pic>
        <p:nvPicPr>
          <p:cNvPr id="5" name="Symbol zastępczy zawartości 4">
            <a:extLst>
              <a:ext uri="{FF2B5EF4-FFF2-40B4-BE49-F238E27FC236}">
                <a16:creationId xmlns:a16="http://schemas.microsoft.com/office/drawing/2014/main" id="{E100300F-547E-48FD-842A-A8DC28ACC1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3650" y="3839886"/>
            <a:ext cx="7124700" cy="1743075"/>
          </a:xfrm>
        </p:spPr>
      </p:pic>
      <p:sp>
        <p:nvSpPr>
          <p:cNvPr id="6" name="Strzałka: w prawo 5">
            <a:extLst>
              <a:ext uri="{FF2B5EF4-FFF2-40B4-BE49-F238E27FC236}">
                <a16:creationId xmlns:a16="http://schemas.microsoft.com/office/drawing/2014/main" id="{9D20F957-5DBC-4445-BF03-E56BA19413CD}"/>
              </a:ext>
            </a:extLst>
          </p:cNvPr>
          <p:cNvSpPr/>
          <p:nvPr/>
        </p:nvSpPr>
        <p:spPr>
          <a:xfrm>
            <a:off x="1578528" y="5262256"/>
            <a:ext cx="1132513" cy="268448"/>
          </a:xfrm>
          <a:prstGeom prst="righ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23675521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793</Words>
  <Application>Microsoft Office PowerPoint</Application>
  <PresentationFormat>Panoramiczny</PresentationFormat>
  <Paragraphs>32</Paragraphs>
  <Slides>12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12</vt:i4>
      </vt:variant>
    </vt:vector>
  </HeadingPairs>
  <TitlesOfParts>
    <vt:vector size="17" baseType="lpstr">
      <vt:lpstr>Arial</vt:lpstr>
      <vt:lpstr>Calibri</vt:lpstr>
      <vt:lpstr>Calibri Light</vt:lpstr>
      <vt:lpstr>Cambria</vt:lpstr>
      <vt:lpstr>Motyw pakietu Office</vt:lpstr>
      <vt:lpstr>INSTRUKCJA WYPEŁNIENIA</vt:lpstr>
      <vt:lpstr>Do wypełnienia deklaracji niezbędny jest raport z zużyciem wody za rok poprzedni, wydawany przez Międzygminne Przedsiębiorstwo Wodociągów i Kanalizacji „EKOWIK”.     Deklarację o wysokości opłaty za gospodarowanie odpadami komunalnymi należy składać każdego roku do 15 lutego, bądź w ciągu 14 dni od dnia zamieszkania  na danej nieruchomości pierwszego mieszkańca.    DANY DRUK DEKLARACJI POBIERAMY ZE STRONY GMINY WŁADYSŁAWOWO www.wladyslawowo.pl lub bip.wladyslawowo.pl zakładka GOSPODARKA ODPADAMI    DO WYPEŁNIENIA WYBIERAMY DRUK: jeśli nie mamy kompostownika – DEKLARACJA WODA BEZ KOMPOSTOWNIKA jeśli mamy kompostownik – DEKLARACJA WODA KOMPOSTOWNIK </vt:lpstr>
      <vt:lpstr>W PIERWSZEJ KOLENOŚCI WYPEŁNIAMY NA KOMPUTERZE POLA INTERAKTYWNE</vt:lpstr>
      <vt:lpstr>Prezentacja programu PowerPoint</vt:lpstr>
      <vt:lpstr>CZĘŚĆ D – DEKLARACJE BEZ KOMPOSTOWNIKA (jeśli mamy kompostownik wypełaniamy inny druk)   W kolumnie [A] wpisujemy w poszczególnych miesiącach zużycie wody z raportu otrzymanego z MPWiK „EKOWIK” – wpisujemy dokładnie podane raporcie zużycie wody do 2 miejsc po przecinku!   W kolumnie C opłaty miesięczne za gospodarowanie odpadami komunalnymi zostaną wyliczone automatycznie!   </vt:lpstr>
      <vt:lpstr>CZĘŚĆ D – DEKLARACJE Z KOMPOSTOWNIKIEM   W kolumnie [A] wpisujemy w poszczególnych miesiącach zużycie wody z raportu otrzymanego z MPWiK „EKOWIK” – wpisujemy dokładnie podane raporcie zużycie wody do 2 miejsc po przecinku!   Kolumny C, D i E zostaną uzupełnione automatycznie!  W kolumnie E zostaną wyliczone opłaty miesięczne za gospodarowanie odpadami komunalnymi!    </vt:lpstr>
      <vt:lpstr>    CZĘŚĆ E.  2. Wpisujemy datę wypełnienia deklaracji    </vt:lpstr>
      <vt:lpstr>Część B W przypadku składania pierwszej deklaracji w danym roku – należy zaznaczyć opcję „pierwsza deklaracja”.   Część C1. 1. Zaznaczamy rodzaj podmiotu zobowiązanego do złożenia deklaracji.  </vt:lpstr>
      <vt:lpstr>Część C1. 2. Zaznaczamy rodzaj podmiotu składającego deklarację „Osoba fizyczna” – z definicji po prostu człowiek od urodzenia aż do śmierci, niezależnie  od tego, czy pracuje, studiuje, znajduje się na rencie czy emeryturze. Określenie to również obejmuje osoby prowadzące działalność gospodarczą.  „Osoba prawna” to jednostki organizacyjne z osobowością prawną, działające poprzez swoje organy (dyrektor, rada pracownicza, prezes), w tym m.in. spółki z ograniczoną odpowiedzialnością, spółki akcyjne, banki, spółdzielnie, przedsiębiorstwa państwowe, jednostki samorządu terytorialnego, fundacje, uczelnie wyższe, kościoły, stowarzyszenia, związki zawodowe.  „Jednostki organizacyjne nieposiadające osobowości prawnej” to jednostki, którym prawo przyznaje zdolność prawną ale nie przyznaje osobowości prawnej, działające poprzez osoby, które ją tworzą, np. spółki osobowe, wspólnoty mieszkaniowe, czy jednostki budżetowe. </vt:lpstr>
      <vt:lpstr>Część C1. 5. Jeśli podaliśmy swój numer telefonu, w polu obok podpisujemy zgodę na przetwarzanie podanego numeru telefonu celem nawiązania kontaktu.    Część E. 1. Wpisujemy czytelnie imię i nazwisko osoby składającej deklarację 3. Podpisujemy deklarację – deklaracja bez podpisu jest nieważna!!!     </vt:lpstr>
      <vt:lpstr>DEKLARACJĘ MOŻEMY ZŁOŻYĆ W NASTĘPUJĄCY SPOSÓB:   - W BIURZE OBSŁUGI INTERESANTA URZĘDU MIEJSKIEGO WE WŁADYSŁAWOWIE, - W SKRZYNCE PODAWCZEJ PRZED BUDYNKIEM URZĘDU, - ZA POMOCĄ PLATFORMY TELEINFORMATYCZNEJ ePUAP.  DO DEKLARACJI NALEŻY DOŁĄCZYĆ RAPORT Z ZUŻYCIEM WODY OTRZYMANY Z MPWiK „EKOWIK”</vt:lpstr>
      <vt:lpstr>W przypadku jakichkolwiek wątpliwości, co do wypełnienia druku deklaracji,  zachęcamy do kontaktu telefonicznego 58 674-54-58 lub 58 674-54-83.   Pomoc w wypełnieniu deklaracji można również uzyskać w pokoju nr 301  Urzędu Miejskiego we Władysławowie w dniach i godzinach funkcjonowania urzędu (poza wtorkiem).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INSTRUKCJA WYPEŁNIENIA</dc:title>
  <dc:creator>g.janusch</dc:creator>
  <cp:lastModifiedBy>g.janusch</cp:lastModifiedBy>
  <cp:revision>13</cp:revision>
  <dcterms:created xsi:type="dcterms:W3CDTF">2020-12-04T09:32:54Z</dcterms:created>
  <dcterms:modified xsi:type="dcterms:W3CDTF">2020-12-07T12:24:10Z</dcterms:modified>
</cp:coreProperties>
</file>