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 id="263" r:id="rId8"/>
    <p:sldId id="264" r:id="rId9"/>
    <p:sldId id="265" r:id="rId10"/>
    <p:sldId id="266" r:id="rId11"/>
    <p:sldId id="268" r:id="rId12"/>
    <p:sldId id="267"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06905A-9795-4E41-9906-CDC593C0155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8D94000-4974-45F0-8F27-EE3FCA0525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EDDDC01-3F69-4B6C-86FB-C03D0E050448}"/>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BDCB6221-417D-49E5-92D4-8CE42204A08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09D1E7-D2DA-404A-AEB9-DB838F3F2679}"/>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795894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96EC11-837C-4030-A9F0-D9526783895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A4A3048-6F2B-4844-8E71-E53FD539080A}"/>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12ECFEA-EBA9-43B6-A4FB-E1A5283F75C0}"/>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B532C5CB-F830-46E7-8D6E-19D9F3E1C54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ACD732E-795A-4305-9584-5A5A6124025D}"/>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20325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C101248-996F-424D-988D-A7A7890CC7B6}"/>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CA03755-3A7A-49A5-9713-18679B99E46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0FA4381-9650-4EBC-8717-659D5E53C0CA}"/>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35B2FF9E-EED6-4D9E-A91D-DAB2D059C4E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DC7D35D-EB34-4942-AE9C-069787FFA87A}"/>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397790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22EE67-D357-4372-A509-B986D1C5B9E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0EFA7C2-3E53-403D-82AB-94A74C4CE80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ED49ED6-F1EB-47A7-9ECE-6101F7E5142A}"/>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5CA12449-477B-4C87-9EB5-6F9A65D774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1413C45-6F3A-4FF6-82A3-BEB6DE613B7E}"/>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979652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0B432-2900-4D63-B5AD-D9118FC278A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F7FAFC5-8802-4A30-8489-4A8946F243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E251031-241F-48C8-A2B2-D37A3312A304}"/>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DBC0C7A3-F16C-4D90-B7BE-0859EDC22E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B015586-410B-44E8-999B-1C9776D6BE86}"/>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51031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39E944-6B7E-441D-9A8E-C98EC88A8CE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D7770FD-13D2-47F8-866F-78AA1FC3EF9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C87509D-B03F-41B5-BCC3-754475918BF6}"/>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9B8C7576-E0DA-48C0-B913-722FB6758241}"/>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6" name="Symbol zastępczy stopki 5">
            <a:extLst>
              <a:ext uri="{FF2B5EF4-FFF2-40B4-BE49-F238E27FC236}">
                <a16:creationId xmlns:a16="http://schemas.microsoft.com/office/drawing/2014/main" id="{CE3A435D-5209-463D-B9ED-3C457B736B6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3C0061B-D4B7-4D0D-BF8F-570C89894F1F}"/>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3924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CED979-F1E6-4202-AEAF-219C035C2EE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62A96E6-3BB6-4EE8-AF8E-EFF8E72380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233640A3-721E-4CCE-B599-AE5252A946C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046B50B-BCCE-49EC-9927-2C9BE49EEC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1D4ED84C-9274-4FC9-A658-615A90F23FDB}"/>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B43CA9F7-4C90-48DA-89C6-62CFEFA8E9D0}"/>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8" name="Symbol zastępczy stopki 7">
            <a:extLst>
              <a:ext uri="{FF2B5EF4-FFF2-40B4-BE49-F238E27FC236}">
                <a16:creationId xmlns:a16="http://schemas.microsoft.com/office/drawing/2014/main" id="{368E001A-BA78-4A1C-BF6C-129B3F46B6D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CB406B8-B623-468C-B653-7810D18E7DD6}"/>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41302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83580-BDBD-4D90-B584-70E553E53F9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E7D0012A-45FC-4CEE-9F11-5502711CB5CD}"/>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4" name="Symbol zastępczy stopki 3">
            <a:extLst>
              <a:ext uri="{FF2B5EF4-FFF2-40B4-BE49-F238E27FC236}">
                <a16:creationId xmlns:a16="http://schemas.microsoft.com/office/drawing/2014/main" id="{F096FD53-347F-4AA9-939C-BAF4AB853CD0}"/>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28F652C-7312-4875-9E9E-4729F67BC3EB}"/>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256179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7EE1557-CC03-46DD-9222-767407A40D3E}"/>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3" name="Symbol zastępczy stopki 2">
            <a:extLst>
              <a:ext uri="{FF2B5EF4-FFF2-40B4-BE49-F238E27FC236}">
                <a16:creationId xmlns:a16="http://schemas.microsoft.com/office/drawing/2014/main" id="{A417ED30-A25C-4F90-AC4F-1F658D0E977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239096E-552B-406A-9105-A6829417BA2A}"/>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42885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8AC26F-91BD-4246-94D9-3C9D54C0950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E1D04D3-E8ED-464C-9FC3-CC367098CC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3D7DD7E-2354-4D41-84B2-86A02C84F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3CFB671-28C8-420A-AB11-B3AFA08D5B94}"/>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6" name="Symbol zastępczy stopki 5">
            <a:extLst>
              <a:ext uri="{FF2B5EF4-FFF2-40B4-BE49-F238E27FC236}">
                <a16:creationId xmlns:a16="http://schemas.microsoft.com/office/drawing/2014/main" id="{4FAEBB2B-764C-4604-96C9-97D22C073A8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07005B2-69F0-45D4-9F8B-1674C7E57E11}"/>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279683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7CEAF0-54DD-4C94-A6EB-B766C2D4EC0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E3B82FCD-D5B9-434A-90BD-1FC0FD2111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2ACBB366-1010-42E5-9844-258C89E05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3BCB6DA-BB44-4CCA-827A-28C411E1DD5D}"/>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6" name="Symbol zastępczy stopki 5">
            <a:extLst>
              <a:ext uri="{FF2B5EF4-FFF2-40B4-BE49-F238E27FC236}">
                <a16:creationId xmlns:a16="http://schemas.microsoft.com/office/drawing/2014/main" id="{5CA81E27-073A-4699-8B90-E4C9FEC163D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2E50F76-1E1C-4F69-A368-56548AA1337C}"/>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94818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203DABF6-8D41-47A5-AC81-6283DB8FC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8EA3801-95DC-4BC9-8CD2-F3F4A346E7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1777AB-2D2C-437D-A1EB-E342C2DEE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569F6D34-AEC7-457B-8EB9-83B89DE71B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8ADE117-BF90-4464-8016-47CA016D44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7BDE8-EF6C-4552-A7EC-F80658FA5D8C}" type="slidenum">
              <a:rPr lang="pl-PL" smtClean="0"/>
              <a:t>‹#›</a:t>
            </a:fld>
            <a:endParaRPr lang="pl-PL"/>
          </a:p>
        </p:txBody>
      </p:sp>
    </p:spTree>
    <p:extLst>
      <p:ext uri="{BB962C8B-B14F-4D97-AF65-F5344CB8AC3E}">
        <p14:creationId xmlns:p14="http://schemas.microsoft.com/office/powerpoint/2010/main" val="146484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wladyslawowo.p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Podtytuł 2">
            <a:extLst>
              <a:ext uri="{FF2B5EF4-FFF2-40B4-BE49-F238E27FC236}">
                <a16:creationId xmlns:a16="http://schemas.microsoft.com/office/drawing/2014/main" id="{2AB3B887-9E8C-4F1F-B887-07B75198DBF8}"/>
              </a:ext>
            </a:extLst>
          </p:cNvPr>
          <p:cNvSpPr>
            <a:spLocks noGrp="1"/>
          </p:cNvSpPr>
          <p:nvPr>
            <p:ph type="subTitle" idx="1"/>
          </p:nvPr>
        </p:nvSpPr>
        <p:spPr>
          <a:xfrm>
            <a:off x="2776756" y="3603573"/>
            <a:ext cx="6544820" cy="1775684"/>
          </a:xfrm>
          <a:noFill/>
        </p:spPr>
        <p:txBody>
          <a:bodyPr>
            <a:normAutofit fontScale="92500" lnSpcReduction="10000"/>
          </a:bodyPr>
          <a:lstStyle/>
          <a:p>
            <a:pPr algn="ct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DEKLARACJA O WYSOKOŚCI OPŁATY ZA GOSPODAROWANIE ODPADAMI KOMUNALNYMI DLA NIERUCHOMOŚCI, </a:t>
            </a:r>
            <a:b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NA KTÓRYCH ZAMIESZKUJĄ MIESZKAŃCY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DLA NIERUCHOMOŚCI NOWYCH, DLA KTÓRYCH NIE MA ZUŻYCIA WODY Z ROKU POPRZEDNIEGO</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sz="2000" dirty="0">
              <a:solidFill>
                <a:srgbClr val="080808"/>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3185041" y="1775684"/>
            <a:ext cx="5782716" cy="1555629"/>
          </a:xfrm>
          <a:noFill/>
        </p:spPr>
        <p:txBody>
          <a:bodyPr anchor="ctr">
            <a:normAutofit/>
          </a:bodyPr>
          <a:lstStyle/>
          <a:p>
            <a:r>
              <a:rPr lang="pl-PL" sz="36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INSTRUKCJA WYPEŁNIENIA</a:t>
            </a: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9108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BDE67F-F311-4C17-BD5B-30004B6C498B}"/>
              </a:ext>
            </a:extLst>
          </p:cNvPr>
          <p:cNvSpPr>
            <a:spLocks noGrp="1"/>
          </p:cNvSpPr>
          <p:nvPr>
            <p:ph type="title"/>
          </p:nvPr>
        </p:nvSpPr>
        <p:spPr>
          <a:xfrm>
            <a:off x="838200" y="1058541"/>
            <a:ext cx="10515600" cy="132556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5.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Jeśli podaliśmy swój numer telefonu</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w polu obok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podpisujemy zgodę</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na przetwarzanie podanego numeru telefonu celem nawiązania kontaktu.  </a:t>
            </a:r>
            <a:b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b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1.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czytelnie imię i nazwisko osoby składającej deklarację</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3.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Podpisujemy deklarację – </a:t>
            </a:r>
            <a:r>
              <a:rPr lang="pl-PL"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deklaracja bez podpisu jest nieważna!!!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pic>
        <p:nvPicPr>
          <p:cNvPr id="14" name="Symbol zastępczy zawartości 13">
            <a:extLst>
              <a:ext uri="{FF2B5EF4-FFF2-40B4-BE49-F238E27FC236}">
                <a16:creationId xmlns:a16="http://schemas.microsoft.com/office/drawing/2014/main" id="{8545866D-EAFD-4710-9057-965C6AFA0D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7937" y="2879691"/>
            <a:ext cx="7105650" cy="771525"/>
          </a:xfrm>
        </p:spPr>
      </p:pic>
      <p:sp>
        <p:nvSpPr>
          <p:cNvPr id="10" name="Strzałka: w lewo 9">
            <a:extLst>
              <a:ext uri="{FF2B5EF4-FFF2-40B4-BE49-F238E27FC236}">
                <a16:creationId xmlns:a16="http://schemas.microsoft.com/office/drawing/2014/main" id="{EA61BB68-56B0-40F2-B159-4E3C45D1762E}"/>
              </a:ext>
            </a:extLst>
          </p:cNvPr>
          <p:cNvSpPr/>
          <p:nvPr/>
        </p:nvSpPr>
        <p:spPr>
          <a:xfrm>
            <a:off x="9581712" y="2938337"/>
            <a:ext cx="1132513" cy="268448"/>
          </a:xfrm>
          <a:prstGeom prst="lef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pic>
        <p:nvPicPr>
          <p:cNvPr id="16" name="Obraz 15">
            <a:extLst>
              <a:ext uri="{FF2B5EF4-FFF2-40B4-BE49-F238E27FC236}">
                <a16:creationId xmlns:a16="http://schemas.microsoft.com/office/drawing/2014/main" id="{45DDCF7D-30BF-4D12-919B-24B00830BF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8412" y="4369484"/>
            <a:ext cx="7115175" cy="1114425"/>
          </a:xfrm>
          <a:prstGeom prst="rect">
            <a:avLst/>
          </a:prstGeom>
        </p:spPr>
      </p:pic>
      <p:sp>
        <p:nvSpPr>
          <p:cNvPr id="8" name="Strzałka: w prawo 7">
            <a:extLst>
              <a:ext uri="{FF2B5EF4-FFF2-40B4-BE49-F238E27FC236}">
                <a16:creationId xmlns:a16="http://schemas.microsoft.com/office/drawing/2014/main" id="{3FE274A7-F5DC-4CF3-82D9-309DA0DDBCA5}"/>
              </a:ext>
            </a:extLst>
          </p:cNvPr>
          <p:cNvSpPr/>
          <p:nvPr/>
        </p:nvSpPr>
        <p:spPr>
          <a:xfrm>
            <a:off x="1729530" y="4658248"/>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9" name="Strzałka: w lewo 8">
            <a:extLst>
              <a:ext uri="{FF2B5EF4-FFF2-40B4-BE49-F238E27FC236}">
                <a16:creationId xmlns:a16="http://schemas.microsoft.com/office/drawing/2014/main" id="{F469F865-0AA7-4B67-BFEF-E42E1D92DA08}"/>
              </a:ext>
            </a:extLst>
          </p:cNvPr>
          <p:cNvSpPr/>
          <p:nvPr/>
        </p:nvSpPr>
        <p:spPr>
          <a:xfrm>
            <a:off x="9581713" y="5058561"/>
            <a:ext cx="1132513" cy="268448"/>
          </a:xfrm>
          <a:prstGeom prst="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13236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1313136" y="1806026"/>
            <a:ext cx="9565728" cy="3632223"/>
          </a:xfrm>
          <a:noFill/>
        </p:spPr>
        <p:txBody>
          <a:bodyPr anchor="ctr">
            <a:normAutofit/>
          </a:bodyPr>
          <a:lstStyle/>
          <a:p>
            <a:pPr lvl="0">
              <a:lnSpc>
                <a:spcPct val="107000"/>
              </a:lnSpc>
              <a:spcAft>
                <a:spcPts val="800"/>
              </a:spcAft>
            </a:pPr>
            <a:r>
              <a:rPr lang="pl-PL" sz="1800" b="1" u="sng" dirty="0">
                <a:effectLst/>
                <a:latin typeface="Cambria" panose="02040503050406030204" pitchFamily="18" charset="0"/>
                <a:ea typeface="Calibri" panose="020F0502020204030204" pitchFamily="34" charset="0"/>
                <a:cs typeface="Times New Roman" panose="02020603050405020304" pitchFamily="18" charset="0"/>
              </a:rPr>
              <a:t>DEKLARACJĘ MOŻEMY ZŁOŻYĆ W NASTĘPUJĄCY SPOSÓB:</a:t>
            </a:r>
            <a:br>
              <a:rPr lang="pl-PL" sz="1800" u="sng"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W BIURZE OBSŁUGI INTERESANTA URZĘDU MIEJSKIEGO WE WŁADYSŁAWOWIE,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W SKRZYNCE PODAWCZEJ PRZED BUDYNKIEM URZĘDU,</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ZA POMOCĄ PLATFORMY TELEINFORMATYCZNEJ </a:t>
            </a:r>
            <a:r>
              <a:rPr lang="pl-PL" sz="1800" b="1" dirty="0" err="1">
                <a:effectLst/>
                <a:latin typeface="Cambria" panose="02040503050406030204" pitchFamily="18" charset="0"/>
                <a:ea typeface="Calibri" panose="020F0502020204030204" pitchFamily="34" charset="0"/>
                <a:cs typeface="Times New Roman" panose="02020603050405020304" pitchFamily="18" charset="0"/>
              </a:rPr>
              <a:t>ePUAP</a:t>
            </a:r>
            <a:r>
              <a:rPr lang="pl-PL" sz="1800" b="1" dirty="0">
                <a:effectLst/>
                <a:latin typeface="Cambria" panose="02040503050406030204" pitchFamily="18" charset="0"/>
                <a:ea typeface="Calibri" panose="020F0502020204030204" pitchFamily="34" charset="0"/>
                <a:cs typeface="Times New Roman" panose="02020603050405020304" pitchFamily="18" charset="0"/>
              </a:rPr>
              <a:t>.</a:t>
            </a: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33858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1332542" y="2107665"/>
            <a:ext cx="9565728" cy="2803540"/>
          </a:xfrm>
          <a:noFill/>
        </p:spPr>
        <p:txBody>
          <a:bodyPr anchor="ctr">
            <a:normAutofit/>
          </a:bodyPr>
          <a:lstStyle/>
          <a:p>
            <a:pPr>
              <a:lnSpc>
                <a:spcPct val="107000"/>
              </a:lnSpc>
              <a:spcAft>
                <a:spcPts val="800"/>
              </a:spcAft>
            </a:pPr>
            <a:r>
              <a:rPr lang="pl-PL" sz="1800" b="1" dirty="0">
                <a:effectLst/>
                <a:latin typeface="Cambria" panose="02040503050406030204" pitchFamily="18" charset="0"/>
                <a:ea typeface="Calibri" panose="020F0502020204030204" pitchFamily="34" charset="0"/>
                <a:cs typeface="Times New Roman" panose="02020603050405020304" pitchFamily="18" charset="0"/>
              </a:rPr>
              <a:t>W przypadku jakichkolwiek wątpliwości, co do wypełnienia druku deklaracji, </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zachęcamy do kontaktu telefonicznego 58 674-54-58 lub 58 674-54-83.</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Pomoc w wypełnieniu deklaracji można również uzyskać w pokoju nr 301 </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Urzędu Miejskiego we Władysławowie w dniach i godzinach funkcjonowania urzędu (poza wtorkiem).</a:t>
            </a: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10124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1313136" y="1871579"/>
            <a:ext cx="9565728" cy="3632223"/>
          </a:xfrm>
          <a:noFill/>
        </p:spPr>
        <p:txBody>
          <a:bodyPr anchor="ctr">
            <a:normAutofit fontScale="90000"/>
          </a:bodyPr>
          <a:lstStyle/>
          <a:p>
            <a:pPr>
              <a:lnSpc>
                <a:spcPct val="107000"/>
              </a:lnSpc>
              <a:spcAft>
                <a:spcPts val="800"/>
              </a:spcAft>
            </a:pPr>
            <a:r>
              <a:rPr lang="pl-PL" sz="1800"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mbria" panose="02040503050406030204" pitchFamily="18"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Deklarację</a:t>
            </a:r>
            <a:r>
              <a:rPr lang="pl-PL" sz="1800" dirty="0">
                <a:effectLst/>
                <a:latin typeface="Cambria" panose="02040503050406030204" pitchFamily="18" charset="0"/>
                <a:ea typeface="Calibri" panose="020F0502020204030204" pitchFamily="34" charset="0"/>
                <a:cs typeface="Times New Roman" panose="02020603050405020304" pitchFamily="18" charset="0"/>
              </a:rPr>
              <a:t> o wysokości opłaty za gospodarowanie odpadami komunalnymi </a:t>
            </a:r>
            <a:br>
              <a:rPr lang="pl-PL" sz="1800"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należy złożyć</a:t>
            </a:r>
            <a:r>
              <a:rPr lang="pl-PL" sz="1800" dirty="0">
                <a:effectLst/>
                <a:latin typeface="Cambria" panose="02040503050406030204" pitchFamily="18" charset="0"/>
                <a:ea typeface="Calibri" panose="020F0502020204030204" pitchFamily="34" charset="0"/>
                <a:cs typeface="Times New Roman" panose="02020603050405020304" pitchFamily="18" charset="0"/>
              </a:rPr>
              <a:t> w ciągu 14 dni </a:t>
            </a:r>
            <a:br>
              <a:rPr lang="pl-PL" sz="1800" dirty="0">
                <a:effectLst/>
                <a:latin typeface="Cambria" panose="02040503050406030204" pitchFamily="18"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od dnia zamieszkania na danej nieruchomości pierwszego mieszkańca.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DANY DRUK DEKLARACJI POBIERAMY ZE STRONY GMINY WŁADYSŁAWOWO</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www.wladyslawowo.pl</a:t>
            </a:r>
            <a:r>
              <a:rPr lang="pl-PL" sz="1800" b="1"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lub </a:t>
            </a:r>
            <a:r>
              <a:rPr lang="pl-PL" sz="1800" b="1" u="sng"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rPr>
              <a:t>bip.wladyslawowo.pl</a:t>
            </a:r>
            <a:br>
              <a:rPr lang="pl-PL" sz="1800" b="1" u="sng"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zakładka GOSPODARKA ODPADAMI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u="sng" dirty="0">
                <a:effectLst/>
                <a:latin typeface="Cambria" panose="02040503050406030204" pitchFamily="18" charset="0"/>
                <a:ea typeface="Calibri" panose="020F0502020204030204" pitchFamily="34" charset="0"/>
                <a:cs typeface="Times New Roman" panose="02020603050405020304" pitchFamily="18" charset="0"/>
              </a:rPr>
              <a:t>DO WYPEŁNIENIA WYBIERAMY DRUK:</a:t>
            </a:r>
            <a:br>
              <a:rPr lang="pl-PL" sz="1800" u="sng"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jeśli nie mamy kompostownika – DEKLARACJA OSOBY BEZ KOMPOSTOWNIKA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jeśli mamy kompostownik – DEKLARACJA OSOBY KOMPOSTOWNIK</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35952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502648-5877-4507-861C-EF9E694A2125}"/>
              </a:ext>
            </a:extLst>
          </p:cNvPr>
          <p:cNvSpPr>
            <a:spLocks noGrp="1"/>
          </p:cNvSpPr>
          <p:nvPr>
            <p:ph type="title"/>
          </p:nvPr>
        </p:nvSpPr>
        <p:spPr>
          <a:xfrm>
            <a:off x="838200" y="339959"/>
            <a:ext cx="10515600" cy="649942"/>
          </a:xfrm>
        </p:spPr>
        <p:txBody>
          <a:bodyPr>
            <a:normAutofit/>
          </a:bodyPr>
          <a:lstStyle/>
          <a:p>
            <a:pPr algn="ct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PIERWSZEJ KOLENOŚCI WYPEŁNIAMY NA KOMPUTERZE POLA INTERAKTYWNE</a:t>
            </a:r>
            <a:endParaRPr lang="pl-PL" dirty="0"/>
          </a:p>
        </p:txBody>
      </p:sp>
      <p:sp>
        <p:nvSpPr>
          <p:cNvPr id="7" name="Tytuł 1">
            <a:extLst>
              <a:ext uri="{FF2B5EF4-FFF2-40B4-BE49-F238E27FC236}">
                <a16:creationId xmlns:a16="http://schemas.microsoft.com/office/drawing/2014/main" id="{946A0587-F5C5-45FA-93F5-EE48F4EA1E35}"/>
              </a:ext>
            </a:extLst>
          </p:cNvPr>
          <p:cNvSpPr txBox="1">
            <a:spLocks/>
          </p:cNvSpPr>
          <p:nvPr/>
        </p:nvSpPr>
        <p:spPr>
          <a:xfrm>
            <a:off x="838200" y="1071749"/>
            <a:ext cx="10515600" cy="6499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800" b="1" dirty="0">
                <a:solidFill>
                  <a:srgbClr val="000000"/>
                </a:solidFill>
                <a:latin typeface="Cambria" panose="02040503050406030204" pitchFamily="18" charset="0"/>
                <a:ea typeface="Calibri" panose="020F0502020204030204" pitchFamily="34" charset="0"/>
                <a:cs typeface="Times New Roman" panose="02020603050405020304" pitchFamily="18" charset="0"/>
              </a:rPr>
              <a:t>Wypełniamy obowiązkowo część C1. 3 i 4 oraz dobrowolnie 5</a:t>
            </a:r>
            <a:endParaRPr lang="pl-PL" dirty="0"/>
          </a:p>
        </p:txBody>
      </p:sp>
      <p:sp>
        <p:nvSpPr>
          <p:cNvPr id="12" name="pole tekstowe 11">
            <a:extLst>
              <a:ext uri="{FF2B5EF4-FFF2-40B4-BE49-F238E27FC236}">
                <a16:creationId xmlns:a16="http://schemas.microsoft.com/office/drawing/2014/main" id="{7D84B16D-A8F0-4465-A23E-2FA64B64B83F}"/>
              </a:ext>
            </a:extLst>
          </p:cNvPr>
          <p:cNvSpPr txBox="1"/>
          <p:nvPr/>
        </p:nvSpPr>
        <p:spPr>
          <a:xfrm>
            <a:off x="838200" y="5050172"/>
            <a:ext cx="10515600" cy="2097049"/>
          </a:xfrm>
          <a:prstGeom prst="rect">
            <a:avLst/>
          </a:prstGeom>
          <a:noFill/>
        </p:spPr>
        <p:txBody>
          <a:bodyPr wrap="square" rtlCol="0">
            <a:spAutoFit/>
          </a:bodyPr>
          <a:lstStyle/>
          <a:p>
            <a:pPr algn="just">
              <a:lnSpc>
                <a:spcPct val="107000"/>
              </a:lnSpc>
              <a:spcAft>
                <a:spcPts val="800"/>
              </a:spcAft>
            </a:pP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3"/>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Osoby fizyczne wpisują swoje imię i nazwisko lub nazwę, pod którą prowadzą działalność gospodarczą. Pozostałe podmioty wpisują pełną nazwę.</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3"/>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Osoby fizyczne wpisują PESEL, osoby prawne bądź prowadzące działalność gospodarczą wpisują NIP.</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3"/>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Numer telefonu – podajemy dobrowolnie.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pic>
        <p:nvPicPr>
          <p:cNvPr id="16" name="Symbol zastępczy zawartości 15">
            <a:extLst>
              <a:ext uri="{FF2B5EF4-FFF2-40B4-BE49-F238E27FC236}">
                <a16:creationId xmlns:a16="http://schemas.microsoft.com/office/drawing/2014/main" id="{1C2E4756-74BF-4EFC-8564-676C972CF3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3175" y="1904794"/>
            <a:ext cx="7105650" cy="2962275"/>
          </a:xfrm>
        </p:spPr>
      </p:pic>
      <p:sp>
        <p:nvSpPr>
          <p:cNvPr id="9" name="Strzałka: w prawo 8">
            <a:extLst>
              <a:ext uri="{FF2B5EF4-FFF2-40B4-BE49-F238E27FC236}">
                <a16:creationId xmlns:a16="http://schemas.microsoft.com/office/drawing/2014/main" id="{5FAB573C-A219-454F-9F35-20091775355C}"/>
              </a:ext>
            </a:extLst>
          </p:cNvPr>
          <p:cNvSpPr/>
          <p:nvPr/>
        </p:nvSpPr>
        <p:spPr>
          <a:xfrm>
            <a:off x="1803633" y="3825380"/>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prawo 9">
            <a:extLst>
              <a:ext uri="{FF2B5EF4-FFF2-40B4-BE49-F238E27FC236}">
                <a16:creationId xmlns:a16="http://schemas.microsoft.com/office/drawing/2014/main" id="{50ADA8AA-98F4-4A8A-88D9-C0C57A654F92}"/>
              </a:ext>
            </a:extLst>
          </p:cNvPr>
          <p:cNvSpPr/>
          <p:nvPr/>
        </p:nvSpPr>
        <p:spPr>
          <a:xfrm>
            <a:off x="1803632" y="4266872"/>
            <a:ext cx="1132513" cy="268448"/>
          </a:xfrm>
          <a:prstGeom prst="righ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1" name="Strzałka: w lewo 10">
            <a:extLst>
              <a:ext uri="{FF2B5EF4-FFF2-40B4-BE49-F238E27FC236}">
                <a16:creationId xmlns:a16="http://schemas.microsoft.com/office/drawing/2014/main" id="{50B8B39A-E1CF-42D0-9546-FFC8FE90DFE1}"/>
              </a:ext>
            </a:extLst>
          </p:cNvPr>
          <p:cNvSpPr/>
          <p:nvPr/>
        </p:nvSpPr>
        <p:spPr>
          <a:xfrm>
            <a:off x="9581713" y="3825380"/>
            <a:ext cx="1132513" cy="268448"/>
          </a:xfrm>
          <a:prstGeom prst="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23562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98885DBE-3E86-4643-8F6D-4690F6351BB1}"/>
              </a:ext>
            </a:extLst>
          </p:cNvPr>
          <p:cNvSpPr txBox="1"/>
          <p:nvPr/>
        </p:nvSpPr>
        <p:spPr>
          <a:xfrm>
            <a:off x="838199" y="419450"/>
            <a:ext cx="10515600" cy="2937984"/>
          </a:xfrm>
          <a:prstGeom prst="rect">
            <a:avLst/>
          </a:prstGeom>
          <a:noFill/>
        </p:spPr>
        <p:txBody>
          <a:bodyPr wrap="square" rtlCol="0">
            <a:spAutoFit/>
          </a:bodyPr>
          <a:lstStyle/>
          <a:p>
            <a:pPr algn="just">
              <a:lnSpc>
                <a:spcPct val="107000"/>
              </a:lnSpc>
              <a:spcAft>
                <a:spcPts val="800"/>
              </a:spcAft>
            </a:pP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C2.</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miejscowość.</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a:t>
            </a: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nazwę ulicy z numerem domu</a:t>
            </a: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Numer działki podajemy </a:t>
            </a: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wyłącznie </a:t>
            </a:r>
            <a:r>
              <a:rPr lang="pl-PL" sz="16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przypadku braku numeru domu.</a:t>
            </a:r>
          </a:p>
          <a:p>
            <a:pPr lvl="0" algn="just">
              <a:lnSpc>
                <a:spcPct val="107000"/>
              </a:lnSpc>
              <a:spcAft>
                <a:spcPts val="800"/>
              </a:spcAft>
            </a:pPr>
            <a:endParaRPr lang="pl-PL" sz="1600" dirty="0">
              <a:solidFill>
                <a:srgbClr val="000000"/>
              </a:solidFill>
              <a:latin typeface="Cambria" panose="02040503050406030204" pitchFamily="18" charset="0"/>
              <a:cs typeface="Times New Roman" panose="02020603050405020304" pitchFamily="18" charset="0"/>
            </a:endParaRPr>
          </a:p>
          <a:p>
            <a:pPr algn="just">
              <a:lnSpc>
                <a:spcPct val="107000"/>
              </a:lnSpc>
              <a:spcAft>
                <a:spcPts val="800"/>
              </a:spcAft>
            </a:pP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C3.</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Tę część wypełniamy wyłącznie w przypadku, jeśli adres do korespondencji jest inny niż adres nieruchomości.</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pl-PL" dirty="0"/>
          </a:p>
        </p:txBody>
      </p:sp>
      <p:pic>
        <p:nvPicPr>
          <p:cNvPr id="16" name="Symbol zastępczy zawartości 15">
            <a:extLst>
              <a:ext uri="{FF2B5EF4-FFF2-40B4-BE49-F238E27FC236}">
                <a16:creationId xmlns:a16="http://schemas.microsoft.com/office/drawing/2014/main" id="{AA98D0C1-A69E-4047-9314-2BD4F1A7BC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3174" y="3500567"/>
            <a:ext cx="7105650" cy="1981200"/>
          </a:xfrm>
        </p:spPr>
      </p:pic>
      <p:sp>
        <p:nvSpPr>
          <p:cNvPr id="9" name="Strzałka: w prawo 8">
            <a:extLst>
              <a:ext uri="{FF2B5EF4-FFF2-40B4-BE49-F238E27FC236}">
                <a16:creationId xmlns:a16="http://schemas.microsoft.com/office/drawing/2014/main" id="{E9364F26-4EF3-434D-8D34-86F1DF5C9016}"/>
              </a:ext>
            </a:extLst>
          </p:cNvPr>
          <p:cNvSpPr/>
          <p:nvPr/>
        </p:nvSpPr>
        <p:spPr>
          <a:xfrm>
            <a:off x="1803632" y="3926858"/>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prawo 9">
            <a:extLst>
              <a:ext uri="{FF2B5EF4-FFF2-40B4-BE49-F238E27FC236}">
                <a16:creationId xmlns:a16="http://schemas.microsoft.com/office/drawing/2014/main" id="{1273D3EB-4270-4EFF-86AB-1067AD891922}"/>
              </a:ext>
            </a:extLst>
          </p:cNvPr>
          <p:cNvSpPr/>
          <p:nvPr/>
        </p:nvSpPr>
        <p:spPr>
          <a:xfrm>
            <a:off x="1803632" y="4266872"/>
            <a:ext cx="1132513" cy="268448"/>
          </a:xfrm>
          <a:prstGeom prst="righ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2" name="Strzałka: w prawo 11">
            <a:extLst>
              <a:ext uri="{FF2B5EF4-FFF2-40B4-BE49-F238E27FC236}">
                <a16:creationId xmlns:a16="http://schemas.microsoft.com/office/drawing/2014/main" id="{B5686D2F-A677-4D9E-AFDB-281493A90ABF}"/>
              </a:ext>
            </a:extLst>
          </p:cNvPr>
          <p:cNvSpPr/>
          <p:nvPr/>
        </p:nvSpPr>
        <p:spPr>
          <a:xfrm>
            <a:off x="1824603" y="5006501"/>
            <a:ext cx="1132513" cy="268448"/>
          </a:xfrm>
          <a:prstGeom prst="righ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1" name="Strzałka: w lewo 10">
            <a:extLst>
              <a:ext uri="{FF2B5EF4-FFF2-40B4-BE49-F238E27FC236}">
                <a16:creationId xmlns:a16="http://schemas.microsoft.com/office/drawing/2014/main" id="{7A4DDAFF-6E35-4648-9068-105617EDF49C}"/>
              </a:ext>
            </a:extLst>
          </p:cNvPr>
          <p:cNvSpPr/>
          <p:nvPr/>
        </p:nvSpPr>
        <p:spPr>
          <a:xfrm>
            <a:off x="9556546" y="3892492"/>
            <a:ext cx="1132513" cy="268448"/>
          </a:xfrm>
          <a:prstGeom prst="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68889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77A49-946C-4D45-84B4-4320D2ED44D4}"/>
              </a:ext>
            </a:extLst>
          </p:cNvPr>
          <p:cNvSpPr>
            <a:spLocks noGrp="1"/>
          </p:cNvSpPr>
          <p:nvPr>
            <p:ph type="title"/>
          </p:nvPr>
        </p:nvSpPr>
        <p:spPr>
          <a:xfrm>
            <a:off x="838200" y="1107347"/>
            <a:ext cx="10515600" cy="129190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CZĘŚĆ D – </a:t>
            </a:r>
            <a:r>
              <a:rPr lang="pl-PL" sz="1800" b="1" u="sng"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DEKLARACJE BEZ KOMPOSTOWNIKA (jeśli mamy kompostownik </a:t>
            </a:r>
            <a:r>
              <a:rPr lang="pl-PL" sz="1800" b="1" u="sng"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wypełaniamy</a:t>
            </a:r>
            <a:r>
              <a:rPr lang="pl-PL" sz="1800" b="1" u="sng"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inny druk)</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kolumnie [A] wpisujemy w poszczególnych miesiącach liczbę mieszkańców zamieszkujących daną nieruchomość </a:t>
            </a:r>
            <a:b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przypadku prowadzenia wynajmu pokoi, liczbę osób w danych miesiącach należy odpowiednio zwiększyć!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kolumnie C opłaty miesięczne za gospodarowanie odpadami komunalnymi zostaną wyliczone automatycznie!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endParaRPr lang="pl-PL" dirty="0"/>
          </a:p>
        </p:txBody>
      </p:sp>
      <p:pic>
        <p:nvPicPr>
          <p:cNvPr id="14" name="Symbol zastępczy zawartości 13">
            <a:extLst>
              <a:ext uri="{FF2B5EF4-FFF2-40B4-BE49-F238E27FC236}">
                <a16:creationId xmlns:a16="http://schemas.microsoft.com/office/drawing/2014/main" id="{830BEC86-41DE-47D0-9EF5-88F1177CA3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2610" y="2329473"/>
            <a:ext cx="6095005" cy="3679849"/>
          </a:xfrm>
        </p:spPr>
      </p:pic>
      <p:sp>
        <p:nvSpPr>
          <p:cNvPr id="9" name="Strzałka: w prawo 8">
            <a:extLst>
              <a:ext uri="{FF2B5EF4-FFF2-40B4-BE49-F238E27FC236}">
                <a16:creationId xmlns:a16="http://schemas.microsoft.com/office/drawing/2014/main" id="{46CB4072-C276-4782-8076-7C12483859A0}"/>
              </a:ext>
            </a:extLst>
          </p:cNvPr>
          <p:cNvSpPr/>
          <p:nvPr/>
        </p:nvSpPr>
        <p:spPr>
          <a:xfrm>
            <a:off x="1820410" y="4920995"/>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dół 9">
            <a:extLst>
              <a:ext uri="{FF2B5EF4-FFF2-40B4-BE49-F238E27FC236}">
                <a16:creationId xmlns:a16="http://schemas.microsoft.com/office/drawing/2014/main" id="{37C16715-9C56-4491-8882-BB9E0A7047A6}"/>
              </a:ext>
            </a:extLst>
          </p:cNvPr>
          <p:cNvSpPr/>
          <p:nvPr/>
        </p:nvSpPr>
        <p:spPr>
          <a:xfrm>
            <a:off x="4743973" y="2042717"/>
            <a:ext cx="205532" cy="116816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Nawias klamrowy otwierający 7">
            <a:extLst>
              <a:ext uri="{FF2B5EF4-FFF2-40B4-BE49-F238E27FC236}">
                <a16:creationId xmlns:a16="http://schemas.microsoft.com/office/drawing/2014/main" id="{182B1ABA-3A02-4DD7-88A1-5A710C1B82EA}"/>
              </a:ext>
            </a:extLst>
          </p:cNvPr>
          <p:cNvSpPr/>
          <p:nvPr/>
        </p:nvSpPr>
        <p:spPr>
          <a:xfrm>
            <a:off x="3277796" y="4117466"/>
            <a:ext cx="310392" cy="1875507"/>
          </a:xfrm>
          <a:prstGeom prst="leftBrace">
            <a:avLst/>
          </a:prstGeom>
          <a:ln>
            <a:solidFill>
              <a:srgbClr val="FF00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309332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77A49-946C-4D45-84B4-4320D2ED44D4}"/>
              </a:ext>
            </a:extLst>
          </p:cNvPr>
          <p:cNvSpPr>
            <a:spLocks noGrp="1"/>
          </p:cNvSpPr>
          <p:nvPr>
            <p:ph type="title"/>
          </p:nvPr>
        </p:nvSpPr>
        <p:spPr>
          <a:xfrm>
            <a:off x="838200" y="1107347"/>
            <a:ext cx="10515600" cy="1153485"/>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CZĘŚĆ D – </a:t>
            </a:r>
            <a:r>
              <a:rPr lang="pl-PL" sz="1800" b="1" u="sng"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DEKLARACJE Z KOMPOSTOWNIKIEM</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kolumnie [A] wpisujemy w poszczególnych miesiącach liczbę mieszkańców zamieszkujących daną nieruchomość</a:t>
            </a:r>
            <a:b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przypadku prowadzenia wynajmu pokoi, liczbę osób w danych miesiącach należy odpowiednio zwiększyć!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Kolumny C, D i E zostaną uzupełnione automatycznie!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kolumnie E zostaną wyliczone opłaty miesięczne za gospodarowanie odpadami komunalnymi!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endParaRPr lang="pl-PL" dirty="0"/>
          </a:p>
        </p:txBody>
      </p:sp>
      <p:pic>
        <p:nvPicPr>
          <p:cNvPr id="14" name="Symbol zastępczy zawartości 13">
            <a:extLst>
              <a:ext uri="{FF2B5EF4-FFF2-40B4-BE49-F238E27FC236}">
                <a16:creationId xmlns:a16="http://schemas.microsoft.com/office/drawing/2014/main" id="{97E15634-D696-489E-9BB4-059EA9032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0616" y="2546561"/>
            <a:ext cx="6453446" cy="3924042"/>
          </a:xfrm>
        </p:spPr>
      </p:pic>
      <p:sp>
        <p:nvSpPr>
          <p:cNvPr id="9" name="Strzałka: w prawo 8">
            <a:extLst>
              <a:ext uri="{FF2B5EF4-FFF2-40B4-BE49-F238E27FC236}">
                <a16:creationId xmlns:a16="http://schemas.microsoft.com/office/drawing/2014/main" id="{46CB4072-C276-4782-8076-7C12483859A0}"/>
              </a:ext>
            </a:extLst>
          </p:cNvPr>
          <p:cNvSpPr/>
          <p:nvPr/>
        </p:nvSpPr>
        <p:spPr>
          <a:xfrm>
            <a:off x="1709865" y="5230068"/>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8" name="Nawias klamrowy otwierający 7">
            <a:extLst>
              <a:ext uri="{FF2B5EF4-FFF2-40B4-BE49-F238E27FC236}">
                <a16:creationId xmlns:a16="http://schemas.microsoft.com/office/drawing/2014/main" id="{182B1ABA-3A02-4DD7-88A1-5A710C1B82EA}"/>
              </a:ext>
            </a:extLst>
          </p:cNvPr>
          <p:cNvSpPr/>
          <p:nvPr/>
        </p:nvSpPr>
        <p:spPr>
          <a:xfrm>
            <a:off x="3190616" y="4251689"/>
            <a:ext cx="310392" cy="2225207"/>
          </a:xfrm>
          <a:prstGeom prst="leftBrace">
            <a:avLst/>
          </a:prstGeom>
          <a:ln>
            <a:solidFill>
              <a:srgbClr val="FF00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10" name="Strzałka: w dół 9">
            <a:extLst>
              <a:ext uri="{FF2B5EF4-FFF2-40B4-BE49-F238E27FC236}">
                <a16:creationId xmlns:a16="http://schemas.microsoft.com/office/drawing/2014/main" id="{37C16715-9C56-4491-8882-BB9E0A7047A6}"/>
              </a:ext>
            </a:extLst>
          </p:cNvPr>
          <p:cNvSpPr/>
          <p:nvPr/>
        </p:nvSpPr>
        <p:spPr>
          <a:xfrm>
            <a:off x="4676861" y="2319555"/>
            <a:ext cx="205532" cy="116816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pl-PL"/>
          </a:p>
        </p:txBody>
      </p:sp>
    </p:spTree>
    <p:extLst>
      <p:ext uri="{BB962C8B-B14F-4D97-AF65-F5344CB8AC3E}">
        <p14:creationId xmlns:p14="http://schemas.microsoft.com/office/powerpoint/2010/main" val="338109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77A49-946C-4D45-84B4-4320D2ED44D4}"/>
              </a:ext>
            </a:extLst>
          </p:cNvPr>
          <p:cNvSpPr>
            <a:spLocks noGrp="1"/>
          </p:cNvSpPr>
          <p:nvPr>
            <p:ph type="title"/>
          </p:nvPr>
        </p:nvSpPr>
        <p:spPr>
          <a:xfrm>
            <a:off x="838200" y="381104"/>
            <a:ext cx="10515600" cy="1195430"/>
          </a:xfrm>
        </p:spPr>
        <p:txBody>
          <a:bodyPr>
            <a:normAutofit fontScale="90000"/>
          </a:bodyPr>
          <a:lstStyle/>
          <a:p>
            <a:pPr>
              <a:lnSpc>
                <a:spcPct val="107000"/>
              </a:lnSpc>
              <a:spcAft>
                <a:spcPts val="800"/>
              </a:spcAft>
            </a:pP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CZĘŚĆ E.</a:t>
            </a: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2. Wpisujemy datę wypełnienia deklaracji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endParaRPr lang="pl-PL" dirty="0"/>
          </a:p>
        </p:txBody>
      </p:sp>
      <p:sp>
        <p:nvSpPr>
          <p:cNvPr id="13" name="pole tekstowe 12">
            <a:extLst>
              <a:ext uri="{FF2B5EF4-FFF2-40B4-BE49-F238E27FC236}">
                <a16:creationId xmlns:a16="http://schemas.microsoft.com/office/drawing/2014/main" id="{DE365750-2D9D-4F53-BCD0-E1679C6D140C}"/>
              </a:ext>
            </a:extLst>
          </p:cNvPr>
          <p:cNvSpPr txBox="1"/>
          <p:nvPr/>
        </p:nvSpPr>
        <p:spPr>
          <a:xfrm>
            <a:off x="838200" y="3660541"/>
            <a:ext cx="10579217" cy="2763064"/>
          </a:xfrm>
          <a:prstGeom prst="rect">
            <a:avLst/>
          </a:prstGeom>
          <a:solidFill>
            <a:schemeClr val="bg2"/>
          </a:solidFill>
          <a:ln>
            <a:solidFill>
              <a:schemeClr val="tx1">
                <a:lumMod val="50000"/>
                <a:lumOff val="50000"/>
              </a:schemeClr>
            </a:solidFill>
          </a:ln>
        </p:spPr>
        <p:txBody>
          <a:bodyPr wrap="square" rtlCol="0">
            <a:spAutoFit/>
          </a:bodyPr>
          <a:lstStyle/>
          <a:p>
            <a:pPr algn="ct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PO WYPEŁNIENIU WYMIENIONYCH WYŻEJ PÓL</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pl-PL" sz="1800" b="1" u="sng"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DRUKUJEMY DEKLARACJĘ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WRAZ Z OPŁATAMI </a:t>
            </a:r>
            <a:r>
              <a:rPr lang="pl-PL" sz="1800" b="1" u="sng"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I WYPEŁNIAMY POZOSTAŁE POLA</a:t>
            </a:r>
          </a:p>
          <a:p>
            <a:pPr algn="ctr">
              <a:lnSpc>
                <a:spcPct val="107000"/>
              </a:lnSpc>
              <a:spcAft>
                <a:spcPts val="800"/>
              </a:spcAft>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(można przed wydrukiem wypełnić wyłącznie część D a pozostałe pola uzupełnić po wydruku)</a:t>
            </a:r>
          </a:p>
          <a:p>
            <a:pPr algn="ctr">
              <a:lnSpc>
                <a:spcPct val="107000"/>
              </a:lnSpc>
              <a:spcAft>
                <a:spcPts val="800"/>
              </a:spcAft>
            </a:pPr>
            <a:endParaRPr lang="pl-PL" b="1" dirty="0">
              <a:solidFill>
                <a:srgbClr val="000000"/>
              </a:solidFill>
              <a:latin typeface="Cambria" panose="020405030504060302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pl-PL" b="1" dirty="0">
                <a:solidFill>
                  <a:srgbClr val="000000"/>
                </a:solidFill>
                <a:latin typeface="Cambria" panose="02040503050406030204" pitchFamily="18" charset="0"/>
                <a:ea typeface="Calibri" panose="020F0502020204030204" pitchFamily="34" charset="0"/>
                <a:cs typeface="Times New Roman" panose="02020603050405020304" pitchFamily="18" charset="0"/>
              </a:rPr>
              <a:t>Wydrukowane wraz z deklaracją opłaty miesięczne zostawiamy sobie. </a:t>
            </a:r>
            <a:r>
              <a:rPr lang="pl-PL" b="1" dirty="0">
                <a:solidFill>
                  <a:srgbClr val="000000"/>
                </a:solidFill>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pic>
        <p:nvPicPr>
          <p:cNvPr id="17" name="Symbol zastępczy zawartości 16">
            <a:extLst>
              <a:ext uri="{FF2B5EF4-FFF2-40B4-BE49-F238E27FC236}">
                <a16:creationId xmlns:a16="http://schemas.microsoft.com/office/drawing/2014/main" id="{9CBA3232-CF9D-4F3D-AE51-3D24242389E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0220" y="1421614"/>
            <a:ext cx="7115175" cy="1114425"/>
          </a:xfrm>
        </p:spPr>
      </p:pic>
      <p:sp>
        <p:nvSpPr>
          <p:cNvPr id="9" name="Strzałka: w prawo 8">
            <a:extLst>
              <a:ext uri="{FF2B5EF4-FFF2-40B4-BE49-F238E27FC236}">
                <a16:creationId xmlns:a16="http://schemas.microsoft.com/office/drawing/2014/main" id="{46CB4072-C276-4782-8076-7C12483859A0}"/>
              </a:ext>
            </a:extLst>
          </p:cNvPr>
          <p:cNvSpPr/>
          <p:nvPr/>
        </p:nvSpPr>
        <p:spPr>
          <a:xfrm>
            <a:off x="1802144" y="2319097"/>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90624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E4FAD4-05D6-4B6F-BB7C-E2083A308D11}"/>
              </a:ext>
            </a:extLst>
          </p:cNvPr>
          <p:cNvSpPr>
            <a:spLocks noGrp="1"/>
          </p:cNvSpPr>
          <p:nvPr>
            <p:ph type="title"/>
          </p:nvPr>
        </p:nvSpPr>
        <p:spPr>
          <a:xfrm>
            <a:off x="838200" y="681038"/>
            <a:ext cx="10515600" cy="132556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B</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przypadku składania pierwszej deklaracji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danym roku</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 należy zaznaczyć opcję „pierwsza deklaracja”.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1.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Zaznaczamy rodzaj podmiotu zobowiązanego do złożenia deklaracji.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sp>
        <p:nvSpPr>
          <p:cNvPr id="6" name="Strzałka: w prawo 5">
            <a:extLst>
              <a:ext uri="{FF2B5EF4-FFF2-40B4-BE49-F238E27FC236}">
                <a16:creationId xmlns:a16="http://schemas.microsoft.com/office/drawing/2014/main" id="{DAA6C861-26E4-4B51-8A9D-C2707927AB2F}"/>
              </a:ext>
            </a:extLst>
          </p:cNvPr>
          <p:cNvSpPr/>
          <p:nvPr/>
        </p:nvSpPr>
        <p:spPr>
          <a:xfrm>
            <a:off x="1154884" y="4662889"/>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pic>
        <p:nvPicPr>
          <p:cNvPr id="12" name="Symbol zastępczy zawartości 11">
            <a:extLst>
              <a:ext uri="{FF2B5EF4-FFF2-40B4-BE49-F238E27FC236}">
                <a16:creationId xmlns:a16="http://schemas.microsoft.com/office/drawing/2014/main" id="{AF0F9A85-6CA9-40A5-9A74-9B9DF3C0A3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2700" y="2535326"/>
            <a:ext cx="7086600" cy="2790825"/>
          </a:xfrm>
        </p:spPr>
      </p:pic>
      <p:sp>
        <p:nvSpPr>
          <p:cNvPr id="7" name="Strzałka: w prawo 6">
            <a:extLst>
              <a:ext uri="{FF2B5EF4-FFF2-40B4-BE49-F238E27FC236}">
                <a16:creationId xmlns:a16="http://schemas.microsoft.com/office/drawing/2014/main" id="{9D3B8077-AE19-4F25-BCF9-DD80D18C08BC}"/>
              </a:ext>
            </a:extLst>
          </p:cNvPr>
          <p:cNvSpPr/>
          <p:nvPr/>
        </p:nvSpPr>
        <p:spPr>
          <a:xfrm>
            <a:off x="1721141" y="2917425"/>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8" name="Nawias klamrowy otwierający 7">
            <a:extLst>
              <a:ext uri="{FF2B5EF4-FFF2-40B4-BE49-F238E27FC236}">
                <a16:creationId xmlns:a16="http://schemas.microsoft.com/office/drawing/2014/main" id="{7F6A85A3-09EC-448F-ADA1-CF3FA45249F6}"/>
              </a:ext>
            </a:extLst>
          </p:cNvPr>
          <p:cNvSpPr/>
          <p:nvPr/>
        </p:nvSpPr>
        <p:spPr>
          <a:xfrm>
            <a:off x="2482355" y="4240811"/>
            <a:ext cx="310392" cy="1112604"/>
          </a:xfrm>
          <a:prstGeom prst="leftBrace">
            <a:avLst/>
          </a:prstGeom>
          <a:ln>
            <a:solidFill>
              <a:srgbClr val="FF00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1973123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9054A9-274C-4C67-96BF-513AAC0AA061}"/>
              </a:ext>
            </a:extLst>
          </p:cNvPr>
          <p:cNvSpPr>
            <a:spLocks noGrp="1"/>
          </p:cNvSpPr>
          <p:nvPr>
            <p:ph type="title"/>
          </p:nvPr>
        </p:nvSpPr>
        <p:spPr>
          <a:xfrm>
            <a:off x="838200" y="1422138"/>
            <a:ext cx="10515600" cy="132556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2.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Zaznaczamy rodzaj podmiotu składającego deklarację</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„Osoba fizyczna”</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 z definicji po prostu człowiek od urodzenia aż do śmierci, niezależnie </a:t>
            </a:r>
            <a:b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od tego, czy pracuje, studiuje, znajduje się na rencie czy emeryturze. Określenie to również obejmuje osoby prowadzące działalność gospodarczą.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„Osoba prawna”</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to jednostki organizacyjne z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osobowością prawną, działające poprzez swoje organy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dyrektor, rada pracownicza, prezes),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tym m.in.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spółki z ograniczoną odpowiedzialnością, spółki akcyjne, banki, spółdzielnie, przedsiębiorstwa państwowe, jednostki samorządu terytorialnego, fundacje, uczelnie wyższe, kościoły, stowarzyszenia, związki zawodowe.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„Jednostki organizacyjne nieposiadające osobowości prawnej”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to jednostki, którym prawo przyznaje zdolność prawną ale nie przyznaje osobowości prawnej, działające poprzez osoby, które ją tworzą, np.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spółki osobowe, wspólnoty mieszkaniowe,</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czy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jednostki budżetowe.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pic>
        <p:nvPicPr>
          <p:cNvPr id="10" name="Symbol zastępczy zawartości 9">
            <a:extLst>
              <a:ext uri="{FF2B5EF4-FFF2-40B4-BE49-F238E27FC236}">
                <a16:creationId xmlns:a16="http://schemas.microsoft.com/office/drawing/2014/main" id="{B484D49B-C6BB-497F-9C8C-A9052EA3A0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8412" y="3797154"/>
            <a:ext cx="7115175" cy="1733550"/>
          </a:xfrm>
        </p:spPr>
      </p:pic>
      <p:sp>
        <p:nvSpPr>
          <p:cNvPr id="6" name="Strzałka: w prawo 5">
            <a:extLst>
              <a:ext uri="{FF2B5EF4-FFF2-40B4-BE49-F238E27FC236}">
                <a16:creationId xmlns:a16="http://schemas.microsoft.com/office/drawing/2014/main" id="{9D20F957-5DBC-4445-BF03-E56BA19413CD}"/>
              </a:ext>
            </a:extLst>
          </p:cNvPr>
          <p:cNvSpPr/>
          <p:nvPr/>
        </p:nvSpPr>
        <p:spPr>
          <a:xfrm>
            <a:off x="1637251" y="5295608"/>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23675521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758</Words>
  <Application>Microsoft Office PowerPoint</Application>
  <PresentationFormat>Panoramiczny</PresentationFormat>
  <Paragraphs>31</Paragraphs>
  <Slides>12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12</vt:i4>
      </vt:variant>
    </vt:vector>
  </HeadingPairs>
  <TitlesOfParts>
    <vt:vector size="17" baseType="lpstr">
      <vt:lpstr>Arial</vt:lpstr>
      <vt:lpstr>Calibri</vt:lpstr>
      <vt:lpstr>Calibri Light</vt:lpstr>
      <vt:lpstr>Cambria</vt:lpstr>
      <vt:lpstr>Motyw pakietu Office</vt:lpstr>
      <vt:lpstr>INSTRUKCJA WYPEŁNIENIA</vt:lpstr>
      <vt:lpstr>   Deklarację o wysokości opłaty za gospodarowanie odpadami komunalnymi  należy złożyć w ciągu 14 dni  od dnia zamieszkania na danej nieruchomości pierwszego mieszkańca.    DANY DRUK DEKLARACJI POBIERAMY ZE STRONY GMINY WŁADYSŁAWOWO www.wladyslawowo.pl lub bip.wladyslawowo.pl zakładka GOSPODARKA ODPADAMI    DO WYPEŁNIENIA WYBIERAMY DRUK: jeśli nie mamy kompostownika – DEKLARACJA OSOBY BEZ KOMPOSTOWNIKA jeśli mamy kompostownik – DEKLARACJA OSOBY KOMPOSTOWNIK </vt:lpstr>
      <vt:lpstr>W PIERWSZEJ KOLENOŚCI WYPEŁNIAMY NA KOMPUTERZE POLA INTERAKTYWNE</vt:lpstr>
      <vt:lpstr>Prezentacja programu PowerPoint</vt:lpstr>
      <vt:lpstr>CZĘŚĆ D – DEKLARACJE BEZ KOMPOSTOWNIKA (jeśli mamy kompostownik wypełaniamy inny druk)   W kolumnie [A] wpisujemy w poszczególnych miesiącach liczbę mieszkańców zamieszkujących daną nieruchomość  – w przypadku prowadzenia wynajmu pokoi, liczbę osób w danych miesiącach należy odpowiednio zwiększyć!    W kolumnie C opłaty miesięczne za gospodarowanie odpadami komunalnymi zostaną wyliczone automatycznie!    </vt:lpstr>
      <vt:lpstr>CZĘŚĆ D – DEKLARACJE Z KOMPOSTOWNIKIEM   W kolumnie [A] wpisujemy w poszczególnych miesiącach liczbę mieszkańców zamieszkujących daną nieruchomość – w przypadku prowadzenia wynajmu pokoi, liczbę osób w danych miesiącach należy odpowiednio zwiększyć!    Kolumny C, D i E zostaną uzupełnione automatycznie!  W kolumnie E zostaną wyliczone opłaty miesięczne za gospodarowanie odpadami komunalnymi!    </vt:lpstr>
      <vt:lpstr>    CZĘŚĆ E.  2. Wpisujemy datę wypełnienia deklaracji    </vt:lpstr>
      <vt:lpstr>Część B W przypadku składania pierwszej deklaracji w danym roku – należy zaznaczyć opcję „pierwsza deklaracja”.   Część C1. 1. Zaznaczamy rodzaj podmiotu zobowiązanego do złożenia deklaracji.  </vt:lpstr>
      <vt:lpstr>Część C1. 2. Zaznaczamy rodzaj podmiotu składającego deklarację „Osoba fizyczna” – z definicji po prostu człowiek od urodzenia aż do śmierci, niezależnie  od tego, czy pracuje, studiuje, znajduje się na rencie czy emeryturze. Określenie to również obejmuje osoby prowadzące działalność gospodarczą.  „Osoba prawna” to jednostki organizacyjne z osobowością prawną, działające poprzez swoje organy (dyrektor, rada pracownicza, prezes), w tym m.in. spółki z ograniczoną odpowiedzialnością, spółki akcyjne, banki, spółdzielnie, przedsiębiorstwa państwowe, jednostki samorządu terytorialnego, fundacje, uczelnie wyższe, kościoły, stowarzyszenia, związki zawodowe.  „Jednostki organizacyjne nieposiadające osobowości prawnej” to jednostki, którym prawo przyznaje zdolność prawną ale nie przyznaje osobowości prawnej, działające poprzez osoby, które ją tworzą, np. spółki osobowe, wspólnoty mieszkaniowe, czy jednostki budżetowe. </vt:lpstr>
      <vt:lpstr>Część C1. 5. Jeśli podaliśmy swój numer telefonu, w polu obok podpisujemy zgodę na przetwarzanie podanego numeru telefonu celem nawiązania kontaktu.    Część E. 1. Wpisujemy czytelnie imię i nazwisko osoby składającej deklarację 3. Podpisujemy deklarację – deklaracja bez podpisu jest nieważna!!!     </vt:lpstr>
      <vt:lpstr>DEKLARACJĘ MOŻEMY ZŁOŻYĆ W NASTĘPUJĄCY SPOSÓB:   - W BIURZE OBSŁUGI INTERESANTA URZĘDU MIEJSKIEGO WE WŁADYSŁAWOWIE, - W SKRZYNCE PODAWCZEJ PRZED BUDYNKIEM URZĘDU, - ZA POMOCĄ PLATFORMY TELEINFORMATYCZNEJ ePUAP.</vt:lpstr>
      <vt:lpstr>W przypadku jakichkolwiek wątpliwości, co do wypełnienia druku deklaracji,  zachęcamy do kontaktu telefonicznego 58 674-54-58 lub 58 674-54-83.   Pomoc w wypełnieniu deklaracji można również uzyskać w pokoju nr 301  Urzędu Miejskiego we Władysławowie w dniach i godzinach funkcjonowania urzędu (poza wtorkiem).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INSTRUKCJA WYPEŁNIENIA</dc:title>
  <dc:creator>g.janusch</dc:creator>
  <cp:lastModifiedBy>g.janusch</cp:lastModifiedBy>
  <cp:revision>18</cp:revision>
  <dcterms:created xsi:type="dcterms:W3CDTF">2020-12-04T09:32:54Z</dcterms:created>
  <dcterms:modified xsi:type="dcterms:W3CDTF">2020-12-07T12:23:59Z</dcterms:modified>
</cp:coreProperties>
</file>