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60" r:id="rId5"/>
  </p:sldMasterIdLst>
  <p:notesMasterIdLst>
    <p:notesMasterId r:id="rId57"/>
  </p:notesMasterIdLst>
  <p:sldIdLst>
    <p:sldId id="386" r:id="rId6"/>
    <p:sldId id="407" r:id="rId7"/>
    <p:sldId id="410" r:id="rId8"/>
    <p:sldId id="429" r:id="rId9"/>
    <p:sldId id="415" r:id="rId10"/>
    <p:sldId id="430" r:id="rId11"/>
    <p:sldId id="433" r:id="rId12"/>
    <p:sldId id="474" r:id="rId13"/>
    <p:sldId id="472" r:id="rId14"/>
    <p:sldId id="473" r:id="rId15"/>
    <p:sldId id="476" r:id="rId16"/>
    <p:sldId id="409" r:id="rId17"/>
    <p:sldId id="432" r:id="rId18"/>
    <p:sldId id="431" r:id="rId19"/>
    <p:sldId id="462" r:id="rId20"/>
    <p:sldId id="435" r:id="rId21"/>
    <p:sldId id="436" r:id="rId22"/>
    <p:sldId id="466" r:id="rId23"/>
    <p:sldId id="467" r:id="rId24"/>
    <p:sldId id="434" r:id="rId25"/>
    <p:sldId id="457" r:id="rId26"/>
    <p:sldId id="463" r:id="rId27"/>
    <p:sldId id="464" r:id="rId28"/>
    <p:sldId id="465" r:id="rId29"/>
    <p:sldId id="438" r:id="rId30"/>
    <p:sldId id="439" r:id="rId31"/>
    <p:sldId id="477" r:id="rId32"/>
    <p:sldId id="468" r:id="rId33"/>
    <p:sldId id="441" r:id="rId34"/>
    <p:sldId id="469" r:id="rId35"/>
    <p:sldId id="442" r:id="rId36"/>
    <p:sldId id="444" r:id="rId37"/>
    <p:sldId id="437" r:id="rId38"/>
    <p:sldId id="445" r:id="rId39"/>
    <p:sldId id="446" r:id="rId40"/>
    <p:sldId id="448" r:id="rId41"/>
    <p:sldId id="449" r:id="rId42"/>
    <p:sldId id="447" r:id="rId43"/>
    <p:sldId id="450" r:id="rId44"/>
    <p:sldId id="458" r:id="rId45"/>
    <p:sldId id="459" r:id="rId46"/>
    <p:sldId id="451" r:id="rId47"/>
    <p:sldId id="452" r:id="rId48"/>
    <p:sldId id="453" r:id="rId49"/>
    <p:sldId id="454" r:id="rId50"/>
    <p:sldId id="455" r:id="rId51"/>
    <p:sldId id="460" r:id="rId52"/>
    <p:sldId id="461" r:id="rId53"/>
    <p:sldId id="379" r:id="rId54"/>
    <p:sldId id="478" r:id="rId55"/>
    <p:sldId id="479" r:id="rId56"/>
  </p:sldIdLst>
  <p:sldSz cx="9144000" cy="5143500" type="screen16x9"/>
  <p:notesSz cx="6797675" cy="9926638"/>
  <p:embeddedFontLst>
    <p:embeddedFont>
      <p:font typeface="Dosis" panose="020B0604020202020204" charset="-18"/>
      <p:regular r:id="rId58"/>
      <p:bold r:id="rId59"/>
    </p:embeddedFont>
    <p:embeddedFont>
      <p:font typeface="Helvetica" panose="020B0604020202020204" pitchFamily="34" charset="0"/>
      <p:regular r:id="rId60"/>
      <p:bold r:id="rId61"/>
      <p:italic r:id="rId62"/>
      <p:boldItalic r:id="rId63"/>
    </p:embeddedFont>
    <p:embeddedFont>
      <p:font typeface="Roboto"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łębiewski Tomasz [PEJ sp. z o.o.]" initials="GT[szo" lastIdx="9" clrIdx="0">
    <p:extLst>
      <p:ext uri="{19B8F6BF-5375-455C-9EA6-DF929625EA0E}">
        <p15:presenceInfo xmlns:p15="http://schemas.microsoft.com/office/powerpoint/2012/main" userId="S-1-5-21-1495931755-73695882-3083172815-1938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47"/>
    <a:srgbClr val="003399"/>
    <a:srgbClr val="7AB800"/>
    <a:srgbClr val="76D6FF"/>
    <a:srgbClr val="06B2E1"/>
    <a:srgbClr val="66E6E1"/>
    <a:srgbClr val="002A13"/>
    <a:srgbClr val="3DB7E4"/>
    <a:srgbClr val="1F70B2"/>
    <a:srgbClr val="009B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AF57B9CE-27B7-45A4-9341-B09BDB51A24E}">
  <a:tblStyle styleId="{AF57B9CE-27B7-45A4-9341-B09BDB51A24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91BD0C-065F-43EE-8344-79AE29CD5F3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0" autoAdjust="0"/>
    <p:restoredTop sz="95144"/>
  </p:normalViewPr>
  <p:slideViewPr>
    <p:cSldViewPr snapToGrid="0" snapToObjects="1">
      <p:cViewPr varScale="1">
        <p:scale>
          <a:sx n="86" d="100"/>
          <a:sy n="86" d="100"/>
        </p:scale>
        <p:origin x="7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4055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0124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49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68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226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71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115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225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52321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83D46BF-7F26-4B01-8A82-363A21BB7E25}" type="slidenum">
              <a:rPr lang="pl-PL" smtClean="0"/>
              <a:t>23</a:t>
            </a:fld>
            <a:endParaRPr lang="pl-PL"/>
          </a:p>
        </p:txBody>
      </p:sp>
    </p:spTree>
    <p:extLst>
      <p:ext uri="{BB962C8B-B14F-4D97-AF65-F5344CB8AC3E}">
        <p14:creationId xmlns:p14="http://schemas.microsoft.com/office/powerpoint/2010/main" val="2261850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83D46BF-7F26-4B01-8A82-363A21BB7E25}" type="slidenum">
              <a:rPr lang="pl-PL" smtClean="0"/>
              <a:t>24</a:t>
            </a:fld>
            <a:endParaRPr lang="pl-PL"/>
          </a:p>
        </p:txBody>
      </p:sp>
    </p:spTree>
    <p:extLst>
      <p:ext uri="{BB962C8B-B14F-4D97-AF65-F5344CB8AC3E}">
        <p14:creationId xmlns:p14="http://schemas.microsoft.com/office/powerpoint/2010/main" val="264573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8088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7900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7762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922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4376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84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65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426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9809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151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25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921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250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835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946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665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899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424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486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1041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1689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75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7711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307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f391192_0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f391192_0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992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83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34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3729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375145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3645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userDrawn="1">
  <p:cSld name="TITLE_1">
    <p:bg>
      <p:bgPr>
        <a:solidFill>
          <a:srgbClr val="000647"/>
        </a:solidFill>
        <a:effectLst/>
      </p:bgPr>
    </p:bg>
    <p:spTree>
      <p:nvGrpSpPr>
        <p:cNvPr id="1" name="Shape 15"/>
        <p:cNvGrpSpPr/>
        <p:nvPr/>
      </p:nvGrpSpPr>
      <p:grpSpPr>
        <a:xfrm>
          <a:off x="0" y="0"/>
          <a:ext cx="0" cy="0"/>
          <a:chOff x="0" y="0"/>
          <a:chExt cx="0" cy="0"/>
        </a:xfrm>
      </p:grpSpPr>
      <p:pic>
        <p:nvPicPr>
          <p:cNvPr id="2" name="Obraz 1" descr="Obraz zawierający Jaskrawoniebieski, zrzut ekranu, niebieskie, Grafika&#10;&#10;Opis wygenerowany automatycznie">
            <a:extLst>
              <a:ext uri="{FF2B5EF4-FFF2-40B4-BE49-F238E27FC236}">
                <a16:creationId xmlns:a16="http://schemas.microsoft.com/office/drawing/2014/main" id="{F5DFD409-F446-D2C2-9AB6-B99EE3A2959F}"/>
              </a:ext>
            </a:extLst>
          </p:cNvPr>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userDrawn="1">
  <p:cSld name="TITLE_AND_BODY">
    <p:spTree>
      <p:nvGrpSpPr>
        <p:cNvPr id="1" name="Shape 30"/>
        <p:cNvGrpSpPr/>
        <p:nvPr/>
      </p:nvGrpSpPr>
      <p:grpSpPr>
        <a:xfrm>
          <a:off x="0" y="0"/>
          <a:ext cx="0" cy="0"/>
          <a:chOff x="0" y="0"/>
          <a:chExt cx="0" cy="0"/>
        </a:xfrm>
      </p:grpSpPr>
      <p:cxnSp>
        <p:nvCxnSpPr>
          <p:cNvPr id="4" name="Łącznik prosty 3"/>
          <p:cNvCxnSpPr/>
          <p:nvPr userDrawn="1"/>
        </p:nvCxnSpPr>
        <p:spPr>
          <a:xfrm>
            <a:off x="0" y="635341"/>
            <a:ext cx="9144000" cy="0"/>
          </a:xfrm>
          <a:prstGeom prst="line">
            <a:avLst/>
          </a:prstGeom>
          <a:ln w="28575">
            <a:solidFill>
              <a:srgbClr val="06B2E1"/>
            </a:solidFill>
          </a:ln>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userDrawn="1"/>
        </p:nvCxnSpPr>
        <p:spPr>
          <a:xfrm>
            <a:off x="-3048" y="676927"/>
            <a:ext cx="9144000" cy="0"/>
          </a:xfrm>
          <a:prstGeom prst="line">
            <a:avLst/>
          </a:prstGeom>
          <a:ln w="28575">
            <a:solidFill>
              <a:srgbClr val="003399"/>
            </a:solidFill>
          </a:ln>
        </p:spPr>
        <p:style>
          <a:lnRef idx="1">
            <a:schemeClr val="accent1"/>
          </a:lnRef>
          <a:fillRef idx="0">
            <a:schemeClr val="accent1"/>
          </a:fillRef>
          <a:effectRef idx="0">
            <a:schemeClr val="accent1"/>
          </a:effectRef>
          <a:fontRef idx="minor">
            <a:schemeClr val="tx1"/>
          </a:fontRef>
        </p:style>
      </p:cxnSp>
      <p:pic>
        <p:nvPicPr>
          <p:cNvPr id="6" name="Obraz 5"/>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6790" y="253"/>
            <a:ext cx="1472488" cy="65475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5160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A380DFB-1117-B9C7-FE5C-30B302B24211}"/>
              </a:ext>
            </a:extLst>
          </p:cNvPr>
          <p:cNvSpPr>
            <a:spLocks noGrp="1"/>
          </p:cNvSpPr>
          <p:nvPr>
            <p:ph type="dt" sz="half" idx="10"/>
          </p:nvPr>
        </p:nvSpPr>
        <p:spPr/>
        <p:txBody>
          <a:bodyPr/>
          <a:lstStyle/>
          <a:p>
            <a:fld id="{72CEEA8E-B850-4624-867D-2111B96D11FA}" type="datetimeFigureOut">
              <a:rPr lang="pl-PL" smtClean="0"/>
              <a:t>2023-10-31</a:t>
            </a:fld>
            <a:endParaRPr lang="pl-PL"/>
          </a:p>
        </p:txBody>
      </p:sp>
      <p:sp>
        <p:nvSpPr>
          <p:cNvPr id="3" name="Symbol zastępczy stopki 2">
            <a:extLst>
              <a:ext uri="{FF2B5EF4-FFF2-40B4-BE49-F238E27FC236}">
                <a16:creationId xmlns:a16="http://schemas.microsoft.com/office/drawing/2014/main" id="{8EDFFE99-66C5-8FBF-9B94-49E289348568}"/>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11ACE5CE-7867-5D65-A8E8-935AFFD16098}"/>
              </a:ext>
            </a:extLst>
          </p:cNvPr>
          <p:cNvSpPr>
            <a:spLocks noGrp="1"/>
          </p:cNvSpPr>
          <p:nvPr>
            <p:ph type="sldNum" sz="quarter" idx="12"/>
          </p:nvPr>
        </p:nvSpPr>
        <p:spPr/>
        <p:txBody>
          <a:bodyPr/>
          <a:lstStyle/>
          <a:p>
            <a:fld id="{312BA1EC-E6E8-4F72-9573-998397106623}" type="slidenum">
              <a:rPr lang="pl-PL" smtClean="0"/>
              <a:t>‹#›</a:t>
            </a:fld>
            <a:endParaRPr lang="pl-PL"/>
          </a:p>
        </p:txBody>
      </p:sp>
    </p:spTree>
    <p:extLst>
      <p:ext uri="{BB962C8B-B14F-4D97-AF65-F5344CB8AC3E}">
        <p14:creationId xmlns:p14="http://schemas.microsoft.com/office/powerpoint/2010/main" val="341283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rgbClr val="000647"/>
        </a:solidFill>
        <a:effectLst/>
      </p:bgPr>
    </p:bg>
    <p:spTree>
      <p:nvGrpSpPr>
        <p:cNvPr id="1" name="Shape 9"/>
        <p:cNvGrpSpPr/>
        <p:nvPr/>
      </p:nvGrpSpPr>
      <p:grpSpPr>
        <a:xfrm>
          <a:off x="0" y="0"/>
          <a:ext cx="0" cy="0"/>
          <a:chOff x="0" y="0"/>
          <a:chExt cx="0" cy="0"/>
        </a:xfrm>
      </p:grpSpPr>
      <p:sp>
        <p:nvSpPr>
          <p:cNvPr id="5" name="Prostokąt 4"/>
          <p:cNvSpPr/>
          <p:nvPr userDrawn="1"/>
        </p:nvSpPr>
        <p:spPr>
          <a:xfrm>
            <a:off x="0" y="0"/>
            <a:ext cx="9144000" cy="5143500"/>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 name="Obraz 1" descr="Obraz zawierający zrzut ekranu, tekst, Grafika, projekt graficzny&#10;&#10;Opis wygenerowany automatycznie">
            <a:extLst>
              <a:ext uri="{FF2B5EF4-FFF2-40B4-BE49-F238E27FC236}">
                <a16:creationId xmlns:a16="http://schemas.microsoft.com/office/drawing/2014/main" id="{174FF886-A1DA-FFEB-2BDE-A64787D6FA3C}"/>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43726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userDrawn="1">
  <p:cSld name="Subtitle">
    <p:bg>
      <p:bgPr>
        <a:solidFill>
          <a:srgbClr val="000647"/>
        </a:solidFill>
        <a:effectLst/>
      </p:bgPr>
    </p:bg>
    <p:spTree>
      <p:nvGrpSpPr>
        <p:cNvPr id="1" name="Shape 15"/>
        <p:cNvGrpSpPr/>
        <p:nvPr/>
      </p:nvGrpSpPr>
      <p:grpSpPr>
        <a:xfrm>
          <a:off x="0" y="0"/>
          <a:ext cx="0" cy="0"/>
          <a:chOff x="0" y="0"/>
          <a:chExt cx="0" cy="0"/>
        </a:xfrm>
      </p:grpSpPr>
      <p:pic>
        <p:nvPicPr>
          <p:cNvPr id="2" name="Obraz 1" descr="Obraz zawierający Jaskrawoniebieski, zrzut ekranu, niebieskie, Grafika&#10;&#10;Opis wygenerowany automatycznie">
            <a:extLst>
              <a:ext uri="{FF2B5EF4-FFF2-40B4-BE49-F238E27FC236}">
                <a16:creationId xmlns:a16="http://schemas.microsoft.com/office/drawing/2014/main" id="{426D1CCE-9371-E9B5-673D-28F54EE4B531}"/>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7189722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1pPr>
            <a:lvl2pPr lvl="1">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2pPr>
            <a:lvl3pPr lvl="2">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3pPr>
            <a:lvl4pPr lvl="3">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4pPr>
            <a:lvl5pPr lvl="4">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5pPr>
            <a:lvl6pPr lvl="5">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6pPr>
            <a:lvl7pPr lvl="6">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7pPr>
            <a:lvl8pPr lvl="7">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8pPr>
            <a:lvl9pPr lvl="8">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9pPr>
          </a:lstStyle>
          <a:p>
            <a:endParaRPr/>
          </a:p>
        </p:txBody>
      </p:sp>
      <p:sp>
        <p:nvSpPr>
          <p:cNvPr id="7" name="Google Shape;7;p1"/>
          <p:cNvSpPr txBox="1">
            <a:spLocks noGrp="1"/>
          </p:cNvSpPr>
          <p:nvPr>
            <p:ph type="body" idx="1"/>
          </p:nvPr>
        </p:nvSpPr>
        <p:spPr>
          <a:xfrm>
            <a:off x="1104900" y="1200150"/>
            <a:ext cx="75819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2"/>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5"/>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63"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4900" y="276075"/>
            <a:ext cx="6724500" cy="749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1pPr>
            <a:lvl2pPr lvl="1">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2pPr>
            <a:lvl3pPr lvl="2">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3pPr>
            <a:lvl4pPr lvl="3">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4pPr>
            <a:lvl5pPr lvl="4">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5pPr>
            <a:lvl6pPr lvl="5">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6pPr>
            <a:lvl7pPr lvl="6">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7pPr>
            <a:lvl8pPr lvl="7">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8pPr>
            <a:lvl9pPr lvl="8">
              <a:spcBef>
                <a:spcPts val="0"/>
              </a:spcBef>
              <a:spcAft>
                <a:spcPts val="0"/>
              </a:spcAft>
              <a:buClr>
                <a:schemeClr val="lt1"/>
              </a:buClr>
              <a:buSzPts val="2400"/>
              <a:buFont typeface="Dosis"/>
              <a:buNone/>
              <a:defRPr sz="2400">
                <a:solidFill>
                  <a:schemeClr val="lt1"/>
                </a:solidFill>
                <a:latin typeface="Dosis"/>
                <a:ea typeface="Dosis"/>
                <a:cs typeface="Dosis"/>
                <a:sym typeface="Dosis"/>
              </a:defRPr>
            </a:lvl9pPr>
          </a:lstStyle>
          <a:p>
            <a:endParaRPr/>
          </a:p>
        </p:txBody>
      </p:sp>
      <p:sp>
        <p:nvSpPr>
          <p:cNvPr id="7" name="Google Shape;7;p1"/>
          <p:cNvSpPr txBox="1">
            <a:spLocks noGrp="1"/>
          </p:cNvSpPr>
          <p:nvPr>
            <p:ph type="body" idx="1"/>
          </p:nvPr>
        </p:nvSpPr>
        <p:spPr>
          <a:xfrm>
            <a:off x="1104900" y="1200150"/>
            <a:ext cx="7581900" cy="3725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2"/>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5"/>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accent5"/>
              </a:buClr>
              <a:buSzPts val="1800"/>
              <a:buFont typeface="Roboto"/>
              <a:buChar char="▹"/>
              <a:defRPr sz="18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593080056"/>
      </p:ext>
    </p:extLst>
  </p:cSld>
  <p:clrMap bg1="lt1" tx1="dk1" bg2="dk2" tx2="lt2" accent1="accent1" accent2="accent2" accent3="accent3" accent4="accent4" accent5="accent5" accent6="accent6" hlink="hlink" folHlink="folHlink"/>
  <p:sldLayoutIdLst>
    <p:sldLayoutId id="2147483661" r:id="rId1"/>
    <p:sldLayoutId id="2147483662"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25.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22.svg"/><Relationship Id="rId4" Type="http://schemas.openxmlformats.org/officeDocument/2006/relationships/image" Target="../media/image30.png"/><Relationship Id="rId9" Type="http://schemas.openxmlformats.org/officeDocument/2006/relationships/image" Target="../media/image33.png"/><Relationship Id="rId1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4.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40.png"/><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19.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17.svg"/><Relationship Id="rId10"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cid:image003.png@01D5DDD7.CFA0D9B0" TargetMode="Externa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67.png"/><Relationship Id="rId14" Type="http://schemas.openxmlformats.org/officeDocument/2006/relationships/image" Target="../media/image55.sv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76.png"/><Relationship Id="rId18" Type="http://schemas.openxmlformats.org/officeDocument/2006/relationships/image" Target="../media/image180.svg"/><Relationship Id="rId3" Type="http://schemas.openxmlformats.org/officeDocument/2006/relationships/image" Target="../media/image71.png"/><Relationship Id="rId21" Type="http://schemas.openxmlformats.org/officeDocument/2006/relationships/image" Target="../media/image80.png"/><Relationship Id="rId7" Type="http://schemas.openxmlformats.org/officeDocument/2006/relationships/image" Target="../media/image73.png"/><Relationship Id="rId12" Type="http://schemas.openxmlformats.org/officeDocument/2006/relationships/image" Target="../media/image120.svg"/><Relationship Id="rId17" Type="http://schemas.openxmlformats.org/officeDocument/2006/relationships/image" Target="../media/image78.png"/><Relationship Id="rId2" Type="http://schemas.openxmlformats.org/officeDocument/2006/relationships/image" Target="../media/image19.png"/><Relationship Id="rId16" Type="http://schemas.openxmlformats.org/officeDocument/2006/relationships/image" Target="../media/image16.svg"/><Relationship Id="rId20" Type="http://schemas.openxmlformats.org/officeDocument/2006/relationships/image" Target="../media/image200.svg"/><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77.png"/><Relationship Id="rId10" Type="http://schemas.openxmlformats.org/officeDocument/2006/relationships/image" Target="../media/image100.svg"/><Relationship Id="rId19" Type="http://schemas.openxmlformats.org/officeDocument/2006/relationships/image" Target="../media/image79.png"/><Relationship Id="rId4" Type="http://schemas.openxmlformats.org/officeDocument/2006/relationships/image" Target="../media/image4.svg"/><Relationship Id="rId9" Type="http://schemas.openxmlformats.org/officeDocument/2006/relationships/image" Target="../media/image74.png"/><Relationship Id="rId14" Type="http://schemas.openxmlformats.org/officeDocument/2006/relationships/image" Target="../media/image14.svg"/><Relationship Id="rId22" Type="http://schemas.openxmlformats.org/officeDocument/2006/relationships/image" Target="../media/image220.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jpeg"/><Relationship Id="rId7" Type="http://schemas.openxmlformats.org/officeDocument/2006/relationships/image" Target="../media/image64.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62.sv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16.emf"/><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36.svg"/><Relationship Id="rId17" Type="http://schemas.openxmlformats.org/officeDocument/2006/relationships/image" Target="../media/image41.sv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14.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59.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3"/>
          <p:cNvSpPr txBox="1">
            <a:spLocks noGrp="1"/>
          </p:cNvSpPr>
          <p:nvPr>
            <p:ph type="ctrTitle" idx="4294967295"/>
          </p:nvPr>
        </p:nvSpPr>
        <p:spPr>
          <a:xfrm>
            <a:off x="653871" y="4566503"/>
            <a:ext cx="5949224" cy="351767"/>
          </a:xfrm>
          <a:prstGeom prst="rect">
            <a:avLst/>
          </a:prstGeom>
        </p:spPr>
        <p:txBody>
          <a:bodyPr spcFirstLastPara="1" wrap="square" lIns="0" tIns="0" rIns="0" bIns="0" anchor="ctr" anchorCtr="0">
            <a:noAutofit/>
          </a:bodyPr>
          <a:lstStyle/>
          <a:p>
            <a:pPr lvl="0"/>
            <a:r>
              <a:rPr lang="pl-PL" sz="1200" dirty="0">
                <a:latin typeface="+mn-lt"/>
              </a:rPr>
              <a:t>Władysławowo, </a:t>
            </a:r>
            <a:r>
              <a:rPr lang="pl-PL" sz="1200" dirty="0" smtClean="0">
                <a:latin typeface="+mn-lt"/>
              </a:rPr>
              <a:t>31.10.2023 </a:t>
            </a:r>
            <a:r>
              <a:rPr lang="pl-PL" sz="1200" dirty="0">
                <a:latin typeface="+mn-lt"/>
              </a:rPr>
              <a:t>r.</a:t>
            </a:r>
            <a:endParaRPr sz="1200" dirty="0">
              <a:latin typeface="+mn-lt"/>
            </a:endParaRPr>
          </a:p>
        </p:txBody>
      </p:sp>
      <p:sp>
        <p:nvSpPr>
          <p:cNvPr id="4" name="Google Shape;109;p13"/>
          <p:cNvSpPr txBox="1">
            <a:spLocks/>
          </p:cNvSpPr>
          <p:nvPr/>
        </p:nvSpPr>
        <p:spPr>
          <a:xfrm>
            <a:off x="653871" y="2010605"/>
            <a:ext cx="4141153" cy="17383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Arial" panose="020B0604020202020204" pitchFamily="34" charset="0"/>
                <a:ea typeface="Dosis"/>
                <a:cs typeface="Arial" panose="020B0604020202020204" pitchFamily="34" charset="0"/>
                <a:sym typeface="Dosis"/>
              </a:defRPr>
            </a:lvl1pPr>
            <a:lvl2pPr marR="0" lvl="1"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2pPr>
            <a:lvl3pPr marR="0" lvl="2"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3pPr>
            <a:lvl4pPr marR="0" lvl="3"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4pPr>
            <a:lvl5pPr marR="0" lvl="4"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5pPr>
            <a:lvl6pPr marR="0" lvl="5"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6pPr>
            <a:lvl7pPr marR="0" lvl="6"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7pPr>
            <a:lvl8pPr marR="0" lvl="7"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8pPr>
            <a:lvl9pPr marR="0" lvl="8" algn="l" rtl="0">
              <a:lnSpc>
                <a:spcPct val="100000"/>
              </a:lnSpc>
              <a:spcBef>
                <a:spcPts val="0"/>
              </a:spcBef>
              <a:spcAft>
                <a:spcPts val="0"/>
              </a:spcAft>
              <a:buClr>
                <a:schemeClr val="lt1"/>
              </a:buClr>
              <a:buSzPts val="5200"/>
              <a:buFont typeface="Dosis"/>
              <a:buNone/>
              <a:defRPr sz="5200" b="0" i="0" u="none" strike="noStrike" cap="none">
                <a:solidFill>
                  <a:schemeClr val="lt1"/>
                </a:solidFill>
                <a:latin typeface="Dosis"/>
                <a:ea typeface="Dosis"/>
                <a:cs typeface="Dosis"/>
                <a:sym typeface="Dosis"/>
              </a:defRPr>
            </a:lvl9pPr>
          </a:lstStyle>
          <a:p>
            <a:r>
              <a:rPr lang="pl-PL" sz="2400" b="1" dirty="0"/>
              <a:t>Spotkanie informacyjne </a:t>
            </a:r>
          </a:p>
          <a:p>
            <a:r>
              <a:rPr lang="pl-PL" sz="2400" b="1" dirty="0"/>
              <a:t>na temat budowy elektrowni jądrowej na Pomorzu</a:t>
            </a:r>
          </a:p>
        </p:txBody>
      </p:sp>
    </p:spTree>
    <p:extLst>
      <p:ext uri="{BB962C8B-B14F-4D97-AF65-F5344CB8AC3E}">
        <p14:creationId xmlns:p14="http://schemas.microsoft.com/office/powerpoint/2010/main" val="140226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niebieskie, Jaskrawoniebieski, zrzut ekranu, Majorelle blue&#10;&#10;Opis wygenerowany automatycznie">
            <a:extLst>
              <a:ext uri="{FF2B5EF4-FFF2-40B4-BE49-F238E27FC236}">
                <a16:creationId xmlns:a16="http://schemas.microsoft.com/office/drawing/2014/main" id="{1CC18213-FE54-C4A4-43B2-5A151A990BB6}"/>
              </a:ext>
            </a:extLst>
          </p:cNvPr>
          <p:cNvPicPr>
            <a:picLocks noChangeAspect="1"/>
          </p:cNvPicPr>
          <p:nvPr/>
        </p:nvPicPr>
        <p:blipFill>
          <a:blip r:embed="rId2"/>
          <a:stretch>
            <a:fillRect/>
          </a:stretch>
        </p:blipFill>
        <p:spPr>
          <a:xfrm>
            <a:off x="0" y="-5355"/>
            <a:ext cx="9144000" cy="5049296"/>
          </a:xfrm>
          <a:prstGeom prst="rect">
            <a:avLst/>
          </a:prstGeom>
        </p:spPr>
      </p:pic>
      <p:sp>
        <p:nvSpPr>
          <p:cNvPr id="17" name="pole tekstowe 16">
            <a:extLst>
              <a:ext uri="{FF2B5EF4-FFF2-40B4-BE49-F238E27FC236}">
                <a16:creationId xmlns:a16="http://schemas.microsoft.com/office/drawing/2014/main" id="{240900F5-E42B-79C4-6859-F5C0F9BDFEDA}"/>
              </a:ext>
            </a:extLst>
          </p:cNvPr>
          <p:cNvSpPr txBox="1"/>
          <p:nvPr/>
        </p:nvSpPr>
        <p:spPr>
          <a:xfrm>
            <a:off x="524128" y="2942580"/>
            <a:ext cx="1513655" cy="492443"/>
          </a:xfrm>
          <a:prstGeom prst="rect">
            <a:avLst/>
          </a:prstGeom>
          <a:noFill/>
        </p:spPr>
        <p:txBody>
          <a:bodyPr wrap="square">
            <a:spAutoFit/>
          </a:bodyPr>
          <a:lstStyle/>
          <a:p>
            <a:r>
              <a:rPr lang="pl-PL" sz="1300" b="1" dirty="0">
                <a:solidFill>
                  <a:schemeClr val="bg1"/>
                </a:solidFill>
                <a:latin typeface="+mj-lt"/>
                <a:cs typeface="Calibri" panose="020F0502020204030204" pitchFamily="34" charset="0"/>
              </a:rPr>
              <a:t>uczestniczyło w konsultacjach</a:t>
            </a:r>
            <a:endParaRPr lang="pl-PL" sz="1300" b="1" i="0" dirty="0">
              <a:solidFill>
                <a:schemeClr val="bg1"/>
              </a:solidFill>
              <a:effectLst/>
              <a:latin typeface="+mj-lt"/>
              <a:cs typeface="Calibri" panose="020F0502020204030204" pitchFamily="34" charset="0"/>
            </a:endParaRPr>
          </a:p>
        </p:txBody>
      </p:sp>
      <p:sp>
        <p:nvSpPr>
          <p:cNvPr id="13" name="Prostokąt zaokrąglony 12">
            <a:extLst>
              <a:ext uri="{FF2B5EF4-FFF2-40B4-BE49-F238E27FC236}">
                <a16:creationId xmlns:a16="http://schemas.microsoft.com/office/drawing/2014/main" id="{24D0F576-F3C7-FF97-52DF-4FD59C3547A1}"/>
              </a:ext>
            </a:extLst>
          </p:cNvPr>
          <p:cNvSpPr/>
          <p:nvPr/>
        </p:nvSpPr>
        <p:spPr>
          <a:xfrm>
            <a:off x="350768" y="2208507"/>
            <a:ext cx="1831979" cy="1573508"/>
          </a:xfrm>
          <a:prstGeom prst="roundRect">
            <a:avLst/>
          </a:prstGeom>
          <a:noFill/>
          <a:ln w="44450">
            <a:solidFill>
              <a:srgbClr val="8DF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zaokrąglony 13">
            <a:extLst>
              <a:ext uri="{FF2B5EF4-FFF2-40B4-BE49-F238E27FC236}">
                <a16:creationId xmlns:a16="http://schemas.microsoft.com/office/drawing/2014/main" id="{46B567BD-CD81-7AC0-0199-9C8DB768801D}"/>
              </a:ext>
            </a:extLst>
          </p:cNvPr>
          <p:cNvSpPr/>
          <p:nvPr/>
        </p:nvSpPr>
        <p:spPr>
          <a:xfrm>
            <a:off x="2551161" y="2208452"/>
            <a:ext cx="1831979" cy="1573508"/>
          </a:xfrm>
          <a:prstGeom prst="roundRect">
            <a:avLst/>
          </a:prstGeom>
          <a:noFill/>
          <a:ln w="44450">
            <a:solidFill>
              <a:srgbClr val="8DF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zaokrąglony 14">
            <a:extLst>
              <a:ext uri="{FF2B5EF4-FFF2-40B4-BE49-F238E27FC236}">
                <a16:creationId xmlns:a16="http://schemas.microsoft.com/office/drawing/2014/main" id="{6547BC2E-ED88-466B-1B6B-EC1190164FFE}"/>
              </a:ext>
            </a:extLst>
          </p:cNvPr>
          <p:cNvSpPr/>
          <p:nvPr/>
        </p:nvSpPr>
        <p:spPr>
          <a:xfrm>
            <a:off x="4751554" y="2176307"/>
            <a:ext cx="1831979" cy="1573508"/>
          </a:xfrm>
          <a:prstGeom prst="roundRect">
            <a:avLst/>
          </a:prstGeom>
          <a:noFill/>
          <a:ln w="44450">
            <a:solidFill>
              <a:srgbClr val="8DF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AF761386-DCD8-E575-E474-6D3149652511}"/>
              </a:ext>
            </a:extLst>
          </p:cNvPr>
          <p:cNvSpPr/>
          <p:nvPr/>
        </p:nvSpPr>
        <p:spPr>
          <a:xfrm>
            <a:off x="1309637" y="1653267"/>
            <a:ext cx="864000" cy="864000"/>
          </a:xfrm>
          <a:prstGeom prst="ellipse">
            <a:avLst/>
          </a:prstGeom>
          <a:solidFill>
            <a:srgbClr val="8DF2FF"/>
          </a:solidFill>
          <a:ln w="635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344136FA-2C9D-C40F-1AFD-DC6D9BF66FC8}"/>
              </a:ext>
            </a:extLst>
          </p:cNvPr>
          <p:cNvSpPr txBox="1"/>
          <p:nvPr/>
        </p:nvSpPr>
        <p:spPr>
          <a:xfrm>
            <a:off x="227229" y="219858"/>
            <a:ext cx="8556697" cy="954107"/>
          </a:xfrm>
          <a:prstGeom prst="rect">
            <a:avLst/>
          </a:prstGeom>
          <a:noFill/>
        </p:spPr>
        <p:txBody>
          <a:bodyPr wrap="square">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b="1" kern="0" spc="200" normalizeH="0" baseline="0">
                <a:ln>
                  <a:noFill/>
                </a:ln>
                <a:solidFill>
                  <a:srgbClr val="FFFFFF"/>
                </a:solidFill>
                <a:effectLst/>
                <a:uLnTx/>
                <a:uFillTx/>
                <a:latin typeface="Calibri" panose="020F0502020204030204" pitchFamily="34" charset="0"/>
              </a:defRPr>
            </a:lvl1pPr>
          </a:lstStyle>
          <a:p>
            <a:pPr algn="ctr"/>
            <a:r>
              <a:rPr lang="pl-PL" sz="2800" spc="300" dirty="0" smtClean="0">
                <a:solidFill>
                  <a:schemeClr val="bg1"/>
                </a:solidFill>
              </a:rPr>
              <a:t>Procedura środowiskowa </a:t>
            </a:r>
            <a:br>
              <a:rPr lang="pl-PL" sz="2800" spc="300" dirty="0" smtClean="0">
                <a:solidFill>
                  <a:schemeClr val="bg1"/>
                </a:solidFill>
              </a:rPr>
            </a:br>
            <a:r>
              <a:rPr lang="pl-PL" sz="2800" spc="300" dirty="0" smtClean="0">
                <a:solidFill>
                  <a:schemeClr val="bg1"/>
                </a:solidFill>
              </a:rPr>
              <a:t>Konsultacje </a:t>
            </a:r>
            <a:r>
              <a:rPr lang="pl-PL" sz="2800" spc="300" dirty="0">
                <a:solidFill>
                  <a:schemeClr val="bg1"/>
                </a:solidFill>
              </a:rPr>
              <a:t>transgraniczne</a:t>
            </a:r>
          </a:p>
        </p:txBody>
      </p:sp>
      <p:sp>
        <p:nvSpPr>
          <p:cNvPr id="6" name="Prostokąt zaokrąglony 5">
            <a:extLst>
              <a:ext uri="{FF2B5EF4-FFF2-40B4-BE49-F238E27FC236}">
                <a16:creationId xmlns:a16="http://schemas.microsoft.com/office/drawing/2014/main" id="{484E578E-557F-E6D0-3040-E7D32B1CA55D}"/>
              </a:ext>
            </a:extLst>
          </p:cNvPr>
          <p:cNvSpPr/>
          <p:nvPr/>
        </p:nvSpPr>
        <p:spPr>
          <a:xfrm>
            <a:off x="6951947" y="2209760"/>
            <a:ext cx="1831979" cy="1573508"/>
          </a:xfrm>
          <a:prstGeom prst="roundRect">
            <a:avLst/>
          </a:prstGeom>
          <a:noFill/>
          <a:ln w="44450">
            <a:solidFill>
              <a:srgbClr val="8DF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pole tekstowe 38">
            <a:extLst>
              <a:ext uri="{FF2B5EF4-FFF2-40B4-BE49-F238E27FC236}">
                <a16:creationId xmlns:a16="http://schemas.microsoft.com/office/drawing/2014/main" id="{9B1DA32C-C22C-65BD-B214-746464A10B59}"/>
              </a:ext>
            </a:extLst>
          </p:cNvPr>
          <p:cNvSpPr txBox="1"/>
          <p:nvPr/>
        </p:nvSpPr>
        <p:spPr>
          <a:xfrm>
            <a:off x="284512" y="1845025"/>
            <a:ext cx="795866" cy="707886"/>
          </a:xfrm>
          <a:prstGeom prst="rect">
            <a:avLst/>
          </a:prstGeom>
          <a:noFill/>
        </p:spPr>
        <p:txBody>
          <a:bodyPr wrap="square">
            <a:spAutoFit/>
          </a:bodyPr>
          <a:lstStyle/>
          <a:p>
            <a:pPr algn="ctr">
              <a:spcAft>
                <a:spcPts val="600"/>
              </a:spcAft>
            </a:pPr>
            <a:r>
              <a:rPr lang="pl-PL" sz="4000" b="1" i="0" dirty="0">
                <a:ln w="127000">
                  <a:solidFill>
                    <a:srgbClr val="002060"/>
                  </a:solidFill>
                </a:ln>
                <a:solidFill>
                  <a:schemeClr val="bg1"/>
                </a:solidFill>
                <a:effectLst/>
                <a:latin typeface="+mj-lt"/>
                <a:cs typeface="Calibri" panose="020F0502020204030204" pitchFamily="34" charset="0"/>
              </a:rPr>
              <a:t>14</a:t>
            </a:r>
          </a:p>
        </p:txBody>
      </p:sp>
      <p:sp>
        <p:nvSpPr>
          <p:cNvPr id="7" name="pole tekstowe 6">
            <a:extLst>
              <a:ext uri="{FF2B5EF4-FFF2-40B4-BE49-F238E27FC236}">
                <a16:creationId xmlns:a16="http://schemas.microsoft.com/office/drawing/2014/main" id="{6270873D-081B-D771-160B-8AAA6B2542C3}"/>
              </a:ext>
            </a:extLst>
          </p:cNvPr>
          <p:cNvSpPr txBox="1"/>
          <p:nvPr/>
        </p:nvSpPr>
        <p:spPr>
          <a:xfrm>
            <a:off x="285789" y="1845025"/>
            <a:ext cx="795866" cy="707886"/>
          </a:xfrm>
          <a:prstGeom prst="rect">
            <a:avLst/>
          </a:prstGeom>
          <a:noFill/>
        </p:spPr>
        <p:txBody>
          <a:bodyPr wrap="square">
            <a:spAutoFit/>
          </a:bodyPr>
          <a:lstStyle/>
          <a:p>
            <a:pPr algn="ctr">
              <a:spcAft>
                <a:spcPts val="600"/>
              </a:spcAft>
            </a:pPr>
            <a:r>
              <a:rPr lang="pl-PL" sz="4000" b="1" i="0" dirty="0">
                <a:ln w="63500">
                  <a:noFill/>
                </a:ln>
                <a:solidFill>
                  <a:schemeClr val="bg1"/>
                </a:solidFill>
                <a:effectLst/>
                <a:latin typeface="+mj-lt"/>
                <a:cs typeface="Calibri" panose="020F0502020204030204" pitchFamily="34" charset="0"/>
              </a:rPr>
              <a:t>14</a:t>
            </a:r>
          </a:p>
        </p:txBody>
      </p:sp>
      <p:sp>
        <p:nvSpPr>
          <p:cNvPr id="8" name="pole tekstowe 7">
            <a:extLst>
              <a:ext uri="{FF2B5EF4-FFF2-40B4-BE49-F238E27FC236}">
                <a16:creationId xmlns:a16="http://schemas.microsoft.com/office/drawing/2014/main" id="{58EA8A66-A1F8-93B0-39DD-C52F4098FDC3}"/>
              </a:ext>
            </a:extLst>
          </p:cNvPr>
          <p:cNvSpPr txBox="1"/>
          <p:nvPr/>
        </p:nvSpPr>
        <p:spPr>
          <a:xfrm>
            <a:off x="602185" y="2500986"/>
            <a:ext cx="1081997" cy="400110"/>
          </a:xfrm>
          <a:prstGeom prst="rect">
            <a:avLst/>
          </a:prstGeom>
          <a:noFill/>
        </p:spPr>
        <p:txBody>
          <a:bodyPr wrap="square">
            <a:spAutoFit/>
          </a:bodyPr>
          <a:lstStyle/>
          <a:p>
            <a:r>
              <a:rPr lang="pl-PL" sz="2000" b="1" i="0" dirty="0">
                <a:solidFill>
                  <a:schemeClr val="bg1"/>
                </a:solidFill>
                <a:effectLst/>
                <a:latin typeface="+mj-lt"/>
                <a:cs typeface="Calibri" panose="020F0502020204030204" pitchFamily="34" charset="0"/>
              </a:rPr>
              <a:t>państw</a:t>
            </a:r>
          </a:p>
        </p:txBody>
      </p:sp>
      <p:sp>
        <p:nvSpPr>
          <p:cNvPr id="9" name="pole tekstowe 8">
            <a:extLst>
              <a:ext uri="{FF2B5EF4-FFF2-40B4-BE49-F238E27FC236}">
                <a16:creationId xmlns:a16="http://schemas.microsoft.com/office/drawing/2014/main" id="{2673FEBA-BF13-B800-A4DE-03287EF0C84A}"/>
              </a:ext>
            </a:extLst>
          </p:cNvPr>
          <p:cNvSpPr txBox="1"/>
          <p:nvPr/>
        </p:nvSpPr>
        <p:spPr>
          <a:xfrm>
            <a:off x="2314038" y="1845025"/>
            <a:ext cx="1223578" cy="707886"/>
          </a:xfrm>
          <a:prstGeom prst="rect">
            <a:avLst/>
          </a:prstGeom>
          <a:noFill/>
        </p:spPr>
        <p:txBody>
          <a:bodyPr wrap="square">
            <a:spAutoFit/>
          </a:bodyPr>
          <a:lstStyle/>
          <a:p>
            <a:pPr algn="ctr">
              <a:spcAft>
                <a:spcPts val="600"/>
              </a:spcAft>
            </a:pPr>
            <a:r>
              <a:rPr lang="pl-PL" sz="4000" b="1" dirty="0">
                <a:ln w="127000">
                  <a:solidFill>
                    <a:srgbClr val="002060"/>
                  </a:solidFill>
                </a:ln>
                <a:solidFill>
                  <a:schemeClr val="bg1"/>
                </a:solidFill>
                <a:latin typeface="+mj-lt"/>
                <a:cs typeface="Calibri" panose="020F0502020204030204" pitchFamily="34" charset="0"/>
              </a:rPr>
              <a:t>320</a:t>
            </a:r>
            <a:endParaRPr lang="pl-PL" sz="4000" b="1" i="0" dirty="0">
              <a:ln w="127000">
                <a:solidFill>
                  <a:srgbClr val="002060"/>
                </a:solidFill>
              </a:ln>
              <a:solidFill>
                <a:schemeClr val="bg1"/>
              </a:solidFill>
              <a:effectLst/>
              <a:latin typeface="+mj-lt"/>
              <a:cs typeface="Calibri" panose="020F0502020204030204" pitchFamily="34" charset="0"/>
            </a:endParaRPr>
          </a:p>
        </p:txBody>
      </p:sp>
      <p:sp>
        <p:nvSpPr>
          <p:cNvPr id="10" name="pole tekstowe 9">
            <a:extLst>
              <a:ext uri="{FF2B5EF4-FFF2-40B4-BE49-F238E27FC236}">
                <a16:creationId xmlns:a16="http://schemas.microsoft.com/office/drawing/2014/main" id="{E67FFAAD-2F85-E742-E2B8-B21F154A53C0}"/>
              </a:ext>
            </a:extLst>
          </p:cNvPr>
          <p:cNvSpPr txBox="1"/>
          <p:nvPr/>
        </p:nvSpPr>
        <p:spPr>
          <a:xfrm>
            <a:off x="2402637" y="1845025"/>
            <a:ext cx="1060439" cy="707886"/>
          </a:xfrm>
          <a:prstGeom prst="rect">
            <a:avLst/>
          </a:prstGeom>
          <a:noFill/>
        </p:spPr>
        <p:txBody>
          <a:bodyPr wrap="square">
            <a:spAutoFit/>
          </a:bodyPr>
          <a:lstStyle/>
          <a:p>
            <a:pPr algn="ctr">
              <a:spcAft>
                <a:spcPts val="600"/>
              </a:spcAft>
            </a:pPr>
            <a:r>
              <a:rPr lang="pl-PL" sz="4000" b="1" i="0" dirty="0">
                <a:ln w="63500">
                  <a:noFill/>
                </a:ln>
                <a:solidFill>
                  <a:schemeClr val="bg1"/>
                </a:solidFill>
                <a:effectLst/>
                <a:latin typeface="+mj-lt"/>
                <a:cs typeface="Calibri" panose="020F0502020204030204" pitchFamily="34" charset="0"/>
              </a:rPr>
              <a:t>320</a:t>
            </a:r>
          </a:p>
        </p:txBody>
      </p:sp>
      <p:sp>
        <p:nvSpPr>
          <p:cNvPr id="12" name="pole tekstowe 11">
            <a:extLst>
              <a:ext uri="{FF2B5EF4-FFF2-40B4-BE49-F238E27FC236}">
                <a16:creationId xmlns:a16="http://schemas.microsoft.com/office/drawing/2014/main" id="{4F0EBF49-9247-19AB-30F8-D9884E26AF1C}"/>
              </a:ext>
            </a:extLst>
          </p:cNvPr>
          <p:cNvSpPr txBox="1"/>
          <p:nvPr/>
        </p:nvSpPr>
        <p:spPr>
          <a:xfrm>
            <a:off x="2458206" y="1718941"/>
            <a:ext cx="1513655" cy="292388"/>
          </a:xfrm>
          <a:prstGeom prst="rect">
            <a:avLst/>
          </a:prstGeom>
          <a:noFill/>
        </p:spPr>
        <p:txBody>
          <a:bodyPr wrap="square">
            <a:spAutoFit/>
          </a:bodyPr>
          <a:lstStyle/>
          <a:p>
            <a:r>
              <a:rPr lang="pl-PL" sz="1300" b="1" dirty="0">
                <a:solidFill>
                  <a:schemeClr val="bg1"/>
                </a:solidFill>
                <a:latin typeface="+mj-lt"/>
                <a:cs typeface="Calibri" panose="020F0502020204030204" pitchFamily="34" charset="0"/>
              </a:rPr>
              <a:t>ponad</a:t>
            </a:r>
            <a:endParaRPr lang="pl-PL" sz="1300" b="1" i="0" dirty="0">
              <a:solidFill>
                <a:schemeClr val="bg1"/>
              </a:solidFill>
              <a:effectLst/>
              <a:latin typeface="+mj-lt"/>
              <a:cs typeface="Calibri" panose="020F0502020204030204" pitchFamily="34" charset="0"/>
            </a:endParaRPr>
          </a:p>
        </p:txBody>
      </p:sp>
      <p:sp>
        <p:nvSpPr>
          <p:cNvPr id="16" name="pole tekstowe 15">
            <a:extLst>
              <a:ext uri="{FF2B5EF4-FFF2-40B4-BE49-F238E27FC236}">
                <a16:creationId xmlns:a16="http://schemas.microsoft.com/office/drawing/2014/main" id="{4B906B58-F2D6-9B48-6401-B879477832D5}"/>
              </a:ext>
            </a:extLst>
          </p:cNvPr>
          <p:cNvSpPr txBox="1"/>
          <p:nvPr/>
        </p:nvSpPr>
        <p:spPr>
          <a:xfrm>
            <a:off x="2720916" y="2942580"/>
            <a:ext cx="1709780" cy="692497"/>
          </a:xfrm>
          <a:prstGeom prst="rect">
            <a:avLst/>
          </a:prstGeom>
          <a:noFill/>
        </p:spPr>
        <p:txBody>
          <a:bodyPr wrap="square">
            <a:spAutoFit/>
          </a:bodyPr>
          <a:lstStyle/>
          <a:p>
            <a:r>
              <a:rPr lang="pl-PL" sz="1300" b="1" dirty="0">
                <a:solidFill>
                  <a:schemeClr val="bg1"/>
                </a:solidFill>
                <a:latin typeface="+mj-lt"/>
                <a:cs typeface="Calibri" panose="020F0502020204030204" pitchFamily="34" charset="0"/>
              </a:rPr>
              <a:t>wyjaśnień </a:t>
            </a:r>
            <a:br>
              <a:rPr lang="pl-PL" sz="1300" b="1" dirty="0">
                <a:solidFill>
                  <a:schemeClr val="bg1"/>
                </a:solidFill>
                <a:latin typeface="+mj-lt"/>
                <a:cs typeface="Calibri" panose="020F0502020204030204" pitchFamily="34" charset="0"/>
              </a:rPr>
            </a:br>
            <a:r>
              <a:rPr lang="pl-PL" sz="1300" b="1" dirty="0">
                <a:solidFill>
                  <a:schemeClr val="bg1"/>
                </a:solidFill>
                <a:latin typeface="+mj-lt"/>
                <a:cs typeface="Calibri" panose="020F0502020204030204" pitchFamily="34" charset="0"/>
              </a:rPr>
              <a:t>i odpowiedzi </a:t>
            </a:r>
            <a:br>
              <a:rPr lang="pl-PL" sz="1300" b="1" dirty="0">
                <a:solidFill>
                  <a:schemeClr val="bg1"/>
                </a:solidFill>
                <a:latin typeface="+mj-lt"/>
                <a:cs typeface="Calibri" panose="020F0502020204030204" pitchFamily="34" charset="0"/>
              </a:rPr>
            </a:br>
            <a:r>
              <a:rPr lang="pl-PL" sz="1300" b="1" dirty="0">
                <a:solidFill>
                  <a:schemeClr val="bg1"/>
                </a:solidFill>
                <a:latin typeface="+mj-lt"/>
                <a:cs typeface="Calibri" panose="020F0502020204030204" pitchFamily="34" charset="0"/>
              </a:rPr>
              <a:t>na pytania</a:t>
            </a:r>
            <a:endParaRPr lang="pl-PL" sz="1300" b="1" i="0" dirty="0">
              <a:solidFill>
                <a:schemeClr val="bg1"/>
              </a:solidFill>
              <a:effectLst/>
              <a:latin typeface="+mj-lt"/>
              <a:cs typeface="Calibri" panose="020F0502020204030204" pitchFamily="34" charset="0"/>
            </a:endParaRPr>
          </a:p>
        </p:txBody>
      </p:sp>
      <p:sp>
        <p:nvSpPr>
          <p:cNvPr id="30" name="pole tekstowe 29">
            <a:extLst>
              <a:ext uri="{FF2B5EF4-FFF2-40B4-BE49-F238E27FC236}">
                <a16:creationId xmlns:a16="http://schemas.microsoft.com/office/drawing/2014/main" id="{B61A2D81-0ED7-2019-DF3B-9452E897DD29}"/>
              </a:ext>
            </a:extLst>
          </p:cNvPr>
          <p:cNvSpPr txBox="1"/>
          <p:nvPr/>
        </p:nvSpPr>
        <p:spPr>
          <a:xfrm>
            <a:off x="2943938" y="2500986"/>
            <a:ext cx="1081997" cy="400110"/>
          </a:xfrm>
          <a:prstGeom prst="rect">
            <a:avLst/>
          </a:prstGeom>
          <a:noFill/>
        </p:spPr>
        <p:txBody>
          <a:bodyPr wrap="square">
            <a:spAutoFit/>
          </a:bodyPr>
          <a:lstStyle/>
          <a:p>
            <a:r>
              <a:rPr lang="pl-PL" sz="2000" b="1" i="0" dirty="0">
                <a:solidFill>
                  <a:schemeClr val="bg1"/>
                </a:solidFill>
                <a:effectLst/>
                <a:latin typeface="+mj-lt"/>
                <a:cs typeface="Calibri" panose="020F0502020204030204" pitchFamily="34" charset="0"/>
              </a:rPr>
              <a:t>stron</a:t>
            </a:r>
          </a:p>
        </p:txBody>
      </p:sp>
      <p:sp>
        <p:nvSpPr>
          <p:cNvPr id="31" name="pole tekstowe 30">
            <a:extLst>
              <a:ext uri="{FF2B5EF4-FFF2-40B4-BE49-F238E27FC236}">
                <a16:creationId xmlns:a16="http://schemas.microsoft.com/office/drawing/2014/main" id="{90DE525E-E313-D022-8524-364EA953CC25}"/>
              </a:ext>
            </a:extLst>
          </p:cNvPr>
          <p:cNvSpPr txBox="1"/>
          <p:nvPr/>
        </p:nvSpPr>
        <p:spPr>
          <a:xfrm>
            <a:off x="4644640" y="1845025"/>
            <a:ext cx="1064786" cy="707886"/>
          </a:xfrm>
          <a:prstGeom prst="rect">
            <a:avLst/>
          </a:prstGeom>
          <a:noFill/>
        </p:spPr>
        <p:txBody>
          <a:bodyPr wrap="square">
            <a:spAutoFit/>
          </a:bodyPr>
          <a:lstStyle/>
          <a:p>
            <a:pPr algn="ctr">
              <a:spcAft>
                <a:spcPts val="600"/>
              </a:spcAft>
            </a:pPr>
            <a:r>
              <a:rPr lang="pl-PL" sz="4000" b="1" i="0" dirty="0">
                <a:ln w="127000">
                  <a:solidFill>
                    <a:srgbClr val="002060"/>
                  </a:solidFill>
                </a:ln>
                <a:solidFill>
                  <a:schemeClr val="bg1"/>
                </a:solidFill>
                <a:effectLst/>
                <a:latin typeface="+mj-lt"/>
                <a:cs typeface="Calibri" panose="020F0502020204030204" pitchFamily="34" charset="0"/>
              </a:rPr>
              <a:t>175</a:t>
            </a:r>
          </a:p>
        </p:txBody>
      </p:sp>
      <p:sp>
        <p:nvSpPr>
          <p:cNvPr id="33" name="pole tekstowe 32">
            <a:extLst>
              <a:ext uri="{FF2B5EF4-FFF2-40B4-BE49-F238E27FC236}">
                <a16:creationId xmlns:a16="http://schemas.microsoft.com/office/drawing/2014/main" id="{DE3BF793-9925-BFCF-47A5-862BC062340F}"/>
              </a:ext>
            </a:extLst>
          </p:cNvPr>
          <p:cNvSpPr txBox="1"/>
          <p:nvPr/>
        </p:nvSpPr>
        <p:spPr>
          <a:xfrm>
            <a:off x="4663292" y="1845025"/>
            <a:ext cx="1074775" cy="707886"/>
          </a:xfrm>
          <a:prstGeom prst="rect">
            <a:avLst/>
          </a:prstGeom>
          <a:noFill/>
        </p:spPr>
        <p:txBody>
          <a:bodyPr wrap="square">
            <a:spAutoFit/>
          </a:bodyPr>
          <a:lstStyle/>
          <a:p>
            <a:pPr algn="ctr">
              <a:spcAft>
                <a:spcPts val="600"/>
              </a:spcAft>
            </a:pPr>
            <a:r>
              <a:rPr lang="pl-PL" sz="4000" b="1" i="0" dirty="0">
                <a:ln w="63500">
                  <a:noFill/>
                </a:ln>
                <a:solidFill>
                  <a:schemeClr val="bg1"/>
                </a:solidFill>
                <a:effectLst/>
                <a:latin typeface="+mj-lt"/>
                <a:cs typeface="Calibri" panose="020F0502020204030204" pitchFamily="34" charset="0"/>
              </a:rPr>
              <a:t>175</a:t>
            </a:r>
          </a:p>
        </p:txBody>
      </p:sp>
      <p:sp>
        <p:nvSpPr>
          <p:cNvPr id="34" name="pole tekstowe 33">
            <a:extLst>
              <a:ext uri="{FF2B5EF4-FFF2-40B4-BE49-F238E27FC236}">
                <a16:creationId xmlns:a16="http://schemas.microsoft.com/office/drawing/2014/main" id="{D9E3EC34-1BF2-2EA2-32BB-186E8AF6EB02}"/>
              </a:ext>
            </a:extLst>
          </p:cNvPr>
          <p:cNvSpPr txBox="1"/>
          <p:nvPr/>
        </p:nvSpPr>
        <p:spPr>
          <a:xfrm>
            <a:off x="4903358" y="2500986"/>
            <a:ext cx="1639232" cy="400110"/>
          </a:xfrm>
          <a:prstGeom prst="rect">
            <a:avLst/>
          </a:prstGeom>
          <a:noFill/>
        </p:spPr>
        <p:txBody>
          <a:bodyPr wrap="square">
            <a:spAutoFit/>
          </a:bodyPr>
          <a:lstStyle/>
          <a:p>
            <a:r>
              <a:rPr lang="pl-PL" sz="2000" b="1" i="0" dirty="0">
                <a:solidFill>
                  <a:schemeClr val="bg1"/>
                </a:solidFill>
                <a:effectLst/>
                <a:latin typeface="+mj-lt"/>
                <a:cs typeface="Calibri" panose="020F0502020204030204" pitchFamily="34" charset="0"/>
              </a:rPr>
              <a:t>komentarzy</a:t>
            </a:r>
          </a:p>
        </p:txBody>
      </p:sp>
      <p:sp>
        <p:nvSpPr>
          <p:cNvPr id="35" name="pole tekstowe 34">
            <a:extLst>
              <a:ext uri="{FF2B5EF4-FFF2-40B4-BE49-F238E27FC236}">
                <a16:creationId xmlns:a16="http://schemas.microsoft.com/office/drawing/2014/main" id="{9B87512C-9FF2-C2FA-4171-E1EF8A1C1FEB}"/>
              </a:ext>
            </a:extLst>
          </p:cNvPr>
          <p:cNvSpPr txBox="1"/>
          <p:nvPr/>
        </p:nvSpPr>
        <p:spPr>
          <a:xfrm>
            <a:off x="4956398" y="2942580"/>
            <a:ext cx="397924" cy="292388"/>
          </a:xfrm>
          <a:prstGeom prst="rect">
            <a:avLst/>
          </a:prstGeom>
          <a:noFill/>
        </p:spPr>
        <p:txBody>
          <a:bodyPr wrap="square">
            <a:spAutoFit/>
          </a:bodyPr>
          <a:lstStyle/>
          <a:p>
            <a:r>
              <a:rPr lang="pl-PL" sz="1300" b="1" dirty="0">
                <a:solidFill>
                  <a:schemeClr val="bg1"/>
                </a:solidFill>
                <a:latin typeface="+mj-lt"/>
                <a:cs typeface="Calibri" panose="020F0502020204030204" pitchFamily="34" charset="0"/>
              </a:rPr>
              <a:t>w </a:t>
            </a:r>
            <a:endParaRPr lang="pl-PL" sz="1300" b="1" i="0" dirty="0">
              <a:solidFill>
                <a:schemeClr val="bg1"/>
              </a:solidFill>
              <a:effectLst/>
              <a:latin typeface="+mj-lt"/>
              <a:cs typeface="Calibri" panose="020F0502020204030204" pitchFamily="34" charset="0"/>
            </a:endParaRPr>
          </a:p>
        </p:txBody>
      </p:sp>
      <p:sp>
        <p:nvSpPr>
          <p:cNvPr id="42" name="pole tekstowe 41">
            <a:extLst>
              <a:ext uri="{FF2B5EF4-FFF2-40B4-BE49-F238E27FC236}">
                <a16:creationId xmlns:a16="http://schemas.microsoft.com/office/drawing/2014/main" id="{AC5F7D84-3D26-D6CD-A640-497EEE964A71}"/>
              </a:ext>
            </a:extLst>
          </p:cNvPr>
          <p:cNvSpPr txBox="1"/>
          <p:nvPr/>
        </p:nvSpPr>
        <p:spPr>
          <a:xfrm>
            <a:off x="5622377" y="3284502"/>
            <a:ext cx="1709780" cy="292388"/>
          </a:xfrm>
          <a:prstGeom prst="rect">
            <a:avLst/>
          </a:prstGeom>
          <a:noFill/>
        </p:spPr>
        <p:txBody>
          <a:bodyPr wrap="square">
            <a:spAutoFit/>
          </a:bodyPr>
          <a:lstStyle/>
          <a:p>
            <a:r>
              <a:rPr lang="pl-PL" sz="1300" b="1" dirty="0">
                <a:solidFill>
                  <a:schemeClr val="bg1"/>
                </a:solidFill>
                <a:latin typeface="+mj-lt"/>
                <a:cs typeface="Calibri" panose="020F0502020204030204" pitchFamily="34" charset="0"/>
              </a:rPr>
              <a:t>językach  </a:t>
            </a:r>
            <a:endParaRPr lang="pl-PL" sz="1300" b="1" i="0" dirty="0">
              <a:solidFill>
                <a:schemeClr val="bg1"/>
              </a:solidFill>
              <a:effectLst/>
              <a:latin typeface="+mj-lt"/>
              <a:cs typeface="Calibri" panose="020F0502020204030204" pitchFamily="34" charset="0"/>
            </a:endParaRPr>
          </a:p>
        </p:txBody>
      </p:sp>
      <p:sp>
        <p:nvSpPr>
          <p:cNvPr id="44" name="pole tekstowe 43">
            <a:extLst>
              <a:ext uri="{FF2B5EF4-FFF2-40B4-BE49-F238E27FC236}">
                <a16:creationId xmlns:a16="http://schemas.microsoft.com/office/drawing/2014/main" id="{F1617270-558A-FDEB-2E6A-FFA418D80309}"/>
              </a:ext>
            </a:extLst>
          </p:cNvPr>
          <p:cNvSpPr txBox="1"/>
          <p:nvPr/>
        </p:nvSpPr>
        <p:spPr>
          <a:xfrm>
            <a:off x="4962790" y="2858739"/>
            <a:ext cx="1074775" cy="707886"/>
          </a:xfrm>
          <a:prstGeom prst="rect">
            <a:avLst/>
          </a:prstGeom>
          <a:noFill/>
        </p:spPr>
        <p:txBody>
          <a:bodyPr wrap="square">
            <a:spAutoFit/>
          </a:bodyPr>
          <a:lstStyle/>
          <a:p>
            <a:pPr algn="ctr">
              <a:spcAft>
                <a:spcPts val="600"/>
              </a:spcAft>
            </a:pPr>
            <a:r>
              <a:rPr lang="pl-PL" sz="4000" b="1" i="0" dirty="0">
                <a:ln w="63500">
                  <a:noFill/>
                </a:ln>
                <a:solidFill>
                  <a:schemeClr val="bg1"/>
                </a:solidFill>
                <a:effectLst/>
                <a:latin typeface="+mj-lt"/>
                <a:cs typeface="Calibri" panose="020F0502020204030204" pitchFamily="34" charset="0"/>
              </a:rPr>
              <a:t>7</a:t>
            </a:r>
          </a:p>
        </p:txBody>
      </p:sp>
      <p:sp>
        <p:nvSpPr>
          <p:cNvPr id="46" name="pole tekstowe 45">
            <a:extLst>
              <a:ext uri="{FF2B5EF4-FFF2-40B4-BE49-F238E27FC236}">
                <a16:creationId xmlns:a16="http://schemas.microsoft.com/office/drawing/2014/main" id="{E1494BDC-11BB-640F-C249-913CC6043E5B}"/>
              </a:ext>
            </a:extLst>
          </p:cNvPr>
          <p:cNvSpPr txBox="1"/>
          <p:nvPr/>
        </p:nvSpPr>
        <p:spPr>
          <a:xfrm>
            <a:off x="6934611" y="1845025"/>
            <a:ext cx="795866" cy="707886"/>
          </a:xfrm>
          <a:prstGeom prst="rect">
            <a:avLst/>
          </a:prstGeom>
          <a:noFill/>
        </p:spPr>
        <p:txBody>
          <a:bodyPr wrap="square">
            <a:spAutoFit/>
          </a:bodyPr>
          <a:lstStyle/>
          <a:p>
            <a:pPr algn="ctr">
              <a:spcAft>
                <a:spcPts val="600"/>
              </a:spcAft>
            </a:pPr>
            <a:r>
              <a:rPr lang="pl-PL" sz="4000" b="1" i="0" dirty="0">
                <a:ln w="127000">
                  <a:solidFill>
                    <a:srgbClr val="002060"/>
                  </a:solidFill>
                </a:ln>
                <a:solidFill>
                  <a:schemeClr val="bg1"/>
                </a:solidFill>
                <a:effectLst/>
                <a:latin typeface="+mj-lt"/>
                <a:cs typeface="Calibri" panose="020F0502020204030204" pitchFamily="34" charset="0"/>
              </a:rPr>
              <a:t>4</a:t>
            </a:r>
          </a:p>
        </p:txBody>
      </p:sp>
      <p:sp>
        <p:nvSpPr>
          <p:cNvPr id="47" name="pole tekstowe 46">
            <a:extLst>
              <a:ext uri="{FF2B5EF4-FFF2-40B4-BE49-F238E27FC236}">
                <a16:creationId xmlns:a16="http://schemas.microsoft.com/office/drawing/2014/main" id="{B92058E6-87AF-9A9F-0B01-87744F67241A}"/>
              </a:ext>
            </a:extLst>
          </p:cNvPr>
          <p:cNvSpPr txBox="1"/>
          <p:nvPr/>
        </p:nvSpPr>
        <p:spPr>
          <a:xfrm>
            <a:off x="6934224" y="1845025"/>
            <a:ext cx="795866" cy="707886"/>
          </a:xfrm>
          <a:prstGeom prst="rect">
            <a:avLst/>
          </a:prstGeom>
          <a:noFill/>
        </p:spPr>
        <p:txBody>
          <a:bodyPr wrap="square">
            <a:spAutoFit/>
          </a:bodyPr>
          <a:lstStyle/>
          <a:p>
            <a:pPr algn="ctr">
              <a:spcAft>
                <a:spcPts val="600"/>
              </a:spcAft>
            </a:pPr>
            <a:r>
              <a:rPr lang="pl-PL" sz="4000" b="1" i="0" dirty="0">
                <a:ln w="63500">
                  <a:noFill/>
                </a:ln>
                <a:solidFill>
                  <a:schemeClr val="bg1"/>
                </a:solidFill>
                <a:effectLst/>
                <a:latin typeface="+mj-lt"/>
                <a:cs typeface="Calibri" panose="020F0502020204030204" pitchFamily="34" charset="0"/>
              </a:rPr>
              <a:t>4</a:t>
            </a:r>
          </a:p>
        </p:txBody>
      </p:sp>
      <p:sp>
        <p:nvSpPr>
          <p:cNvPr id="48" name="pole tekstowe 47">
            <a:extLst>
              <a:ext uri="{FF2B5EF4-FFF2-40B4-BE49-F238E27FC236}">
                <a16:creationId xmlns:a16="http://schemas.microsoft.com/office/drawing/2014/main" id="{413C8D8E-E172-617B-012C-A1EC4738DA4D}"/>
              </a:ext>
            </a:extLst>
          </p:cNvPr>
          <p:cNvSpPr txBox="1"/>
          <p:nvPr/>
        </p:nvSpPr>
        <p:spPr>
          <a:xfrm>
            <a:off x="7034377" y="2500986"/>
            <a:ext cx="1501166" cy="707886"/>
          </a:xfrm>
          <a:prstGeom prst="rect">
            <a:avLst/>
          </a:prstGeom>
          <a:noFill/>
        </p:spPr>
        <p:txBody>
          <a:bodyPr wrap="square">
            <a:spAutoFit/>
          </a:bodyPr>
          <a:lstStyle/>
          <a:p>
            <a:r>
              <a:rPr lang="pl-PL" sz="2000" b="1" dirty="0">
                <a:solidFill>
                  <a:schemeClr val="bg1"/>
                </a:solidFill>
                <a:latin typeface="+mj-lt"/>
                <a:cs typeface="Calibri" panose="020F0502020204030204" pitchFamily="34" charset="0"/>
              </a:rPr>
              <a:t>s</a:t>
            </a:r>
            <a:r>
              <a:rPr lang="pl-PL" sz="2000" b="1" i="0" dirty="0">
                <a:solidFill>
                  <a:schemeClr val="bg1"/>
                </a:solidFill>
                <a:effectLst/>
                <a:latin typeface="+mj-lt"/>
                <a:cs typeface="Calibri" panose="020F0502020204030204" pitchFamily="34" charset="0"/>
              </a:rPr>
              <a:t>potkania bilateralne</a:t>
            </a:r>
          </a:p>
        </p:txBody>
      </p:sp>
      <p:pic>
        <p:nvPicPr>
          <p:cNvPr id="50" name="Grafika 49" descr="Europa z wypełnieniem pełnym">
            <a:extLst>
              <a:ext uri="{FF2B5EF4-FFF2-40B4-BE49-F238E27FC236}">
                <a16:creationId xmlns:a16="http://schemas.microsoft.com/office/drawing/2014/main" id="{97BABD81-B489-4B1B-5350-40726380EC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57849" y="1710894"/>
            <a:ext cx="713786" cy="713786"/>
          </a:xfrm>
          <a:prstGeom prst="rect">
            <a:avLst/>
          </a:prstGeom>
          <a:effectLst>
            <a:outerShdw blurRad="63500" dist="38100" dir="2700000" algn="tl" rotWithShape="0">
              <a:prstClr val="black">
                <a:alpha val="40000"/>
              </a:prstClr>
            </a:outerShdw>
          </a:effectLst>
        </p:spPr>
      </p:pic>
      <p:sp>
        <p:nvSpPr>
          <p:cNvPr id="51" name="Owal 50">
            <a:extLst>
              <a:ext uri="{FF2B5EF4-FFF2-40B4-BE49-F238E27FC236}">
                <a16:creationId xmlns:a16="http://schemas.microsoft.com/office/drawing/2014/main" id="{A23E2B71-F6EC-D9DD-855C-24E9775B3A19}"/>
              </a:ext>
            </a:extLst>
          </p:cNvPr>
          <p:cNvSpPr/>
          <p:nvPr/>
        </p:nvSpPr>
        <p:spPr>
          <a:xfrm>
            <a:off x="3557996" y="1653267"/>
            <a:ext cx="864000" cy="864000"/>
          </a:xfrm>
          <a:prstGeom prst="ellipse">
            <a:avLst/>
          </a:prstGeom>
          <a:solidFill>
            <a:srgbClr val="8DF2FF"/>
          </a:solidFill>
          <a:ln w="635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Owal 52">
            <a:extLst>
              <a:ext uri="{FF2B5EF4-FFF2-40B4-BE49-F238E27FC236}">
                <a16:creationId xmlns:a16="http://schemas.microsoft.com/office/drawing/2014/main" id="{E1F59DD5-8590-ED0F-5DE0-FE1A173CC8D2}"/>
              </a:ext>
            </a:extLst>
          </p:cNvPr>
          <p:cNvSpPr/>
          <p:nvPr/>
        </p:nvSpPr>
        <p:spPr>
          <a:xfrm>
            <a:off x="5772556" y="1653267"/>
            <a:ext cx="864000" cy="864000"/>
          </a:xfrm>
          <a:prstGeom prst="ellipse">
            <a:avLst/>
          </a:prstGeom>
          <a:solidFill>
            <a:srgbClr val="8DF2FF"/>
          </a:solidFill>
          <a:ln w="635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Owal 54">
            <a:extLst>
              <a:ext uri="{FF2B5EF4-FFF2-40B4-BE49-F238E27FC236}">
                <a16:creationId xmlns:a16="http://schemas.microsoft.com/office/drawing/2014/main" id="{851CC94B-223B-B031-1D13-F254A872F146}"/>
              </a:ext>
            </a:extLst>
          </p:cNvPr>
          <p:cNvSpPr/>
          <p:nvPr/>
        </p:nvSpPr>
        <p:spPr>
          <a:xfrm>
            <a:off x="7946699" y="1653267"/>
            <a:ext cx="864000" cy="864000"/>
          </a:xfrm>
          <a:prstGeom prst="ellipse">
            <a:avLst/>
          </a:prstGeom>
          <a:solidFill>
            <a:srgbClr val="8DF2FF"/>
          </a:solidFill>
          <a:ln w="635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8" name="Grafika 57" descr="Spotkanie z wypełnieniem pełnym">
            <a:extLst>
              <a:ext uri="{FF2B5EF4-FFF2-40B4-BE49-F238E27FC236}">
                <a16:creationId xmlns:a16="http://schemas.microsoft.com/office/drawing/2014/main" id="{56E348B2-D7A6-5266-3533-A673ACD976D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29892" y="1828426"/>
            <a:ext cx="487948" cy="487948"/>
          </a:xfrm>
          <a:prstGeom prst="rect">
            <a:avLst/>
          </a:prstGeom>
          <a:effectLst>
            <a:outerShdw blurRad="63500" dist="38100" dir="2700000" algn="tl" rotWithShape="0">
              <a:prstClr val="black">
                <a:alpha val="40000"/>
              </a:prstClr>
            </a:outerShdw>
          </a:effectLst>
        </p:spPr>
      </p:pic>
      <p:pic>
        <p:nvPicPr>
          <p:cNvPr id="60" name="Grafika 59" descr="Czat z wypełnieniem pełnym">
            <a:extLst>
              <a:ext uri="{FF2B5EF4-FFF2-40B4-BE49-F238E27FC236}">
                <a16:creationId xmlns:a16="http://schemas.microsoft.com/office/drawing/2014/main" id="{FFD28015-085C-1B87-4855-815FE824333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921282" y="1808809"/>
            <a:ext cx="579223" cy="579223"/>
          </a:xfrm>
          <a:prstGeom prst="rect">
            <a:avLst/>
          </a:prstGeom>
          <a:effectLst>
            <a:outerShdw blurRad="63500" dist="38100" dir="2700000" algn="tl" rotWithShape="0">
              <a:prstClr val="black">
                <a:alpha val="40000"/>
              </a:prstClr>
            </a:outerShdw>
          </a:effectLst>
        </p:spPr>
      </p:pic>
      <p:pic>
        <p:nvPicPr>
          <p:cNvPr id="62" name="Grafika 61" descr="Książki z wypełnieniem pełnym">
            <a:extLst>
              <a:ext uri="{FF2B5EF4-FFF2-40B4-BE49-F238E27FC236}">
                <a16:creationId xmlns:a16="http://schemas.microsoft.com/office/drawing/2014/main" id="{52FE98A9-BAF5-787B-E125-9C2B77B2742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760513" y="1852025"/>
            <a:ext cx="450650" cy="450650"/>
          </a:xfrm>
          <a:prstGeom prst="rect">
            <a:avLst/>
          </a:prstGeom>
          <a:effectLst>
            <a:outerShdw blurRad="63500" dist="38100" dir="2700000" algn="tl" rotWithShape="0">
              <a:prstClr val="black">
                <a:alpha val="40000"/>
              </a:prstClr>
            </a:outerShdw>
          </a:effectLst>
        </p:spPr>
      </p:pic>
      <p:sp>
        <p:nvSpPr>
          <p:cNvPr id="2" name="Prostokąt 1">
            <a:extLst>
              <a:ext uri="{FF2B5EF4-FFF2-40B4-BE49-F238E27FC236}">
                <a16:creationId xmlns:a16="http://schemas.microsoft.com/office/drawing/2014/main" id="{BCC8CD54-672D-03EE-42DF-18E74F4AF578}"/>
              </a:ext>
            </a:extLst>
          </p:cNvPr>
          <p:cNvSpPr/>
          <p:nvPr/>
        </p:nvSpPr>
        <p:spPr>
          <a:xfrm>
            <a:off x="-1" y="5008770"/>
            <a:ext cx="9144001" cy="144000"/>
          </a:xfrm>
          <a:prstGeom prst="rect">
            <a:avLst/>
          </a:prstGeom>
          <a:solidFill>
            <a:srgbClr val="76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9145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0517" y="1128310"/>
            <a:ext cx="6623824" cy="307777"/>
          </a:xfrm>
          <a:prstGeom prst="rect">
            <a:avLst/>
          </a:prstGeom>
        </p:spPr>
        <p:txBody>
          <a:bodyPr wrap="square">
            <a:spAutoFit/>
          </a:bodyPr>
          <a:lstStyle/>
          <a:p>
            <a:pPr algn="just" defTabSz="914355">
              <a:spcAft>
                <a:spcPts val="1200"/>
              </a:spcAft>
              <a:buClr>
                <a:srgbClr val="92D050"/>
              </a:buClr>
            </a:pPr>
            <a:endParaRPr lang="pl-PL" dirty="0">
              <a:solidFill>
                <a:srgbClr val="000647"/>
              </a:solidFill>
              <a:latin typeface="Arial" panose="020B0604020202020204" pitchFamily="34" charset="0"/>
              <a:cs typeface="Arial" panose="020B0604020202020204" pitchFamily="34" charset="0"/>
            </a:endParaRPr>
          </a:p>
        </p:txBody>
      </p:sp>
      <p:sp>
        <p:nvSpPr>
          <p:cNvPr id="3" name="pole tekstowe 2">
            <a:extLst>
              <a:ext uri="{FF2B5EF4-FFF2-40B4-BE49-F238E27FC236}">
                <a16:creationId xmlns:a16="http://schemas.microsoft.com/office/drawing/2014/main" id="{142C3A44-B591-6C48-8002-F30AF0562A65}"/>
              </a:ext>
            </a:extLst>
          </p:cNvPr>
          <p:cNvSpPr txBox="1"/>
          <p:nvPr/>
        </p:nvSpPr>
        <p:spPr>
          <a:xfrm>
            <a:off x="604655" y="114197"/>
            <a:ext cx="7447964" cy="369332"/>
          </a:xfrm>
          <a:prstGeom prst="rect">
            <a:avLst/>
          </a:prstGeom>
          <a:noFill/>
        </p:spPr>
        <p:txBody>
          <a:bodyPr wrap="square" rtlCol="0">
            <a:spAutoFit/>
          </a:bodyPr>
          <a:lstStyle/>
          <a:p>
            <a:pPr lvl="0">
              <a:defRPr/>
            </a:pPr>
            <a:r>
              <a:rPr lang="pl-PL" sz="1800" b="1" dirty="0" smtClean="0">
                <a:solidFill>
                  <a:srgbClr val="000647"/>
                </a:solidFill>
              </a:rPr>
              <a:t>Decyzja o ustaleniu lokalizacji – 26.10.2023 </a:t>
            </a:r>
            <a:endParaRPr lang="pl-PL" sz="1800" b="1" dirty="0">
              <a:solidFill>
                <a:srgbClr val="000647"/>
              </a:solidFill>
            </a:endParaRPr>
          </a:p>
        </p:txBody>
      </p:sp>
      <p:sp>
        <p:nvSpPr>
          <p:cNvPr id="4" name="Prostokąt 3"/>
          <p:cNvSpPr/>
          <p:nvPr/>
        </p:nvSpPr>
        <p:spPr>
          <a:xfrm>
            <a:off x="548688" y="962529"/>
            <a:ext cx="7145653" cy="3539430"/>
          </a:xfrm>
          <a:prstGeom prst="rect">
            <a:avLst/>
          </a:prstGeom>
        </p:spPr>
        <p:txBody>
          <a:bodyPr wrap="square">
            <a:spAutoFit/>
          </a:bodyPr>
          <a:lstStyle/>
          <a:p>
            <a:pPr algn="just"/>
            <a:r>
              <a:rPr lang="pl-PL" dirty="0" smtClean="0"/>
              <a:t>26 </a:t>
            </a:r>
            <a:r>
              <a:rPr lang="pl-PL" dirty="0"/>
              <a:t>października </a:t>
            </a:r>
            <a:r>
              <a:rPr lang="pl-PL" dirty="0" smtClean="0"/>
              <a:t>Wojewoda </a:t>
            </a:r>
            <a:r>
              <a:rPr lang="pl-PL" dirty="0"/>
              <a:t>pomorski poinformował o wydaniu decyzji o ustaleniu lokalizacji dla pierwszej w Polsce elektrowni jądrowej</a:t>
            </a:r>
            <a:r>
              <a:rPr lang="pl-PL" dirty="0" smtClean="0"/>
              <a:t>.</a:t>
            </a:r>
          </a:p>
          <a:p>
            <a:endParaRPr lang="pl-PL" dirty="0"/>
          </a:p>
          <a:p>
            <a:pPr algn="just"/>
            <a:r>
              <a:rPr lang="pl-PL" dirty="0" smtClean="0"/>
              <a:t>Dzięki wydanej decyzji spółka </a:t>
            </a:r>
            <a:r>
              <a:rPr lang="pl-PL" dirty="0"/>
              <a:t>Polskie Elektrownie Jądrowe otrzymała prawo do dysponowania terenem na potrzeby prac przygotowawczych oraz budowy obiektu, </a:t>
            </a:r>
            <a:r>
              <a:rPr lang="pl-PL" dirty="0" smtClean="0"/>
              <a:t/>
            </a:r>
            <a:br>
              <a:rPr lang="pl-PL" dirty="0" smtClean="0"/>
            </a:br>
            <a:r>
              <a:rPr lang="pl-PL" dirty="0" smtClean="0"/>
              <a:t>a </a:t>
            </a:r>
            <a:r>
              <a:rPr lang="pl-PL" dirty="0"/>
              <a:t>także późniejszej eksploatacji elektrowni jądrowej. Decyzja szczegółowo określa m.in. zakres terytorialny inwestycji zarówno na lądzie, jak i na morzu, a także precyzuje warunki realizacji inwestycji, w tym techniczne, środowiskowo-konserwatorskie czy przeciwpożarowe</a:t>
            </a:r>
            <a:r>
              <a:rPr lang="pl-PL" dirty="0" smtClean="0"/>
              <a:t>.</a:t>
            </a:r>
          </a:p>
          <a:p>
            <a:pPr algn="just"/>
            <a:endParaRPr lang="pl-PL" dirty="0"/>
          </a:p>
          <a:p>
            <a:pPr algn="just"/>
            <a:r>
              <a:rPr lang="pl-PL" dirty="0"/>
              <a:t>Decyzja o ustaleniu lokalizacji nie jest równoznaczna z pozwoleniem na budowę. </a:t>
            </a:r>
            <a:r>
              <a:rPr lang="pl-PL" dirty="0" smtClean="0"/>
              <a:t/>
            </a:r>
            <a:br>
              <a:rPr lang="pl-PL" dirty="0" smtClean="0"/>
            </a:br>
            <a:r>
              <a:rPr lang="pl-PL" dirty="0" smtClean="0"/>
              <a:t>Po </a:t>
            </a:r>
            <a:r>
              <a:rPr lang="pl-PL" dirty="0"/>
              <a:t>uzyskaniu decyzji lokalizacyjnej inwestor jest zobowiązany do pozyskania pozwolenia na wykonanie prac przygotowawczych, </a:t>
            </a:r>
            <a:r>
              <a:rPr lang="pl-PL" dirty="0" smtClean="0"/>
              <a:t>wydanego </a:t>
            </a:r>
            <a:r>
              <a:rPr lang="pl-PL" dirty="0"/>
              <a:t>również przez wojewodę. Następnie zezwolenie na budowę elektrowni musi wydać Prezes Państwowej Agencji Atomistyki, a w kolejnym etapie wojewoda pomorski podejmuje decyzję </a:t>
            </a:r>
            <a:r>
              <a:rPr lang="pl-PL" dirty="0" smtClean="0"/>
              <a:t/>
            </a:r>
            <a:br>
              <a:rPr lang="pl-PL" dirty="0" smtClean="0"/>
            </a:br>
            <a:r>
              <a:rPr lang="pl-PL" dirty="0" smtClean="0"/>
              <a:t>o </a:t>
            </a:r>
            <a:r>
              <a:rPr lang="pl-PL" dirty="0"/>
              <a:t>przyznaniu pozwolenia na budowę, co pozwoli na rozpoczęcie prac budowlanych.</a:t>
            </a:r>
          </a:p>
        </p:txBody>
      </p:sp>
    </p:spTree>
    <p:extLst>
      <p:ext uri="{BB962C8B-B14F-4D97-AF65-F5344CB8AC3E}">
        <p14:creationId xmlns:p14="http://schemas.microsoft.com/office/powerpoint/2010/main" val="2571625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4" name="pole tekstowe 3"/>
          <p:cNvSpPr txBox="1"/>
          <p:nvPr/>
        </p:nvSpPr>
        <p:spPr>
          <a:xfrm>
            <a:off x="225392" y="4632093"/>
            <a:ext cx="7850391" cy="338554"/>
          </a:xfrm>
          <a:prstGeom prst="rect">
            <a:avLst/>
          </a:prstGeom>
          <a:noFill/>
        </p:spPr>
        <p:txBody>
          <a:bodyPr wrap="square" rtlCol="0">
            <a:spAutoFit/>
          </a:bodyPr>
          <a:lstStyle/>
          <a:p>
            <a:r>
              <a:rPr lang="pl-PL" sz="800" dirty="0">
                <a:solidFill>
                  <a:srgbClr val="000647"/>
                </a:solidFill>
              </a:rPr>
              <a:t>Dotychczas przeprowadzono 12 fal badań opinii na poziomie lokalnym, które każdorazowo potwierdzały wysokie poparcie dla budowy elektrowni jądrowej w sąsiedztwie.</a:t>
            </a:r>
          </a:p>
          <a:p>
            <a:r>
              <a:rPr lang="pl-PL" sz="800" dirty="0">
                <a:solidFill>
                  <a:srgbClr val="000647"/>
                </a:solidFill>
              </a:rPr>
              <a:t>Badanie, na zlecenie spółki Polskie Elektrownie Jądrowe, przeprowadziła niezależna agencja badawcza PBS.</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12</a:t>
            </a:fld>
            <a:endParaRPr lang="en" sz="800" dirty="0">
              <a:solidFill>
                <a:srgbClr val="000647"/>
              </a:solidFill>
            </a:endParaRPr>
          </a:p>
        </p:txBody>
      </p:sp>
      <p:pic>
        <p:nvPicPr>
          <p:cNvPr id="24" name="Obraz 23">
            <a:extLst>
              <a:ext uri="{FF2B5EF4-FFF2-40B4-BE49-F238E27FC236}">
                <a16:creationId xmlns:a16="http://schemas.microsoft.com/office/drawing/2014/main" id="{F473D8D0-EEDC-8142-A007-35B534FA0E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6859" y="894838"/>
            <a:ext cx="6070088" cy="3414426"/>
          </a:xfrm>
          <a:prstGeom prst="rect">
            <a:avLst/>
          </a:prstGeom>
        </p:spPr>
      </p:pic>
      <p:sp>
        <p:nvSpPr>
          <p:cNvPr id="25" name="pole tekstowe 24">
            <a:extLst>
              <a:ext uri="{FF2B5EF4-FFF2-40B4-BE49-F238E27FC236}">
                <a16:creationId xmlns:a16="http://schemas.microsoft.com/office/drawing/2014/main" id="{3C4A50CF-5DBD-D147-8FDC-F304BB67B147}"/>
              </a:ext>
            </a:extLst>
          </p:cNvPr>
          <p:cNvSpPr txBox="1"/>
          <p:nvPr/>
        </p:nvSpPr>
        <p:spPr>
          <a:xfrm>
            <a:off x="6519590" y="894838"/>
            <a:ext cx="2397844" cy="2092881"/>
          </a:xfrm>
          <a:prstGeom prst="rect">
            <a:avLst/>
          </a:prstGeom>
          <a:noFill/>
        </p:spPr>
        <p:txBody>
          <a:bodyPr wrap="square" rtlCol="0">
            <a:spAutoFit/>
          </a:bodyPr>
          <a:lstStyle/>
          <a:p>
            <a:r>
              <a:rPr lang="pl-PL" sz="1200" dirty="0">
                <a:solidFill>
                  <a:srgbClr val="000647"/>
                </a:solidFill>
              </a:rPr>
              <a:t>W badaniu przeprowadzonym </a:t>
            </a:r>
            <a:br>
              <a:rPr lang="pl-PL" sz="1200" dirty="0">
                <a:solidFill>
                  <a:srgbClr val="000647"/>
                </a:solidFill>
              </a:rPr>
            </a:br>
            <a:r>
              <a:rPr lang="pl-PL" sz="1200" dirty="0">
                <a:solidFill>
                  <a:srgbClr val="000647"/>
                </a:solidFill>
              </a:rPr>
              <a:t>w listopadzie i grudniu 2022 roku</a:t>
            </a:r>
            <a:endParaRPr lang="pl-PL" sz="1200" b="1" dirty="0">
              <a:solidFill>
                <a:srgbClr val="000647"/>
              </a:solidFill>
            </a:endParaRPr>
          </a:p>
          <a:p>
            <a:pPr>
              <a:spcBef>
                <a:spcPts val="600"/>
              </a:spcBef>
            </a:pPr>
            <a:r>
              <a:rPr lang="pl-PL" sz="1600" b="1" dirty="0">
                <a:solidFill>
                  <a:srgbClr val="06B2E1"/>
                </a:solidFill>
              </a:rPr>
              <a:t>75% respondentów </a:t>
            </a:r>
            <a:br>
              <a:rPr lang="pl-PL" sz="1600" b="1" dirty="0">
                <a:solidFill>
                  <a:srgbClr val="06B2E1"/>
                </a:solidFill>
              </a:rPr>
            </a:br>
            <a:r>
              <a:rPr lang="pl-PL" sz="1600" b="1" dirty="0">
                <a:solidFill>
                  <a:srgbClr val="06B2E1"/>
                </a:solidFill>
              </a:rPr>
              <a:t>z terenu gmin lokalizacyjnych </a:t>
            </a:r>
            <a:r>
              <a:rPr lang="pl-PL" sz="1200" dirty="0">
                <a:solidFill>
                  <a:srgbClr val="06B2E1"/>
                </a:solidFill>
              </a:rPr>
              <a:t>(Choczewo, Gniewino, Krokowa)  </a:t>
            </a:r>
          </a:p>
          <a:p>
            <a:pPr>
              <a:spcBef>
                <a:spcPts val="600"/>
              </a:spcBef>
            </a:pPr>
            <a:r>
              <a:rPr lang="pl-PL" sz="1200" dirty="0">
                <a:solidFill>
                  <a:srgbClr val="000647"/>
                </a:solidFill>
              </a:rPr>
              <a:t>zadeklarowało poparcie dla budowy elektrowni w ich bezpośrednim sąsiedztwie</a:t>
            </a:r>
          </a:p>
        </p:txBody>
      </p:sp>
      <p:sp>
        <p:nvSpPr>
          <p:cNvPr id="26" name="pole tekstowe 25">
            <a:extLst>
              <a:ext uri="{FF2B5EF4-FFF2-40B4-BE49-F238E27FC236}">
                <a16:creationId xmlns:a16="http://schemas.microsoft.com/office/drawing/2014/main" id="{627DF833-313A-D246-BC14-0BD6FA152360}"/>
              </a:ext>
            </a:extLst>
          </p:cNvPr>
          <p:cNvSpPr txBox="1"/>
          <p:nvPr/>
        </p:nvSpPr>
        <p:spPr>
          <a:xfrm>
            <a:off x="604655" y="23853"/>
            <a:ext cx="8392820" cy="584775"/>
          </a:xfrm>
          <a:prstGeom prst="rect">
            <a:avLst/>
          </a:prstGeom>
          <a:noFill/>
        </p:spPr>
        <p:txBody>
          <a:bodyPr wrap="square" rtlCol="0">
            <a:spAutoFit/>
          </a:bodyPr>
          <a:lstStyle/>
          <a:p>
            <a:pPr lvl="0">
              <a:defRPr/>
            </a:pPr>
            <a:r>
              <a:rPr lang="pl-PL" sz="1600" b="1" dirty="0">
                <a:solidFill>
                  <a:srgbClr val="000647"/>
                </a:solidFill>
              </a:rPr>
              <a:t>Duży wzrost poparcia dla budowy elektrowni jądrowej </a:t>
            </a:r>
          </a:p>
          <a:p>
            <a:pPr lvl="0">
              <a:defRPr/>
            </a:pPr>
            <a:r>
              <a:rPr lang="pl-PL" sz="1600" b="1" dirty="0">
                <a:solidFill>
                  <a:srgbClr val="000647"/>
                </a:solidFill>
              </a:rPr>
              <a:t>w miejscu inwestycji</a:t>
            </a:r>
          </a:p>
        </p:txBody>
      </p:sp>
    </p:spTree>
    <p:extLst>
      <p:ext uri="{BB962C8B-B14F-4D97-AF65-F5344CB8AC3E}">
        <p14:creationId xmlns:p14="http://schemas.microsoft.com/office/powerpoint/2010/main" val="2811335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32" name="Obraz 31" descr="Obraz zawierający krąg, zrzut ekranu, Grafika, Wielobarwność&#10;&#10;Opis wygenerowany automatycznie">
            <a:extLst>
              <a:ext uri="{FF2B5EF4-FFF2-40B4-BE49-F238E27FC236}">
                <a16:creationId xmlns:a16="http://schemas.microsoft.com/office/drawing/2014/main" id="{99124C65-802F-5943-A694-71656D0B28B2}"/>
              </a:ext>
            </a:extLst>
          </p:cNvPr>
          <p:cNvPicPr>
            <a:picLocks noChangeAspect="1"/>
          </p:cNvPicPr>
          <p:nvPr/>
        </p:nvPicPr>
        <p:blipFill rotWithShape="1">
          <a:blip r:embed="rId3"/>
          <a:srcRect l="20250" t="18785" r="20012" b="20100"/>
          <a:stretch/>
        </p:blipFill>
        <p:spPr>
          <a:xfrm>
            <a:off x="2576052" y="924243"/>
            <a:ext cx="3604958" cy="3688030"/>
          </a:xfrm>
          <a:prstGeom prst="rect">
            <a:avLst/>
          </a:prstGeom>
        </p:spPr>
      </p:pic>
      <p:sp>
        <p:nvSpPr>
          <p:cNvPr id="33" name="object 2">
            <a:extLst>
              <a:ext uri="{FF2B5EF4-FFF2-40B4-BE49-F238E27FC236}">
                <a16:creationId xmlns:a16="http://schemas.microsoft.com/office/drawing/2014/main" id="{E55632AE-A7AF-1E4E-8A98-A24069774D63}"/>
              </a:ext>
            </a:extLst>
          </p:cNvPr>
          <p:cNvSpPr txBox="1"/>
          <p:nvPr/>
        </p:nvSpPr>
        <p:spPr>
          <a:xfrm>
            <a:off x="6393889" y="1868621"/>
            <a:ext cx="1878883" cy="500458"/>
          </a:xfrm>
          <a:prstGeom prst="rect">
            <a:avLst/>
          </a:prstGeom>
        </p:spPr>
        <p:txBody>
          <a:bodyPr vert="horz" wrap="square" lIns="0" tIns="1270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5080" algn="l">
              <a:lnSpc>
                <a:spcPct val="129700"/>
              </a:lnSpc>
              <a:spcBef>
                <a:spcPts val="0"/>
              </a:spcBef>
              <a:defRPr sz="1100">
                <a:solidFill>
                  <a:srgbClr val="58595B"/>
                </a:solidFill>
                <a:latin typeface="Calibri" panose="020F0502020204030204" pitchFamily="34" charset="0"/>
                <a:cs typeface="Calibri" panose="020F0502020204030204" pitchFamily="34" charset="0"/>
              </a:defRPr>
            </a:lvl1pPr>
          </a:lstStyle>
          <a:p>
            <a:pPr algn="r">
              <a:lnSpc>
                <a:spcPts val="1300"/>
              </a:lnSpc>
            </a:pPr>
            <a:r>
              <a:rPr lang="pl-PL" sz="1000" dirty="0">
                <a:solidFill>
                  <a:srgbClr val="000647"/>
                </a:solidFill>
                <a:latin typeface="Arial" panose="020B0604020202020204" pitchFamily="34" charset="0"/>
                <a:cs typeface="Arial" panose="020B0604020202020204" pitchFamily="34" charset="0"/>
              </a:rPr>
              <a:t> Wykorzystanie potencjału lokalnego rynku pracy oraz przemysłu/dostawców</a:t>
            </a:r>
          </a:p>
        </p:txBody>
      </p:sp>
      <p:sp>
        <p:nvSpPr>
          <p:cNvPr id="34" name="object 3">
            <a:extLst>
              <a:ext uri="{FF2B5EF4-FFF2-40B4-BE49-F238E27FC236}">
                <a16:creationId xmlns:a16="http://schemas.microsoft.com/office/drawing/2014/main" id="{91F76784-3756-CC4E-B6F6-E105D2F0D5DF}"/>
              </a:ext>
            </a:extLst>
          </p:cNvPr>
          <p:cNvSpPr txBox="1"/>
          <p:nvPr/>
        </p:nvSpPr>
        <p:spPr>
          <a:xfrm>
            <a:off x="806784" y="1715008"/>
            <a:ext cx="2248638" cy="500458"/>
          </a:xfrm>
          <a:prstGeom prst="rect">
            <a:avLst/>
          </a:prstGeom>
        </p:spPr>
        <p:txBody>
          <a:bodyPr vert="horz" wrap="square" lIns="0" tIns="1270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5080" algn="l">
              <a:lnSpc>
                <a:spcPct val="129700"/>
              </a:lnSpc>
              <a:spcBef>
                <a:spcPts val="0"/>
              </a:spcBef>
              <a:defRPr sz="1100">
                <a:solidFill>
                  <a:srgbClr val="58595B"/>
                </a:solidFill>
                <a:latin typeface="Calibri" panose="020F0502020204030204" pitchFamily="34" charset="0"/>
                <a:cs typeface="Calibri" panose="020F0502020204030204" pitchFamily="34" charset="0"/>
              </a:defRPr>
            </a:lvl1pPr>
          </a:lstStyle>
          <a:p>
            <a:pPr>
              <a:lnSpc>
                <a:spcPts val="1300"/>
              </a:lnSpc>
            </a:pPr>
            <a:r>
              <a:rPr lang="pl-PL" sz="1000" dirty="0">
                <a:solidFill>
                  <a:srgbClr val="000647"/>
                </a:solidFill>
                <a:latin typeface="Arial" panose="020B0604020202020204" pitchFamily="34" charset="0"/>
                <a:cs typeface="Arial" panose="020B0604020202020204" pitchFamily="34" charset="0"/>
              </a:rPr>
              <a:t>W regionie pozbawionym dużych mocy wytwórczych i narażonym na przerwy </a:t>
            </a:r>
            <a:br>
              <a:rPr lang="pl-PL" sz="1000" dirty="0">
                <a:solidFill>
                  <a:srgbClr val="000647"/>
                </a:solidFill>
                <a:latin typeface="Arial" panose="020B0604020202020204" pitchFamily="34" charset="0"/>
                <a:cs typeface="Arial" panose="020B0604020202020204" pitchFamily="34" charset="0"/>
              </a:rPr>
            </a:br>
            <a:r>
              <a:rPr lang="pl-PL" sz="1000" dirty="0">
                <a:solidFill>
                  <a:srgbClr val="000647"/>
                </a:solidFill>
                <a:latin typeface="Arial" panose="020B0604020202020204" pitchFamily="34" charset="0"/>
                <a:cs typeface="Arial" panose="020B0604020202020204" pitchFamily="34" charset="0"/>
              </a:rPr>
              <a:t>w dostawach prądu</a:t>
            </a:r>
          </a:p>
        </p:txBody>
      </p:sp>
      <p:sp>
        <p:nvSpPr>
          <p:cNvPr id="35" name="object 4">
            <a:extLst>
              <a:ext uri="{FF2B5EF4-FFF2-40B4-BE49-F238E27FC236}">
                <a16:creationId xmlns:a16="http://schemas.microsoft.com/office/drawing/2014/main" id="{DAEBD1E9-BD3B-6241-AE15-B78FC41AA474}"/>
              </a:ext>
            </a:extLst>
          </p:cNvPr>
          <p:cNvSpPr txBox="1"/>
          <p:nvPr/>
        </p:nvSpPr>
        <p:spPr>
          <a:xfrm>
            <a:off x="798854" y="3843968"/>
            <a:ext cx="2782120" cy="500458"/>
          </a:xfrm>
          <a:prstGeom prst="rect">
            <a:avLst/>
          </a:prstGeom>
        </p:spPr>
        <p:txBody>
          <a:bodyPr vert="horz" wrap="square" lIns="0" tIns="1270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5080" algn="l">
              <a:lnSpc>
                <a:spcPct val="129700"/>
              </a:lnSpc>
              <a:spcBef>
                <a:spcPts val="0"/>
              </a:spcBef>
              <a:defRPr sz="1100">
                <a:solidFill>
                  <a:srgbClr val="58595B"/>
                </a:solidFill>
                <a:latin typeface="Calibri" panose="020F0502020204030204" pitchFamily="34" charset="0"/>
                <a:cs typeface="Calibri" panose="020F0502020204030204" pitchFamily="34" charset="0"/>
              </a:defRPr>
            </a:lvl1pPr>
          </a:lstStyle>
          <a:p>
            <a:pPr>
              <a:lnSpc>
                <a:spcPts val="1300"/>
              </a:lnSpc>
            </a:pPr>
            <a:r>
              <a:rPr lang="pl-PL" sz="1000" dirty="0">
                <a:solidFill>
                  <a:srgbClr val="000647"/>
                </a:solidFill>
                <a:latin typeface="Arial" panose="020B0604020202020204" pitchFamily="34" charset="0"/>
                <a:cs typeface="Arial" panose="020B0604020202020204" pitchFamily="34" charset="0"/>
              </a:rPr>
              <a:t>Wielomiliardowe inwestycje </a:t>
            </a:r>
          </a:p>
          <a:p>
            <a:pPr>
              <a:lnSpc>
                <a:spcPts val="1300"/>
              </a:lnSpc>
            </a:pPr>
            <a:r>
              <a:rPr lang="pl-PL" sz="1000" dirty="0">
                <a:solidFill>
                  <a:srgbClr val="000647"/>
                </a:solidFill>
                <a:latin typeface="Arial" panose="020B0604020202020204" pitchFamily="34" charset="0"/>
                <a:cs typeface="Arial" panose="020B0604020202020204" pitchFamily="34" charset="0"/>
              </a:rPr>
              <a:t>w infrastrukturę towarzyszącą, </a:t>
            </a:r>
          </a:p>
          <a:p>
            <a:pPr>
              <a:lnSpc>
                <a:spcPts val="1300"/>
              </a:lnSpc>
            </a:pPr>
            <a:r>
              <a:rPr lang="pl-PL" sz="1000" dirty="0">
                <a:solidFill>
                  <a:srgbClr val="000647"/>
                </a:solidFill>
                <a:latin typeface="Arial" panose="020B0604020202020204" pitchFamily="34" charset="0"/>
                <a:cs typeface="Arial" panose="020B0604020202020204" pitchFamily="34" charset="0"/>
              </a:rPr>
              <a:t>rozwój nowoczesnych technologii i edukacji</a:t>
            </a:r>
          </a:p>
        </p:txBody>
      </p:sp>
      <p:sp>
        <p:nvSpPr>
          <p:cNvPr id="36" name="object 5">
            <a:extLst>
              <a:ext uri="{FF2B5EF4-FFF2-40B4-BE49-F238E27FC236}">
                <a16:creationId xmlns:a16="http://schemas.microsoft.com/office/drawing/2014/main" id="{4F232083-B708-1F43-A533-013000C75158}"/>
              </a:ext>
            </a:extLst>
          </p:cNvPr>
          <p:cNvSpPr txBox="1"/>
          <p:nvPr/>
        </p:nvSpPr>
        <p:spPr>
          <a:xfrm>
            <a:off x="5942937" y="3678877"/>
            <a:ext cx="2393843" cy="667170"/>
          </a:xfrm>
          <a:prstGeom prst="rect">
            <a:avLst/>
          </a:prstGeom>
        </p:spPr>
        <p:txBody>
          <a:bodyPr vert="horz" wrap="square" lIns="0" tIns="1270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R="5080" algn="r">
              <a:lnSpc>
                <a:spcPct val="129700"/>
              </a:lnSpc>
              <a:spcBef>
                <a:spcPts val="0"/>
              </a:spcBef>
              <a:defRPr sz="1100">
                <a:solidFill>
                  <a:srgbClr val="58595B"/>
                </a:solidFill>
                <a:latin typeface="Calibri" panose="020F0502020204030204" pitchFamily="34" charset="0"/>
                <a:cs typeface="Calibri" panose="020F0502020204030204" pitchFamily="34" charset="0"/>
              </a:defRPr>
            </a:lvl1pPr>
          </a:lstStyle>
          <a:p>
            <a:pPr>
              <a:lnSpc>
                <a:spcPts val="1300"/>
              </a:lnSpc>
            </a:pPr>
            <a:r>
              <a:rPr lang="pl-PL" sz="1000" dirty="0">
                <a:solidFill>
                  <a:srgbClr val="000647"/>
                </a:solidFill>
                <a:latin typeface="Arial" panose="020B0604020202020204" pitchFamily="34" charset="0"/>
                <a:cs typeface="Arial" panose="020B0604020202020204" pitchFamily="34" charset="0"/>
              </a:rPr>
              <a:t>Wpływy z podatków dla gminy lokalizacyjnej oraz gmin sąsiadujących gwarantowane w perspektywie kilkudziesięciu lat</a:t>
            </a:r>
          </a:p>
        </p:txBody>
      </p:sp>
      <p:sp>
        <p:nvSpPr>
          <p:cNvPr id="37" name="object 8">
            <a:extLst>
              <a:ext uri="{FF2B5EF4-FFF2-40B4-BE49-F238E27FC236}">
                <a16:creationId xmlns:a16="http://schemas.microsoft.com/office/drawing/2014/main" id="{BA671538-8B2D-4D47-B51C-CAAF0F2C4FB6}"/>
              </a:ext>
            </a:extLst>
          </p:cNvPr>
          <p:cNvSpPr/>
          <p:nvPr/>
        </p:nvSpPr>
        <p:spPr>
          <a:xfrm>
            <a:off x="3870186" y="2302778"/>
            <a:ext cx="974210" cy="974210"/>
          </a:xfrm>
          <a:custGeom>
            <a:avLst/>
            <a:gdLst/>
            <a:ahLst/>
            <a:cxnLst/>
            <a:rect l="l" t="t" r="r" b="b"/>
            <a:pathLst>
              <a:path w="1247140" h="1247139">
                <a:moveTo>
                  <a:pt x="623493" y="0"/>
                </a:moveTo>
                <a:lnTo>
                  <a:pt x="574769" y="1875"/>
                </a:lnTo>
                <a:lnTo>
                  <a:pt x="527070" y="7410"/>
                </a:lnTo>
                <a:lnTo>
                  <a:pt x="480535" y="16466"/>
                </a:lnTo>
                <a:lnTo>
                  <a:pt x="435303" y="28904"/>
                </a:lnTo>
                <a:lnTo>
                  <a:pt x="391512" y="44586"/>
                </a:lnTo>
                <a:lnTo>
                  <a:pt x="349301" y="63372"/>
                </a:lnTo>
                <a:lnTo>
                  <a:pt x="308809" y="85124"/>
                </a:lnTo>
                <a:lnTo>
                  <a:pt x="270174" y="109704"/>
                </a:lnTo>
                <a:lnTo>
                  <a:pt x="233534" y="136974"/>
                </a:lnTo>
                <a:lnTo>
                  <a:pt x="199029" y="166793"/>
                </a:lnTo>
                <a:lnTo>
                  <a:pt x="166798" y="199024"/>
                </a:lnTo>
                <a:lnTo>
                  <a:pt x="136978" y="233529"/>
                </a:lnTo>
                <a:lnTo>
                  <a:pt x="109708" y="270168"/>
                </a:lnTo>
                <a:lnTo>
                  <a:pt x="85127" y="308803"/>
                </a:lnTo>
                <a:lnTo>
                  <a:pt x="63374" y="349296"/>
                </a:lnTo>
                <a:lnTo>
                  <a:pt x="44587" y="391507"/>
                </a:lnTo>
                <a:lnTo>
                  <a:pt x="28905" y="435298"/>
                </a:lnTo>
                <a:lnTo>
                  <a:pt x="16467" y="480531"/>
                </a:lnTo>
                <a:lnTo>
                  <a:pt x="7411" y="527067"/>
                </a:lnTo>
                <a:lnTo>
                  <a:pt x="1875" y="574767"/>
                </a:lnTo>
                <a:lnTo>
                  <a:pt x="0" y="623493"/>
                </a:lnTo>
                <a:lnTo>
                  <a:pt x="1875" y="672219"/>
                </a:lnTo>
                <a:lnTo>
                  <a:pt x="7411" y="719919"/>
                </a:lnTo>
                <a:lnTo>
                  <a:pt x="16467" y="766455"/>
                </a:lnTo>
                <a:lnTo>
                  <a:pt x="28905" y="811688"/>
                </a:lnTo>
                <a:lnTo>
                  <a:pt x="44587" y="855480"/>
                </a:lnTo>
                <a:lnTo>
                  <a:pt x="63374" y="897691"/>
                </a:lnTo>
                <a:lnTo>
                  <a:pt x="85127" y="938183"/>
                </a:lnTo>
                <a:lnTo>
                  <a:pt x="109708" y="976818"/>
                </a:lnTo>
                <a:lnTo>
                  <a:pt x="136978" y="1013458"/>
                </a:lnTo>
                <a:lnTo>
                  <a:pt x="166798" y="1047962"/>
                </a:lnTo>
                <a:lnTo>
                  <a:pt x="199029" y="1080193"/>
                </a:lnTo>
                <a:lnTo>
                  <a:pt x="233534" y="1110013"/>
                </a:lnTo>
                <a:lnTo>
                  <a:pt x="270174" y="1137282"/>
                </a:lnTo>
                <a:lnTo>
                  <a:pt x="308809" y="1161862"/>
                </a:lnTo>
                <a:lnTo>
                  <a:pt x="349301" y="1183615"/>
                </a:lnTo>
                <a:lnTo>
                  <a:pt x="391512" y="1202401"/>
                </a:lnTo>
                <a:lnTo>
                  <a:pt x="435303" y="1218082"/>
                </a:lnTo>
                <a:lnTo>
                  <a:pt x="480535" y="1230520"/>
                </a:lnTo>
                <a:lnTo>
                  <a:pt x="527070" y="1239576"/>
                </a:lnTo>
                <a:lnTo>
                  <a:pt x="574769" y="1245111"/>
                </a:lnTo>
                <a:lnTo>
                  <a:pt x="623493" y="1246987"/>
                </a:lnTo>
                <a:lnTo>
                  <a:pt x="672221" y="1245111"/>
                </a:lnTo>
                <a:lnTo>
                  <a:pt x="719922" y="1239576"/>
                </a:lnTo>
                <a:lnTo>
                  <a:pt x="766459" y="1230520"/>
                </a:lnTo>
                <a:lnTo>
                  <a:pt x="811693" y="1218082"/>
                </a:lnTo>
                <a:lnTo>
                  <a:pt x="855485" y="1202401"/>
                </a:lnTo>
                <a:lnTo>
                  <a:pt x="897696" y="1183615"/>
                </a:lnTo>
                <a:lnTo>
                  <a:pt x="938189" y="1161862"/>
                </a:lnTo>
                <a:lnTo>
                  <a:pt x="976824" y="1137282"/>
                </a:lnTo>
                <a:lnTo>
                  <a:pt x="1013463" y="1110013"/>
                </a:lnTo>
                <a:lnTo>
                  <a:pt x="1047967" y="1080193"/>
                </a:lnTo>
                <a:lnTo>
                  <a:pt x="1080198" y="1047962"/>
                </a:lnTo>
                <a:lnTo>
                  <a:pt x="1110017" y="1013458"/>
                </a:lnTo>
                <a:lnTo>
                  <a:pt x="1137286" y="976818"/>
                </a:lnTo>
                <a:lnTo>
                  <a:pt x="1161865" y="938183"/>
                </a:lnTo>
                <a:lnTo>
                  <a:pt x="1183617" y="897691"/>
                </a:lnTo>
                <a:lnTo>
                  <a:pt x="1202403" y="855480"/>
                </a:lnTo>
                <a:lnTo>
                  <a:pt x="1218083" y="811688"/>
                </a:lnTo>
                <a:lnTo>
                  <a:pt x="1230521" y="766455"/>
                </a:lnTo>
                <a:lnTo>
                  <a:pt x="1239576" y="719919"/>
                </a:lnTo>
                <a:lnTo>
                  <a:pt x="1245111" y="672219"/>
                </a:lnTo>
                <a:lnTo>
                  <a:pt x="1246987" y="623493"/>
                </a:lnTo>
                <a:lnTo>
                  <a:pt x="1245111" y="574767"/>
                </a:lnTo>
                <a:lnTo>
                  <a:pt x="1239576" y="527067"/>
                </a:lnTo>
                <a:lnTo>
                  <a:pt x="1230521" y="480531"/>
                </a:lnTo>
                <a:lnTo>
                  <a:pt x="1218083" y="435298"/>
                </a:lnTo>
                <a:lnTo>
                  <a:pt x="1202403" y="391507"/>
                </a:lnTo>
                <a:lnTo>
                  <a:pt x="1183617" y="349296"/>
                </a:lnTo>
                <a:lnTo>
                  <a:pt x="1161865" y="308803"/>
                </a:lnTo>
                <a:lnTo>
                  <a:pt x="1137286" y="270168"/>
                </a:lnTo>
                <a:lnTo>
                  <a:pt x="1110017" y="233529"/>
                </a:lnTo>
                <a:lnTo>
                  <a:pt x="1080198" y="199024"/>
                </a:lnTo>
                <a:lnTo>
                  <a:pt x="1047967" y="166793"/>
                </a:lnTo>
                <a:lnTo>
                  <a:pt x="1013463" y="136974"/>
                </a:lnTo>
                <a:lnTo>
                  <a:pt x="976824" y="109704"/>
                </a:lnTo>
                <a:lnTo>
                  <a:pt x="938189" y="85124"/>
                </a:lnTo>
                <a:lnTo>
                  <a:pt x="897696" y="63372"/>
                </a:lnTo>
                <a:lnTo>
                  <a:pt x="855485" y="44586"/>
                </a:lnTo>
                <a:lnTo>
                  <a:pt x="811693" y="28904"/>
                </a:lnTo>
                <a:lnTo>
                  <a:pt x="766459" y="16466"/>
                </a:lnTo>
                <a:lnTo>
                  <a:pt x="719922" y="7410"/>
                </a:lnTo>
                <a:lnTo>
                  <a:pt x="672221" y="1875"/>
                </a:lnTo>
                <a:lnTo>
                  <a:pt x="623493" y="0"/>
                </a:lnTo>
                <a:close/>
              </a:path>
            </a:pathLst>
          </a:custGeom>
          <a:solidFill>
            <a:srgbClr val="FFFFFF"/>
          </a:solidFill>
        </p:spPr>
        <p:txBody>
          <a:bodyPr wrap="square" lIns="0" tIns="0" rIns="0" bIns="0" rtlCol="0"/>
          <a:lstStyle/>
          <a:p>
            <a:endParaRPr sz="1200" dirty="0"/>
          </a:p>
        </p:txBody>
      </p:sp>
      <p:sp>
        <p:nvSpPr>
          <p:cNvPr id="38" name="object 9">
            <a:extLst>
              <a:ext uri="{FF2B5EF4-FFF2-40B4-BE49-F238E27FC236}">
                <a16:creationId xmlns:a16="http://schemas.microsoft.com/office/drawing/2014/main" id="{44B0D6C8-BD22-C644-870A-B43E99AD7347}"/>
              </a:ext>
            </a:extLst>
          </p:cNvPr>
          <p:cNvSpPr txBox="1"/>
          <p:nvPr/>
        </p:nvSpPr>
        <p:spPr>
          <a:xfrm>
            <a:off x="3168534" y="1589010"/>
            <a:ext cx="1114092" cy="455894"/>
          </a:xfrm>
          <a:prstGeom prst="rect">
            <a:avLst/>
          </a:prstGeom>
        </p:spPr>
        <p:txBody>
          <a:bodyPr vert="horz" wrap="square" lIns="0" tIns="12065" rIns="0" bIns="0" rtlCol="0">
            <a:spAutoFit/>
          </a:bodyPr>
          <a:lstStyle>
            <a:defPPr marR="0" lvl="0" algn="l" rtl="0">
              <a:lnSpc>
                <a:spcPct val="100000"/>
              </a:lnSpc>
              <a:spcBef>
                <a:spcPts val="0"/>
              </a:spcBef>
              <a:spcAft>
                <a:spcPts val="0"/>
              </a:spcAft>
              <a:defRPr/>
            </a:defPPr>
            <a:lvl1pPr marL="12700" marR="5080" algn="r">
              <a:spcBef>
                <a:spcPts val="95"/>
              </a:spcBef>
              <a:defRPr sz="800" b="1" spc="-10">
                <a:solidFill>
                  <a:srgbClr val="FFFFFF"/>
                </a:solidFill>
              </a:defRPr>
            </a:lvl1pPr>
          </a:lstStyle>
          <a:p>
            <a:r>
              <a:rPr sz="700" dirty="0"/>
              <a:t>ST</a:t>
            </a:r>
            <a:r>
              <a:rPr lang="pl-PL" sz="700" dirty="0"/>
              <a:t>AB</a:t>
            </a:r>
            <a:r>
              <a:rPr sz="700" dirty="0"/>
              <a:t>ILNE </a:t>
            </a:r>
            <a:endParaRPr lang="pl-PL" sz="700" dirty="0"/>
          </a:p>
          <a:p>
            <a:r>
              <a:rPr sz="700" dirty="0"/>
              <a:t>DOSTAWY CZYSTEJ ENERGII </a:t>
            </a:r>
            <a:r>
              <a:rPr lang="pl-PL" sz="700" dirty="0"/>
              <a:t/>
            </a:r>
            <a:br>
              <a:rPr lang="pl-PL" sz="700" dirty="0"/>
            </a:br>
            <a:r>
              <a:rPr sz="700" dirty="0"/>
              <a:t>ELEKTRYCZNEJ</a:t>
            </a:r>
          </a:p>
        </p:txBody>
      </p:sp>
      <p:sp>
        <p:nvSpPr>
          <p:cNvPr id="39" name="object 10">
            <a:extLst>
              <a:ext uri="{FF2B5EF4-FFF2-40B4-BE49-F238E27FC236}">
                <a16:creationId xmlns:a16="http://schemas.microsoft.com/office/drawing/2014/main" id="{0E10D2F1-B0D7-5F42-BA13-DE76D87527E4}"/>
              </a:ext>
            </a:extLst>
          </p:cNvPr>
          <p:cNvSpPr txBox="1"/>
          <p:nvPr/>
        </p:nvSpPr>
        <p:spPr>
          <a:xfrm>
            <a:off x="4471588" y="1601117"/>
            <a:ext cx="697423" cy="335348"/>
          </a:xfrm>
          <a:prstGeom prst="rect">
            <a:avLst/>
          </a:prstGeom>
        </p:spPr>
        <p:txBody>
          <a:bodyPr vert="horz" wrap="square" lIns="0" tIns="12065" rIns="0" bIns="0" rtlCol="0">
            <a:spAutoFit/>
          </a:bodyPr>
          <a:lstStyle/>
          <a:p>
            <a:pPr marL="12700" marR="5080">
              <a:lnSpc>
                <a:spcPct val="100000"/>
              </a:lnSpc>
              <a:spcBef>
                <a:spcPts val="95"/>
              </a:spcBef>
            </a:pPr>
            <a:r>
              <a:rPr sz="700" b="1" spc="-10" dirty="0">
                <a:solidFill>
                  <a:srgbClr val="FFFFFF"/>
                </a:solidFill>
                <a:latin typeface="Arial"/>
                <a:cs typeface="Arial"/>
              </a:rPr>
              <a:t>STWORZENIE </a:t>
            </a:r>
            <a:r>
              <a:rPr sz="700" b="1" dirty="0">
                <a:solidFill>
                  <a:srgbClr val="FFFFFF"/>
                </a:solidFill>
                <a:latin typeface="Arial"/>
                <a:cs typeface="Arial"/>
              </a:rPr>
              <a:t>KILKU</a:t>
            </a:r>
            <a:r>
              <a:rPr sz="700" b="1" spc="-55" dirty="0">
                <a:solidFill>
                  <a:srgbClr val="FFFFFF"/>
                </a:solidFill>
                <a:latin typeface="Arial"/>
                <a:cs typeface="Arial"/>
              </a:rPr>
              <a:t> </a:t>
            </a:r>
            <a:r>
              <a:rPr sz="700" b="1" spc="-10" dirty="0">
                <a:solidFill>
                  <a:srgbClr val="FFFFFF"/>
                </a:solidFill>
                <a:latin typeface="Arial"/>
                <a:cs typeface="Arial"/>
              </a:rPr>
              <a:t>TYSIĘCY </a:t>
            </a:r>
            <a:r>
              <a:rPr lang="pl-PL" sz="700" b="1" dirty="0">
                <a:solidFill>
                  <a:srgbClr val="FFFFFF"/>
                </a:solidFill>
                <a:latin typeface="Arial"/>
                <a:cs typeface="Arial"/>
              </a:rPr>
              <a:t>MIEJ</a:t>
            </a:r>
            <a:r>
              <a:rPr sz="700" b="1" dirty="0">
                <a:solidFill>
                  <a:srgbClr val="FFFFFF"/>
                </a:solidFill>
                <a:latin typeface="Arial"/>
                <a:cs typeface="Arial"/>
              </a:rPr>
              <a:t>SC</a:t>
            </a:r>
            <a:r>
              <a:rPr sz="700" b="1" spc="-40" dirty="0">
                <a:solidFill>
                  <a:srgbClr val="FFFFFF"/>
                </a:solidFill>
                <a:latin typeface="Arial"/>
                <a:cs typeface="Arial"/>
              </a:rPr>
              <a:t> </a:t>
            </a:r>
            <a:r>
              <a:rPr sz="700" b="1" spc="-10" dirty="0">
                <a:solidFill>
                  <a:srgbClr val="FFFFFF"/>
                </a:solidFill>
                <a:latin typeface="Arial"/>
                <a:cs typeface="Arial"/>
              </a:rPr>
              <a:t>PRACY</a:t>
            </a:r>
            <a:endParaRPr sz="700" dirty="0">
              <a:latin typeface="Arial"/>
              <a:cs typeface="Arial"/>
            </a:endParaRPr>
          </a:p>
        </p:txBody>
      </p:sp>
      <p:sp>
        <p:nvSpPr>
          <p:cNvPr id="40" name="object 12">
            <a:extLst>
              <a:ext uri="{FF2B5EF4-FFF2-40B4-BE49-F238E27FC236}">
                <a16:creationId xmlns:a16="http://schemas.microsoft.com/office/drawing/2014/main" id="{D2E9772B-FEC3-BF46-A3D6-8B8F5272A660}"/>
              </a:ext>
            </a:extLst>
          </p:cNvPr>
          <p:cNvSpPr txBox="1"/>
          <p:nvPr/>
        </p:nvSpPr>
        <p:spPr>
          <a:xfrm>
            <a:off x="3178804" y="3564003"/>
            <a:ext cx="1114091" cy="348172"/>
          </a:xfrm>
          <a:prstGeom prst="rect">
            <a:avLst/>
          </a:prstGeom>
        </p:spPr>
        <p:txBody>
          <a:bodyPr vert="horz" wrap="square" lIns="0" tIns="12065" rIns="0" bIns="0" rtlCol="0">
            <a:spAutoFit/>
          </a:bodyPr>
          <a:lstStyle>
            <a:defPPr marR="0" lvl="0" algn="l" rtl="0">
              <a:lnSpc>
                <a:spcPct val="100000"/>
              </a:lnSpc>
              <a:spcBef>
                <a:spcPts val="0"/>
              </a:spcBef>
              <a:spcAft>
                <a:spcPts val="0"/>
              </a:spcAft>
            </a:defPPr>
            <a:lvl1pPr marL="12700" marR="5080">
              <a:spcBef>
                <a:spcPts val="95"/>
              </a:spcBef>
              <a:defRPr sz="800" b="1" spc="-10">
                <a:solidFill>
                  <a:srgbClr val="FFFFFF"/>
                </a:solidFill>
              </a:defRPr>
            </a:lvl1pPr>
          </a:lstStyle>
          <a:p>
            <a:pPr algn="r"/>
            <a:r>
              <a:rPr lang="pl-PL" sz="700" dirty="0"/>
              <a:t>ROZWÓJ</a:t>
            </a:r>
          </a:p>
          <a:p>
            <a:pPr algn="r"/>
            <a:r>
              <a:rPr sz="700" dirty="0"/>
              <a:t>GOSPODARCZY CAŁEGO REGIONU</a:t>
            </a:r>
          </a:p>
        </p:txBody>
      </p:sp>
      <p:sp>
        <p:nvSpPr>
          <p:cNvPr id="41" name="object 13">
            <a:extLst>
              <a:ext uri="{FF2B5EF4-FFF2-40B4-BE49-F238E27FC236}">
                <a16:creationId xmlns:a16="http://schemas.microsoft.com/office/drawing/2014/main" id="{0A7D6719-DB21-4642-B948-BD7B059405DD}"/>
              </a:ext>
            </a:extLst>
          </p:cNvPr>
          <p:cNvSpPr txBox="1"/>
          <p:nvPr/>
        </p:nvSpPr>
        <p:spPr>
          <a:xfrm>
            <a:off x="4485595" y="3573125"/>
            <a:ext cx="974210" cy="348172"/>
          </a:xfrm>
          <a:prstGeom prst="rect">
            <a:avLst/>
          </a:prstGeom>
        </p:spPr>
        <p:txBody>
          <a:bodyPr vert="horz" wrap="square" lIns="0" tIns="12065" rIns="0" bIns="0" rtlCol="0">
            <a:spAutoFit/>
          </a:bodyPr>
          <a:lstStyle/>
          <a:p>
            <a:pPr marL="12700" marR="5080">
              <a:lnSpc>
                <a:spcPct val="100000"/>
              </a:lnSpc>
              <a:spcBef>
                <a:spcPts val="95"/>
              </a:spcBef>
            </a:pPr>
            <a:r>
              <a:rPr sz="700" b="1" spc="-10" dirty="0">
                <a:solidFill>
                  <a:srgbClr val="FFFFFF"/>
                </a:solidFill>
                <a:latin typeface="Arial"/>
                <a:cs typeface="Arial"/>
              </a:rPr>
              <a:t>STABILNE </a:t>
            </a:r>
            <a:endParaRPr lang="pl-PL" sz="700" b="1" spc="-10" dirty="0">
              <a:solidFill>
                <a:srgbClr val="FFFFFF"/>
              </a:solidFill>
              <a:latin typeface="Arial"/>
              <a:cs typeface="Arial"/>
            </a:endParaRPr>
          </a:p>
          <a:p>
            <a:pPr marL="12700" marR="5080">
              <a:lnSpc>
                <a:spcPct val="100000"/>
              </a:lnSpc>
              <a:spcBef>
                <a:spcPts val="95"/>
              </a:spcBef>
            </a:pPr>
            <a:r>
              <a:rPr sz="700" b="1" spc="-10" dirty="0">
                <a:solidFill>
                  <a:srgbClr val="FFFFFF"/>
                </a:solidFill>
                <a:latin typeface="Arial"/>
                <a:cs typeface="Arial"/>
              </a:rPr>
              <a:t>WSPARCIE FINANSOWE</a:t>
            </a:r>
            <a:endParaRPr sz="700" dirty="0">
              <a:latin typeface="Arial"/>
              <a:cs typeface="Arial"/>
            </a:endParaRPr>
          </a:p>
        </p:txBody>
      </p:sp>
      <p:pic>
        <p:nvPicPr>
          <p:cNvPr id="42" name="object 41">
            <a:extLst>
              <a:ext uri="{FF2B5EF4-FFF2-40B4-BE49-F238E27FC236}">
                <a16:creationId xmlns:a16="http://schemas.microsoft.com/office/drawing/2014/main" id="{F60A2110-93E7-734D-B08D-C9230B1150AC}"/>
              </a:ext>
            </a:extLst>
          </p:cNvPr>
          <p:cNvPicPr/>
          <p:nvPr/>
        </p:nvPicPr>
        <p:blipFill>
          <a:blip r:embed="rId4" cstate="print"/>
          <a:stretch>
            <a:fillRect/>
          </a:stretch>
        </p:blipFill>
        <p:spPr>
          <a:xfrm>
            <a:off x="4023312" y="2506091"/>
            <a:ext cx="703733" cy="548880"/>
          </a:xfrm>
          <a:prstGeom prst="rect">
            <a:avLst/>
          </a:prstGeom>
        </p:spPr>
      </p:pic>
      <p:pic>
        <p:nvPicPr>
          <p:cNvPr id="43" name="Grafika 42" descr="Żarówka i koło zębate z wypełnieniem pełnym">
            <a:extLst>
              <a:ext uri="{FF2B5EF4-FFF2-40B4-BE49-F238E27FC236}">
                <a16:creationId xmlns:a16="http://schemas.microsoft.com/office/drawing/2014/main" id="{DC6C66E6-18F6-A14A-9C48-6B264CBB2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169826" y="2123243"/>
            <a:ext cx="494934" cy="494934"/>
          </a:xfrm>
          <a:prstGeom prst="rect">
            <a:avLst/>
          </a:prstGeom>
          <a:effectLst/>
        </p:spPr>
      </p:pic>
      <p:pic>
        <p:nvPicPr>
          <p:cNvPr id="44" name="Grafika 43" descr="Wykres słupkowy z trendem wzrostowym z wypełnieniem pełnym">
            <a:extLst>
              <a:ext uri="{FF2B5EF4-FFF2-40B4-BE49-F238E27FC236}">
                <a16:creationId xmlns:a16="http://schemas.microsoft.com/office/drawing/2014/main" id="{5415662E-2854-7B4C-8804-E1B654441F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232329" y="3039639"/>
            <a:ext cx="462112" cy="462112"/>
          </a:xfrm>
          <a:prstGeom prst="rect">
            <a:avLst/>
          </a:prstGeom>
          <a:effectLst/>
        </p:spPr>
      </p:pic>
      <p:grpSp>
        <p:nvGrpSpPr>
          <p:cNvPr id="45" name="Grupa 44">
            <a:extLst>
              <a:ext uri="{FF2B5EF4-FFF2-40B4-BE49-F238E27FC236}">
                <a16:creationId xmlns:a16="http://schemas.microsoft.com/office/drawing/2014/main" id="{1C78A0F3-9437-4F46-972E-CA6F7F16A9B0}"/>
              </a:ext>
            </a:extLst>
          </p:cNvPr>
          <p:cNvGrpSpPr/>
          <p:nvPr/>
        </p:nvGrpSpPr>
        <p:grpSpPr>
          <a:xfrm>
            <a:off x="4941813" y="3021350"/>
            <a:ext cx="544331" cy="480401"/>
            <a:chOff x="5832212" y="4472605"/>
            <a:chExt cx="1215955" cy="1073145"/>
          </a:xfrm>
          <a:solidFill>
            <a:schemeClr val="bg1"/>
          </a:solidFill>
          <a:effectLst/>
        </p:grpSpPr>
        <p:pic>
          <p:nvPicPr>
            <p:cNvPr id="46" name="Grafika 45" descr="Pieniądze z wypełnieniem pełnym">
              <a:extLst>
                <a:ext uri="{FF2B5EF4-FFF2-40B4-BE49-F238E27FC236}">
                  <a16:creationId xmlns:a16="http://schemas.microsoft.com/office/drawing/2014/main" id="{0C3075D7-2E8F-F946-8688-16BA87BDC2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6269221" y="4472605"/>
              <a:ext cx="778946" cy="778946"/>
            </a:xfrm>
            <a:prstGeom prst="rect">
              <a:avLst/>
            </a:prstGeom>
            <a:effectLst/>
          </p:spPr>
        </p:pic>
        <p:pic>
          <p:nvPicPr>
            <p:cNvPr id="47" name="Grafika 46" descr="Monety z wypełnieniem pełnym">
              <a:extLst>
                <a:ext uri="{FF2B5EF4-FFF2-40B4-BE49-F238E27FC236}">
                  <a16:creationId xmlns:a16="http://schemas.microsoft.com/office/drawing/2014/main" id="{C306325B-933A-E240-85B1-40CFE5CFC7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5832212" y="4766804"/>
              <a:ext cx="778946" cy="778946"/>
            </a:xfrm>
            <a:prstGeom prst="rect">
              <a:avLst/>
            </a:prstGeom>
            <a:effectLst/>
          </p:spPr>
        </p:pic>
      </p:grpSp>
      <p:pic>
        <p:nvPicPr>
          <p:cNvPr id="48" name="Grafika 47" descr="Grupa osób z wypełnieniem pełnym">
            <a:extLst>
              <a:ext uri="{FF2B5EF4-FFF2-40B4-BE49-F238E27FC236}">
                <a16:creationId xmlns:a16="http://schemas.microsoft.com/office/drawing/2014/main" id="{278CE840-490C-D54B-AA53-1B2D06AD4E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5018036" y="1892665"/>
            <a:ext cx="679874" cy="679874"/>
          </a:xfrm>
          <a:prstGeom prst="rect">
            <a:avLst/>
          </a:prstGeom>
          <a:effectLst/>
        </p:spPr>
      </p:pic>
      <p:cxnSp>
        <p:nvCxnSpPr>
          <p:cNvPr id="49" name="Łącznik prosty ze strzałką 48">
            <a:extLst>
              <a:ext uri="{FF2B5EF4-FFF2-40B4-BE49-F238E27FC236}">
                <a16:creationId xmlns:a16="http://schemas.microsoft.com/office/drawing/2014/main" id="{9DEBB4CA-C706-E244-A9E2-654374291952}"/>
              </a:ext>
            </a:extLst>
          </p:cNvPr>
          <p:cNvCxnSpPr>
            <a:cxnSpLocks/>
          </p:cNvCxnSpPr>
          <p:nvPr/>
        </p:nvCxnSpPr>
        <p:spPr>
          <a:xfrm>
            <a:off x="806784" y="1642188"/>
            <a:ext cx="2156208" cy="0"/>
          </a:xfrm>
          <a:prstGeom prst="straightConnector1">
            <a:avLst/>
          </a:prstGeom>
          <a:noFill/>
          <a:ln w="34925" cap="flat">
            <a:solidFill>
              <a:srgbClr val="000647"/>
            </a:solidFill>
            <a:prstDash val="solid"/>
            <a:round/>
            <a:headEnd w="lg" len="med"/>
            <a:tailEnd type="triangle" w="lg" len="med"/>
          </a:ln>
          <a:effectLst/>
          <a:sp3d/>
        </p:spPr>
        <p:style>
          <a:lnRef idx="0">
            <a:scrgbClr r="0" g="0" b="0"/>
          </a:lnRef>
          <a:fillRef idx="0">
            <a:scrgbClr r="0" g="0" b="0"/>
          </a:fillRef>
          <a:effectRef idx="0">
            <a:scrgbClr r="0" g="0" b="0"/>
          </a:effectRef>
          <a:fontRef idx="none"/>
        </p:style>
      </p:cxnSp>
      <p:cxnSp>
        <p:nvCxnSpPr>
          <p:cNvPr id="50" name="Łącznik prosty ze strzałką 49">
            <a:extLst>
              <a:ext uri="{FF2B5EF4-FFF2-40B4-BE49-F238E27FC236}">
                <a16:creationId xmlns:a16="http://schemas.microsoft.com/office/drawing/2014/main" id="{FE96E62F-E187-6E4A-8715-E686914C3C09}"/>
              </a:ext>
            </a:extLst>
          </p:cNvPr>
          <p:cNvCxnSpPr>
            <a:cxnSpLocks/>
          </p:cNvCxnSpPr>
          <p:nvPr/>
        </p:nvCxnSpPr>
        <p:spPr>
          <a:xfrm>
            <a:off x="798854" y="3758326"/>
            <a:ext cx="1897185" cy="0"/>
          </a:xfrm>
          <a:prstGeom prst="straightConnector1">
            <a:avLst/>
          </a:prstGeom>
          <a:noFill/>
          <a:ln w="34925" cap="flat">
            <a:solidFill>
              <a:srgbClr val="003399"/>
            </a:solidFill>
            <a:prstDash val="solid"/>
            <a:round/>
            <a:headEnd w="lg" len="med"/>
            <a:tailEnd type="triangle" w="lg" len="med"/>
          </a:ln>
          <a:effectLst/>
          <a:sp3d/>
        </p:spPr>
        <p:style>
          <a:lnRef idx="0">
            <a:scrgbClr r="0" g="0" b="0"/>
          </a:lnRef>
          <a:fillRef idx="0">
            <a:scrgbClr r="0" g="0" b="0"/>
          </a:fillRef>
          <a:effectRef idx="0">
            <a:scrgbClr r="0" g="0" b="0"/>
          </a:effectRef>
          <a:fontRef idx="none"/>
        </p:style>
      </p:cxnSp>
      <p:cxnSp>
        <p:nvCxnSpPr>
          <p:cNvPr id="51" name="Łącznik prosty ze strzałką 50">
            <a:extLst>
              <a:ext uri="{FF2B5EF4-FFF2-40B4-BE49-F238E27FC236}">
                <a16:creationId xmlns:a16="http://schemas.microsoft.com/office/drawing/2014/main" id="{F59CD61D-D85D-FD45-BBE8-6340C02394D9}"/>
              </a:ext>
            </a:extLst>
          </p:cNvPr>
          <p:cNvCxnSpPr>
            <a:cxnSpLocks/>
          </p:cNvCxnSpPr>
          <p:nvPr/>
        </p:nvCxnSpPr>
        <p:spPr>
          <a:xfrm flipH="1">
            <a:off x="5974101" y="1780993"/>
            <a:ext cx="2298672" cy="0"/>
          </a:xfrm>
          <a:prstGeom prst="straightConnector1">
            <a:avLst/>
          </a:prstGeom>
          <a:noFill/>
          <a:ln w="34925" cap="flat">
            <a:solidFill>
              <a:srgbClr val="76D6FF"/>
            </a:solidFill>
            <a:prstDash val="solid"/>
            <a:round/>
            <a:headEnd w="lg" len="med"/>
            <a:tailEnd type="triangle" w="lg" len="med"/>
          </a:ln>
          <a:effectLst/>
          <a:sp3d/>
        </p:spPr>
        <p:style>
          <a:lnRef idx="0">
            <a:scrgbClr r="0" g="0" b="0"/>
          </a:lnRef>
          <a:fillRef idx="0">
            <a:scrgbClr r="0" g="0" b="0"/>
          </a:fillRef>
          <a:effectRef idx="0">
            <a:scrgbClr r="0" g="0" b="0"/>
          </a:effectRef>
          <a:fontRef idx="none"/>
        </p:style>
      </p:cxnSp>
      <p:cxnSp>
        <p:nvCxnSpPr>
          <p:cNvPr id="52" name="Łącznik prosty ze strzałką 51">
            <a:extLst>
              <a:ext uri="{FF2B5EF4-FFF2-40B4-BE49-F238E27FC236}">
                <a16:creationId xmlns:a16="http://schemas.microsoft.com/office/drawing/2014/main" id="{851350DE-36D1-4A48-9698-F7C3A6278432}"/>
              </a:ext>
            </a:extLst>
          </p:cNvPr>
          <p:cNvCxnSpPr>
            <a:cxnSpLocks/>
          </p:cNvCxnSpPr>
          <p:nvPr/>
        </p:nvCxnSpPr>
        <p:spPr>
          <a:xfrm flipH="1">
            <a:off x="5868219" y="3610805"/>
            <a:ext cx="2468562" cy="0"/>
          </a:xfrm>
          <a:prstGeom prst="straightConnector1">
            <a:avLst/>
          </a:prstGeom>
          <a:noFill/>
          <a:ln w="34925" cap="flat">
            <a:solidFill>
              <a:srgbClr val="06B2E1"/>
            </a:solidFill>
            <a:prstDash val="solid"/>
            <a:round/>
            <a:headEnd w="lg" len="med"/>
            <a:tailEnd type="triangle" w="lg" len="med"/>
          </a:ln>
          <a:effectLst/>
          <a:sp3d/>
        </p:spPr>
        <p:style>
          <a:lnRef idx="0">
            <a:scrgbClr r="0" g="0" b="0"/>
          </a:lnRef>
          <a:fillRef idx="0">
            <a:scrgbClr r="0" g="0" b="0"/>
          </a:fillRef>
          <a:effectRef idx="0">
            <a:scrgbClr r="0" g="0" b="0"/>
          </a:effectRef>
          <a:fontRef idx="none"/>
        </p:style>
      </p:cxn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13</a:t>
            </a:fld>
            <a:endParaRPr lang="en" sz="800" dirty="0">
              <a:solidFill>
                <a:srgbClr val="000647"/>
              </a:solidFill>
            </a:endParaRPr>
          </a:p>
        </p:txBody>
      </p:sp>
      <p:sp>
        <p:nvSpPr>
          <p:cNvPr id="7" name="pole tekstowe 6">
            <a:extLst>
              <a:ext uri="{FF2B5EF4-FFF2-40B4-BE49-F238E27FC236}">
                <a16:creationId xmlns:a16="http://schemas.microsoft.com/office/drawing/2014/main" id="{142C3A44-B591-6C48-8002-F30AF0562A65}"/>
              </a:ext>
            </a:extLst>
          </p:cNvPr>
          <p:cNvSpPr txBox="1"/>
          <p:nvPr/>
        </p:nvSpPr>
        <p:spPr>
          <a:xfrm>
            <a:off x="604655" y="114197"/>
            <a:ext cx="5904180" cy="369332"/>
          </a:xfrm>
          <a:prstGeom prst="rect">
            <a:avLst/>
          </a:prstGeom>
          <a:noFill/>
        </p:spPr>
        <p:txBody>
          <a:bodyPr wrap="none" rtlCol="0">
            <a:spAutoFit/>
          </a:bodyPr>
          <a:lstStyle/>
          <a:p>
            <a:pPr lvl="0">
              <a:defRPr/>
            </a:pPr>
            <a:r>
              <a:rPr lang="pl-PL" sz="1800" b="1" dirty="0">
                <a:solidFill>
                  <a:srgbClr val="000647"/>
                </a:solidFill>
              </a:rPr>
              <a:t>Korzyści z budowy elektrowni jądrowej dla Pomorza</a:t>
            </a:r>
          </a:p>
        </p:txBody>
      </p:sp>
    </p:spTree>
    <p:extLst>
      <p:ext uri="{BB962C8B-B14F-4D97-AF65-F5344CB8AC3E}">
        <p14:creationId xmlns:p14="http://schemas.microsoft.com/office/powerpoint/2010/main" val="1517105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4737194" cy="369332"/>
          </a:xfrm>
          <a:prstGeom prst="rect">
            <a:avLst/>
          </a:prstGeom>
          <a:noFill/>
        </p:spPr>
        <p:txBody>
          <a:bodyPr wrap="none" rtlCol="0">
            <a:spAutoFit/>
          </a:bodyPr>
          <a:lstStyle/>
          <a:p>
            <a:pPr lvl="0">
              <a:defRPr/>
            </a:pPr>
            <a:r>
              <a:rPr lang="pl-PL" sz="1800" b="1" dirty="0">
                <a:solidFill>
                  <a:srgbClr val="000647"/>
                </a:solidFill>
              </a:rPr>
              <a:t>Program Wsparcia Inicjatyw Społecznych</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14</a:t>
            </a:fld>
            <a:endParaRPr lang="en" sz="800" dirty="0">
              <a:solidFill>
                <a:srgbClr val="000647"/>
              </a:solidFill>
            </a:endParaRPr>
          </a:p>
        </p:txBody>
      </p:sp>
      <p:pic>
        <p:nvPicPr>
          <p:cNvPr id="20" name="Picture 5" descr="image003">
            <a:extLst>
              <a:ext uri="{FF2B5EF4-FFF2-40B4-BE49-F238E27FC236}">
                <a16:creationId xmlns:a16="http://schemas.microsoft.com/office/drawing/2014/main" id="{D7F6C921-B2BE-654B-B457-F6524724F2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435" y="966935"/>
            <a:ext cx="2918599" cy="3989556"/>
          </a:xfrm>
          <a:prstGeom prst="rect">
            <a:avLst/>
          </a:prstGeom>
          <a:noFill/>
          <a:ln w="9525">
            <a:solidFill>
              <a:schemeClr val="accent4">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3" name="Prostokąt 32">
            <a:extLst>
              <a:ext uri="{FF2B5EF4-FFF2-40B4-BE49-F238E27FC236}">
                <a16:creationId xmlns:a16="http://schemas.microsoft.com/office/drawing/2014/main" id="{590C277B-9670-1443-BC60-386823CEB12E}"/>
              </a:ext>
            </a:extLst>
          </p:cNvPr>
          <p:cNvSpPr/>
          <p:nvPr/>
        </p:nvSpPr>
        <p:spPr>
          <a:xfrm>
            <a:off x="3468620" y="966935"/>
            <a:ext cx="5114867" cy="369333"/>
          </a:xfrm>
          <a:prstGeom prst="rect">
            <a:avLst/>
          </a:prstGeom>
          <a:solidFill>
            <a:srgbClr val="000647"/>
          </a:solidFill>
          <a:ln>
            <a:solidFill>
              <a:srgbClr val="00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Program skierowany jest głównie do:</a:t>
            </a:r>
          </a:p>
        </p:txBody>
      </p:sp>
      <p:sp>
        <p:nvSpPr>
          <p:cNvPr id="35" name="Prostokąt 34">
            <a:extLst>
              <a:ext uri="{FF2B5EF4-FFF2-40B4-BE49-F238E27FC236}">
                <a16:creationId xmlns:a16="http://schemas.microsoft.com/office/drawing/2014/main" id="{0BE4EA54-4A2E-8C43-9707-F7544F17D929}"/>
              </a:ext>
            </a:extLst>
          </p:cNvPr>
          <p:cNvSpPr/>
          <p:nvPr/>
        </p:nvSpPr>
        <p:spPr>
          <a:xfrm>
            <a:off x="3468620" y="1336269"/>
            <a:ext cx="5114867" cy="3620222"/>
          </a:xfrm>
          <a:prstGeom prst="rect">
            <a:avLst/>
          </a:prstGeom>
          <a:noFill/>
          <a:ln w="12700">
            <a:solidFill>
              <a:srgbClr val="00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
        <p:nvSpPr>
          <p:cNvPr id="36" name="Prostokąt 35">
            <a:extLst>
              <a:ext uri="{FF2B5EF4-FFF2-40B4-BE49-F238E27FC236}">
                <a16:creationId xmlns:a16="http://schemas.microsoft.com/office/drawing/2014/main" id="{8C0753BE-6D84-624A-A612-427D8941DBCB}"/>
              </a:ext>
            </a:extLst>
          </p:cNvPr>
          <p:cNvSpPr/>
          <p:nvPr/>
        </p:nvSpPr>
        <p:spPr>
          <a:xfrm>
            <a:off x="3712748" y="2071358"/>
            <a:ext cx="2059899" cy="1305678"/>
          </a:xfrm>
          <a:prstGeom prst="rect">
            <a:avLst/>
          </a:prstGeom>
        </p:spPr>
        <p:txBody>
          <a:bodyPr wrap="square">
            <a:spAutoFit/>
          </a:bodyPr>
          <a:lstStyle/>
          <a:p>
            <a:pPr>
              <a:lnSpc>
                <a:spcPct val="114000"/>
              </a:lnSpc>
              <a:spcAft>
                <a:spcPts val="1200"/>
              </a:spcAft>
            </a:pPr>
            <a:r>
              <a:rPr lang="pl-PL" sz="1000" b="1" dirty="0">
                <a:solidFill>
                  <a:srgbClr val="003399"/>
                </a:solidFill>
                <a:ea typeface="Calibri" panose="020F0502020204030204" pitchFamily="34" charset="0"/>
                <a:cs typeface="Times New Roman" panose="02020603050405020304" pitchFamily="18" charset="0"/>
              </a:rPr>
              <a:t>Jednostek samorządu terytorialnego </a:t>
            </a:r>
            <a:r>
              <a:rPr lang="pl-PL" sz="1000" dirty="0">
                <a:solidFill>
                  <a:srgbClr val="000647"/>
                </a:solidFill>
                <a:ea typeface="Calibri" panose="020F0502020204030204" pitchFamily="34" charset="0"/>
                <a:cs typeface="Times New Roman" panose="02020603050405020304" pitchFamily="18" charset="0"/>
              </a:rPr>
              <a:t>z obszaru terytorialnego objętego Programem i </a:t>
            </a:r>
            <a:r>
              <a:rPr lang="pl-PL" sz="1000" b="1" dirty="0">
                <a:solidFill>
                  <a:srgbClr val="003399"/>
                </a:solidFill>
                <a:ea typeface="Calibri" panose="020F0502020204030204" pitchFamily="34" charset="0"/>
                <a:cs typeface="Times New Roman" panose="02020603050405020304" pitchFamily="18" charset="0"/>
              </a:rPr>
              <a:t>ich jednostek pomocniczych</a:t>
            </a:r>
            <a:r>
              <a:rPr lang="pl-PL" sz="1000" b="1" dirty="0">
                <a:solidFill>
                  <a:srgbClr val="000647"/>
                </a:solidFill>
                <a:ea typeface="Calibri" panose="020F0502020204030204" pitchFamily="34" charset="0"/>
                <a:cs typeface="Times New Roman" panose="02020603050405020304" pitchFamily="18" charset="0"/>
              </a:rPr>
              <a:t>, </a:t>
            </a:r>
            <a:br>
              <a:rPr lang="pl-PL" sz="1000" b="1" dirty="0">
                <a:solidFill>
                  <a:srgbClr val="000647"/>
                </a:solidFill>
                <a:ea typeface="Calibri" panose="020F0502020204030204" pitchFamily="34" charset="0"/>
                <a:cs typeface="Times New Roman" panose="02020603050405020304" pitchFamily="18" charset="0"/>
              </a:rPr>
            </a:br>
            <a:r>
              <a:rPr lang="pl-PL" sz="1000" dirty="0">
                <a:solidFill>
                  <a:srgbClr val="000647"/>
                </a:solidFill>
                <a:ea typeface="Calibri" panose="020F0502020204030204" pitchFamily="34" charset="0"/>
                <a:cs typeface="Times New Roman" panose="02020603050405020304" pitchFamily="18" charset="0"/>
              </a:rPr>
              <a:t>w tym m.in. sołectw, gmin, starostw itd.</a:t>
            </a:r>
          </a:p>
        </p:txBody>
      </p:sp>
      <p:pic>
        <p:nvPicPr>
          <p:cNvPr id="42" name="Grafika 41" descr="Na sprzedaż z wypełnieniem pełnym">
            <a:extLst>
              <a:ext uri="{FF2B5EF4-FFF2-40B4-BE49-F238E27FC236}">
                <a16:creationId xmlns:a16="http://schemas.microsoft.com/office/drawing/2014/main" id="{F8E7EAB8-DAA1-7743-934C-ACDF62312C70}"/>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135453" y="1497467"/>
            <a:ext cx="583390" cy="583390"/>
          </a:xfrm>
          <a:prstGeom prst="rect">
            <a:avLst/>
          </a:prstGeom>
        </p:spPr>
      </p:pic>
      <p:sp>
        <p:nvSpPr>
          <p:cNvPr id="43" name="Prostokąt 42">
            <a:extLst>
              <a:ext uri="{FF2B5EF4-FFF2-40B4-BE49-F238E27FC236}">
                <a16:creationId xmlns:a16="http://schemas.microsoft.com/office/drawing/2014/main" id="{3716DC8F-F686-6C47-9347-C789498254C4}"/>
              </a:ext>
            </a:extLst>
          </p:cNvPr>
          <p:cNvSpPr/>
          <p:nvPr/>
        </p:nvSpPr>
        <p:spPr>
          <a:xfrm>
            <a:off x="5953048" y="2071358"/>
            <a:ext cx="2395821" cy="2007409"/>
          </a:xfrm>
          <a:prstGeom prst="rect">
            <a:avLst/>
          </a:prstGeom>
        </p:spPr>
        <p:txBody>
          <a:bodyPr wrap="square">
            <a:spAutoFit/>
          </a:bodyPr>
          <a:lstStyle/>
          <a:p>
            <a:pPr>
              <a:lnSpc>
                <a:spcPct val="114000"/>
              </a:lnSpc>
              <a:spcAft>
                <a:spcPts val="1200"/>
              </a:spcAft>
            </a:pPr>
            <a:r>
              <a:rPr lang="pl-PL" sz="1000" b="1" dirty="0">
                <a:solidFill>
                  <a:srgbClr val="003399"/>
                </a:solidFill>
                <a:ea typeface="Calibri" panose="020F0502020204030204" pitchFamily="34" charset="0"/>
                <a:cs typeface="Times New Roman" panose="02020603050405020304" pitchFamily="18" charset="0"/>
              </a:rPr>
              <a:t>Organizacji lub jednostek posiadających osobowość prawną </a:t>
            </a:r>
            <a:r>
              <a:rPr lang="pl-PL" sz="1000" dirty="0">
                <a:solidFill>
                  <a:srgbClr val="003399"/>
                </a:solidFill>
                <a:ea typeface="Calibri" panose="020F0502020204030204" pitchFamily="34" charset="0"/>
                <a:cs typeface="Times New Roman" panose="02020603050405020304" pitchFamily="18" charset="0"/>
              </a:rPr>
              <a:t>lub </a:t>
            </a:r>
            <a:r>
              <a:rPr lang="pl-PL" sz="1000" b="1" dirty="0">
                <a:solidFill>
                  <a:srgbClr val="003399"/>
                </a:solidFill>
                <a:ea typeface="Calibri" panose="020F0502020204030204" pitchFamily="34" charset="0"/>
                <a:cs typeface="Times New Roman" panose="02020603050405020304" pitchFamily="18" charset="0"/>
              </a:rPr>
              <a:t>nieposiadających osobowości prawnej</a:t>
            </a:r>
            <a:r>
              <a:rPr lang="pl-PL" sz="1000" dirty="0">
                <a:solidFill>
                  <a:srgbClr val="003399"/>
                </a:solidFill>
                <a:ea typeface="Calibri" panose="020F0502020204030204" pitchFamily="34" charset="0"/>
                <a:cs typeface="Times New Roman" panose="02020603050405020304" pitchFamily="18" charset="0"/>
              </a:rPr>
              <a:t>, </a:t>
            </a:r>
            <a:r>
              <a:rPr lang="pl-PL" sz="1000" dirty="0">
                <a:solidFill>
                  <a:srgbClr val="000647"/>
                </a:solidFill>
                <a:ea typeface="Calibri" panose="020F0502020204030204" pitchFamily="34" charset="0"/>
                <a:cs typeface="Times New Roman" panose="02020603050405020304" pitchFamily="18" charset="0"/>
              </a:rPr>
              <a:t>które prowadzą działania </a:t>
            </a:r>
            <a:br>
              <a:rPr lang="pl-PL" sz="1000" dirty="0">
                <a:solidFill>
                  <a:srgbClr val="000647"/>
                </a:solidFill>
                <a:ea typeface="Calibri" panose="020F0502020204030204" pitchFamily="34" charset="0"/>
                <a:cs typeface="Times New Roman" panose="02020603050405020304" pitchFamily="18" charset="0"/>
              </a:rPr>
            </a:br>
            <a:r>
              <a:rPr lang="pl-PL" sz="1000" dirty="0">
                <a:solidFill>
                  <a:srgbClr val="000647"/>
                </a:solidFill>
                <a:ea typeface="Calibri" panose="020F0502020204030204" pitchFamily="34" charset="0"/>
                <a:cs typeface="Times New Roman" panose="02020603050405020304" pitchFamily="18" charset="0"/>
              </a:rPr>
              <a:t>na obszarze terytorialnym objętym Programem, w tym m.in. fundacje, stowarzyszenia, ochotnicze straże pożarne, osoby fizyczne prowadzące działalność gospodarczą, jednostki organizacyjne prowadzące działalność gospodarczą itd.</a:t>
            </a:r>
          </a:p>
        </p:txBody>
      </p:sp>
      <p:pic>
        <p:nvPicPr>
          <p:cNvPr id="44" name="Grafika 43" descr="Okolica z wypełnieniem pełnym">
            <a:extLst>
              <a:ext uri="{FF2B5EF4-FFF2-40B4-BE49-F238E27FC236}">
                <a16:creationId xmlns:a16="http://schemas.microsoft.com/office/drawing/2014/main" id="{3CE5BDC1-D4ED-5241-9E44-1201F9BB486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6706669" y="1462712"/>
            <a:ext cx="583390" cy="583390"/>
          </a:xfrm>
          <a:prstGeom prst="rect">
            <a:avLst/>
          </a:prstGeom>
        </p:spPr>
      </p:pic>
      <p:sp>
        <p:nvSpPr>
          <p:cNvPr id="45" name="Prostokąt 44">
            <a:extLst>
              <a:ext uri="{FF2B5EF4-FFF2-40B4-BE49-F238E27FC236}">
                <a16:creationId xmlns:a16="http://schemas.microsoft.com/office/drawing/2014/main" id="{498D4CD8-3098-B44D-9EBE-F33C468F3B89}"/>
              </a:ext>
            </a:extLst>
          </p:cNvPr>
          <p:cNvSpPr/>
          <p:nvPr/>
        </p:nvSpPr>
        <p:spPr>
          <a:xfrm>
            <a:off x="3740938" y="4224293"/>
            <a:ext cx="4536784" cy="655244"/>
          </a:xfrm>
          <a:prstGeom prst="rect">
            <a:avLst/>
          </a:prstGeom>
        </p:spPr>
        <p:txBody>
          <a:bodyPr wrap="square">
            <a:spAutoFit/>
          </a:bodyPr>
          <a:lstStyle/>
          <a:p>
            <a:pPr algn="ctr">
              <a:lnSpc>
                <a:spcPct val="114000"/>
              </a:lnSpc>
              <a:spcAft>
                <a:spcPts val="1200"/>
              </a:spcAft>
            </a:pPr>
            <a:r>
              <a:rPr lang="pl-PL" sz="1100" b="1" dirty="0">
                <a:solidFill>
                  <a:srgbClr val="003399"/>
                </a:solidFill>
                <a:ea typeface="Calibri" panose="020F0502020204030204" pitchFamily="34" charset="0"/>
                <a:cs typeface="Times New Roman" panose="02020603050405020304" pitchFamily="18" charset="0"/>
              </a:rPr>
              <a:t>W tegorocznej edycji Programu Klub Piłkarski KP </a:t>
            </a:r>
            <a:r>
              <a:rPr lang="pl-PL" sz="1100" b="1" dirty="0" err="1">
                <a:solidFill>
                  <a:srgbClr val="003399"/>
                </a:solidFill>
                <a:ea typeface="Calibri" panose="020F0502020204030204" pitchFamily="34" charset="0"/>
                <a:cs typeface="Times New Roman" panose="02020603050405020304" pitchFamily="18" charset="0"/>
              </a:rPr>
              <a:t>Jantarek</a:t>
            </a:r>
            <a:r>
              <a:rPr lang="pl-PL" sz="1100" b="1" dirty="0">
                <a:solidFill>
                  <a:srgbClr val="003399"/>
                </a:solidFill>
                <a:ea typeface="Calibri" panose="020F0502020204030204" pitchFamily="34" charset="0"/>
                <a:cs typeface="Times New Roman" panose="02020603050405020304" pitchFamily="18" charset="0"/>
              </a:rPr>
              <a:t>, otrzymał </a:t>
            </a:r>
            <a:r>
              <a:rPr lang="pl-PL" sz="1100" b="1" dirty="0" smtClean="0">
                <a:solidFill>
                  <a:srgbClr val="003399"/>
                </a:solidFill>
                <a:ea typeface="Calibri" panose="020F0502020204030204" pitchFamily="34" charset="0"/>
                <a:cs typeface="Times New Roman" panose="02020603050405020304" pitchFamily="18" charset="0"/>
              </a:rPr>
              <a:t>dofinansowanie  </a:t>
            </a:r>
            <a:r>
              <a:rPr lang="pl-PL" sz="1100" b="1" dirty="0">
                <a:solidFill>
                  <a:srgbClr val="003399"/>
                </a:solidFill>
                <a:ea typeface="Calibri" panose="020F0502020204030204" pitchFamily="34" charset="0"/>
                <a:cs typeface="Times New Roman" panose="02020603050405020304" pitchFamily="18" charset="0"/>
              </a:rPr>
              <a:t>na </a:t>
            </a:r>
            <a:r>
              <a:rPr lang="pl-PL" sz="1100" b="1" dirty="0" smtClean="0">
                <a:solidFill>
                  <a:srgbClr val="003399"/>
                </a:solidFill>
                <a:ea typeface="Calibri" panose="020F0502020204030204" pitchFamily="34" charset="0"/>
                <a:cs typeface="Times New Roman" panose="02020603050405020304" pitchFamily="18" charset="0"/>
              </a:rPr>
              <a:t>realizację projektu </a:t>
            </a:r>
            <a:r>
              <a:rPr lang="pl-PL" sz="1100" b="1" dirty="0">
                <a:solidFill>
                  <a:srgbClr val="003399"/>
                </a:solidFill>
                <a:ea typeface="Calibri" panose="020F0502020204030204" pitchFamily="34" charset="0"/>
                <a:cs typeface="Times New Roman" panose="02020603050405020304" pitchFamily="18" charset="0"/>
              </a:rPr>
              <a:t>pn. „</a:t>
            </a:r>
            <a:r>
              <a:rPr lang="pl-PL" sz="1100" b="1" dirty="0" smtClean="0">
                <a:solidFill>
                  <a:srgbClr val="003399"/>
                </a:solidFill>
                <a:ea typeface="Calibri" panose="020F0502020204030204" pitchFamily="34" charset="0"/>
                <a:cs typeface="Times New Roman" panose="02020603050405020304" pitchFamily="18" charset="0"/>
              </a:rPr>
              <a:t>Boiskowe Wsparcie”.</a:t>
            </a:r>
            <a:endParaRPr lang="pl-PL" sz="1100" dirty="0">
              <a:solidFill>
                <a:srgbClr val="003399"/>
              </a:solidFill>
              <a:ea typeface="Calibri" panose="020F0502020204030204" pitchFamily="34" charset="0"/>
              <a:cs typeface="Times New Roman" panose="02020603050405020304" pitchFamily="18" charset="0"/>
            </a:endParaRPr>
          </a:p>
        </p:txBody>
      </p:sp>
      <p:cxnSp>
        <p:nvCxnSpPr>
          <p:cNvPr id="47" name="Łącznik prosty 46">
            <a:extLst>
              <a:ext uri="{FF2B5EF4-FFF2-40B4-BE49-F238E27FC236}">
                <a16:creationId xmlns:a16="http://schemas.microsoft.com/office/drawing/2014/main" id="{DA432530-780B-0142-A345-D1B70E8B89A3}"/>
              </a:ext>
            </a:extLst>
          </p:cNvPr>
          <p:cNvCxnSpPr>
            <a:cxnSpLocks/>
          </p:cNvCxnSpPr>
          <p:nvPr/>
        </p:nvCxnSpPr>
        <p:spPr>
          <a:xfrm>
            <a:off x="5705856" y="1507747"/>
            <a:ext cx="0" cy="2469893"/>
          </a:xfrm>
          <a:prstGeom prst="line">
            <a:avLst/>
          </a:prstGeom>
          <a:ln>
            <a:solidFill>
              <a:srgbClr val="000647"/>
            </a:solidFill>
          </a:ln>
        </p:spPr>
        <p:style>
          <a:lnRef idx="1">
            <a:schemeClr val="accent1"/>
          </a:lnRef>
          <a:fillRef idx="0">
            <a:schemeClr val="accent1"/>
          </a:fillRef>
          <a:effectRef idx="0">
            <a:schemeClr val="accent1"/>
          </a:effectRef>
          <a:fontRef idx="minor">
            <a:schemeClr val="tx1"/>
          </a:fontRef>
        </p:style>
      </p:cxnSp>
      <p:cxnSp>
        <p:nvCxnSpPr>
          <p:cNvPr id="50" name="Łącznik prosty 49">
            <a:extLst>
              <a:ext uri="{FF2B5EF4-FFF2-40B4-BE49-F238E27FC236}">
                <a16:creationId xmlns:a16="http://schemas.microsoft.com/office/drawing/2014/main" id="{B6209C47-1EF8-9243-A296-48FE0917CEEC}"/>
              </a:ext>
            </a:extLst>
          </p:cNvPr>
          <p:cNvCxnSpPr>
            <a:cxnSpLocks/>
          </p:cNvCxnSpPr>
          <p:nvPr/>
        </p:nvCxnSpPr>
        <p:spPr>
          <a:xfrm flipH="1">
            <a:off x="3669792" y="4159598"/>
            <a:ext cx="4679077" cy="0"/>
          </a:xfrm>
          <a:prstGeom prst="line">
            <a:avLst/>
          </a:prstGeom>
          <a:ln>
            <a:solidFill>
              <a:srgbClr val="0006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6980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9" name="Obraz 8">
            <a:extLst>
              <a:ext uri="{FF2B5EF4-FFF2-40B4-BE49-F238E27FC236}">
                <a16:creationId xmlns:a16="http://schemas.microsoft.com/office/drawing/2014/main" id="{F067A9FF-3586-1547-8C4F-19A1204975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295"/>
          <a:stretch/>
        </p:blipFill>
        <p:spPr>
          <a:xfrm>
            <a:off x="0" y="683812"/>
            <a:ext cx="9144000" cy="4459688"/>
          </a:xfrm>
          <a:prstGeom prst="rect">
            <a:avLst/>
          </a:prstGeom>
        </p:spPr>
      </p:pic>
      <p:sp>
        <p:nvSpPr>
          <p:cNvPr id="39" name="pole tekstowe 38">
            <a:extLst>
              <a:ext uri="{FF2B5EF4-FFF2-40B4-BE49-F238E27FC236}">
                <a16:creationId xmlns:a16="http://schemas.microsoft.com/office/drawing/2014/main" id="{835D7C34-C296-D848-861D-FF0CFFD26DCA}"/>
              </a:ext>
            </a:extLst>
          </p:cNvPr>
          <p:cNvSpPr txBox="1"/>
          <p:nvPr/>
        </p:nvSpPr>
        <p:spPr>
          <a:xfrm>
            <a:off x="604655" y="23853"/>
            <a:ext cx="8392820" cy="338554"/>
          </a:xfrm>
          <a:prstGeom prst="rect">
            <a:avLst/>
          </a:prstGeom>
          <a:noFill/>
        </p:spPr>
        <p:txBody>
          <a:bodyPr wrap="square" rtlCol="0">
            <a:spAutoFit/>
          </a:bodyPr>
          <a:lstStyle/>
          <a:p>
            <a:pPr lvl="0">
              <a:defRPr/>
            </a:pPr>
            <a:r>
              <a:rPr lang="pl-PL" sz="1600" b="1" dirty="0" smtClean="0">
                <a:solidFill>
                  <a:srgbClr val="000647"/>
                </a:solidFill>
              </a:rPr>
              <a:t>Animacja elektrownia jądrowa </a:t>
            </a:r>
            <a:endParaRPr lang="pl-PL" sz="1600" b="1" dirty="0">
              <a:solidFill>
                <a:srgbClr val="000647"/>
              </a:solidFill>
            </a:endParaRPr>
          </a:p>
        </p:txBody>
      </p:sp>
      <p:sp>
        <p:nvSpPr>
          <p:cNvPr id="142" name="Symbol zastępczy numeru slajdu 1">
            <a:extLst>
              <a:ext uri="{FF2B5EF4-FFF2-40B4-BE49-F238E27FC236}">
                <a16:creationId xmlns:a16="http://schemas.microsoft.com/office/drawing/2014/main" id="{7F13D4D3-0B6D-2946-8A44-5DC14B1EB9F8}"/>
              </a:ext>
            </a:extLst>
          </p:cNvPr>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15</a:t>
            </a:fld>
            <a:endParaRPr lang="en" sz="800" dirty="0">
              <a:solidFill>
                <a:srgbClr val="000647"/>
              </a:solidFill>
            </a:endParaRPr>
          </a:p>
        </p:txBody>
      </p:sp>
    </p:spTree>
    <p:extLst>
      <p:ext uri="{BB962C8B-B14F-4D97-AF65-F5344CB8AC3E}">
        <p14:creationId xmlns:p14="http://schemas.microsoft.com/office/powerpoint/2010/main" val="29012817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6880410" cy="353943"/>
          </a:xfrm>
          <a:prstGeom prst="rect">
            <a:avLst/>
          </a:prstGeom>
          <a:noFill/>
        </p:spPr>
        <p:txBody>
          <a:bodyPr wrap="none" rtlCol="0">
            <a:spAutoFit/>
          </a:bodyPr>
          <a:lstStyle/>
          <a:p>
            <a:pPr lvl="0">
              <a:defRPr/>
            </a:pPr>
            <a:r>
              <a:rPr lang="pl-PL" sz="1700" b="1" dirty="0">
                <a:solidFill>
                  <a:srgbClr val="000647"/>
                </a:solidFill>
              </a:rPr>
              <a:t>Planowany harmonogram Przedsięwzięcia (Lubiatowo-Kopalino)</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16</a:t>
            </a:fld>
            <a:endParaRPr lang="en" sz="800" dirty="0">
              <a:solidFill>
                <a:srgbClr val="000647"/>
              </a:solidFill>
            </a:endParaRPr>
          </a:p>
        </p:txBody>
      </p:sp>
      <p:grpSp>
        <p:nvGrpSpPr>
          <p:cNvPr id="14" name="Grupuj">
            <a:extLst>
              <a:ext uri="{FF2B5EF4-FFF2-40B4-BE49-F238E27FC236}">
                <a16:creationId xmlns:a16="http://schemas.microsoft.com/office/drawing/2014/main" id="{9A646E2A-EF14-CC45-A36F-3582B3DE136A}"/>
              </a:ext>
            </a:extLst>
          </p:cNvPr>
          <p:cNvGrpSpPr/>
          <p:nvPr/>
        </p:nvGrpSpPr>
        <p:grpSpPr>
          <a:xfrm>
            <a:off x="297450" y="1890926"/>
            <a:ext cx="8375226" cy="2077555"/>
            <a:chOff x="0" y="0"/>
            <a:chExt cx="8375225" cy="2077554"/>
          </a:xfrm>
        </p:grpSpPr>
        <p:sp>
          <p:nvSpPr>
            <p:cNvPr id="15" name="Łącznik prosty 186">
              <a:extLst>
                <a:ext uri="{FF2B5EF4-FFF2-40B4-BE49-F238E27FC236}">
                  <a16:creationId xmlns:a16="http://schemas.microsoft.com/office/drawing/2014/main" id="{28F0E73A-602F-B241-B0E1-886F59EBA5B6}"/>
                </a:ext>
              </a:extLst>
            </p:cNvPr>
            <p:cNvSpPr/>
            <p:nvPr/>
          </p:nvSpPr>
          <p:spPr>
            <a:xfrm>
              <a:off x="5913655"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16" name="Łącznik prosty 142">
              <a:extLst>
                <a:ext uri="{FF2B5EF4-FFF2-40B4-BE49-F238E27FC236}">
                  <a16:creationId xmlns:a16="http://schemas.microsoft.com/office/drawing/2014/main" id="{939C3233-7C64-3147-B0BC-F4158D01EBE1}"/>
                </a:ext>
              </a:extLst>
            </p:cNvPr>
            <p:cNvSpPr/>
            <p:nvPr/>
          </p:nvSpPr>
          <p:spPr>
            <a:xfrm>
              <a:off x="5912883"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17" name="Łącznik prosty 184">
              <a:extLst>
                <a:ext uri="{FF2B5EF4-FFF2-40B4-BE49-F238E27FC236}">
                  <a16:creationId xmlns:a16="http://schemas.microsoft.com/office/drawing/2014/main" id="{606AFA36-3E56-4348-B2A2-22A643F89801}"/>
                </a:ext>
              </a:extLst>
            </p:cNvPr>
            <p:cNvSpPr/>
            <p:nvPr/>
          </p:nvSpPr>
          <p:spPr>
            <a:xfrm>
              <a:off x="5217967"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18" name="Łącznik prosty 185">
              <a:extLst>
                <a:ext uri="{FF2B5EF4-FFF2-40B4-BE49-F238E27FC236}">
                  <a16:creationId xmlns:a16="http://schemas.microsoft.com/office/drawing/2014/main" id="{953F37BE-2636-F044-9A59-1FB37818D0FB}"/>
                </a:ext>
              </a:extLst>
            </p:cNvPr>
            <p:cNvSpPr/>
            <p:nvPr/>
          </p:nvSpPr>
          <p:spPr>
            <a:xfrm>
              <a:off x="5565837"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19" name="Łącznik prosty 187">
              <a:extLst>
                <a:ext uri="{FF2B5EF4-FFF2-40B4-BE49-F238E27FC236}">
                  <a16:creationId xmlns:a16="http://schemas.microsoft.com/office/drawing/2014/main" id="{371CF81B-0F02-554B-AA3B-A91A2D6145FF}"/>
                </a:ext>
              </a:extLst>
            </p:cNvPr>
            <p:cNvSpPr/>
            <p:nvPr/>
          </p:nvSpPr>
          <p:spPr>
            <a:xfrm>
              <a:off x="6255919"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1" name="Łącznik prosty 188">
              <a:extLst>
                <a:ext uri="{FF2B5EF4-FFF2-40B4-BE49-F238E27FC236}">
                  <a16:creationId xmlns:a16="http://schemas.microsoft.com/office/drawing/2014/main" id="{DC01E591-215F-BF48-84F1-290C22D5F7F4}"/>
                </a:ext>
              </a:extLst>
            </p:cNvPr>
            <p:cNvSpPr/>
            <p:nvPr/>
          </p:nvSpPr>
          <p:spPr>
            <a:xfrm>
              <a:off x="6598617"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2" name="Łącznik prosty 189">
              <a:extLst>
                <a:ext uri="{FF2B5EF4-FFF2-40B4-BE49-F238E27FC236}">
                  <a16:creationId xmlns:a16="http://schemas.microsoft.com/office/drawing/2014/main" id="{32E4AB03-1B68-6349-8A05-24340EFB0B41}"/>
                </a:ext>
              </a:extLst>
            </p:cNvPr>
            <p:cNvSpPr/>
            <p:nvPr/>
          </p:nvSpPr>
          <p:spPr>
            <a:xfrm>
              <a:off x="6944456"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3" name="Łącznik prosty 190">
              <a:extLst>
                <a:ext uri="{FF2B5EF4-FFF2-40B4-BE49-F238E27FC236}">
                  <a16:creationId xmlns:a16="http://schemas.microsoft.com/office/drawing/2014/main" id="{7C836885-C22C-0E47-80F7-A88467DE3433}"/>
                </a:ext>
              </a:extLst>
            </p:cNvPr>
            <p:cNvSpPr/>
            <p:nvPr/>
          </p:nvSpPr>
          <p:spPr>
            <a:xfrm>
              <a:off x="7295900"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4" name="Łącznik prosty 191">
              <a:extLst>
                <a:ext uri="{FF2B5EF4-FFF2-40B4-BE49-F238E27FC236}">
                  <a16:creationId xmlns:a16="http://schemas.microsoft.com/office/drawing/2014/main" id="{DF683B76-BB1D-DC47-8920-169D0BB5825A}"/>
                </a:ext>
              </a:extLst>
            </p:cNvPr>
            <p:cNvSpPr/>
            <p:nvPr/>
          </p:nvSpPr>
          <p:spPr>
            <a:xfrm>
              <a:off x="7638164"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5" name="Łącznik prosty 192">
              <a:extLst>
                <a:ext uri="{FF2B5EF4-FFF2-40B4-BE49-F238E27FC236}">
                  <a16:creationId xmlns:a16="http://schemas.microsoft.com/office/drawing/2014/main" id="{878332F2-818D-624C-BE30-8CE51722DB0C}"/>
                </a:ext>
              </a:extLst>
            </p:cNvPr>
            <p:cNvSpPr/>
            <p:nvPr/>
          </p:nvSpPr>
          <p:spPr>
            <a:xfrm>
              <a:off x="7980862"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6" name="Łącznik prosty 193">
              <a:extLst>
                <a:ext uri="{FF2B5EF4-FFF2-40B4-BE49-F238E27FC236}">
                  <a16:creationId xmlns:a16="http://schemas.microsoft.com/office/drawing/2014/main" id="{D1920091-AFB8-F54E-B8DA-D6D4CA7A0179}"/>
                </a:ext>
              </a:extLst>
            </p:cNvPr>
            <p:cNvSpPr/>
            <p:nvPr/>
          </p:nvSpPr>
          <p:spPr>
            <a:xfrm>
              <a:off x="8326701" y="224638"/>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7" name="Łącznik prosty 42">
              <a:extLst>
                <a:ext uri="{FF2B5EF4-FFF2-40B4-BE49-F238E27FC236}">
                  <a16:creationId xmlns:a16="http://schemas.microsoft.com/office/drawing/2014/main" id="{811F5628-F02C-5F4F-B33C-B5F911C5F545}"/>
                </a:ext>
              </a:extLst>
            </p:cNvPr>
            <p:cNvSpPr/>
            <p:nvPr/>
          </p:nvSpPr>
          <p:spPr>
            <a:xfrm flipH="1">
              <a:off x="387632"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8" name="Łącznik prosty 43">
              <a:extLst>
                <a:ext uri="{FF2B5EF4-FFF2-40B4-BE49-F238E27FC236}">
                  <a16:creationId xmlns:a16="http://schemas.microsoft.com/office/drawing/2014/main" id="{94423890-9607-F844-9886-435B7626A4FD}"/>
                </a:ext>
              </a:extLst>
            </p:cNvPr>
            <p:cNvSpPr/>
            <p:nvPr/>
          </p:nvSpPr>
          <p:spPr>
            <a:xfrm flipH="1">
              <a:off x="735450"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29" name="Łącznik prosty 44">
              <a:extLst>
                <a:ext uri="{FF2B5EF4-FFF2-40B4-BE49-F238E27FC236}">
                  <a16:creationId xmlns:a16="http://schemas.microsoft.com/office/drawing/2014/main" id="{F8657AF8-73F4-5E42-917C-331410169931}"/>
                </a:ext>
              </a:extLst>
            </p:cNvPr>
            <p:cNvSpPr/>
            <p:nvPr/>
          </p:nvSpPr>
          <p:spPr>
            <a:xfrm flipH="1">
              <a:off x="1077714"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30" name="Łącznik prosty 45">
              <a:extLst>
                <a:ext uri="{FF2B5EF4-FFF2-40B4-BE49-F238E27FC236}">
                  <a16:creationId xmlns:a16="http://schemas.microsoft.com/office/drawing/2014/main" id="{AEC94F7F-7098-C14F-B553-1BF5EDD1C184}"/>
                </a:ext>
              </a:extLst>
            </p:cNvPr>
            <p:cNvSpPr/>
            <p:nvPr/>
          </p:nvSpPr>
          <p:spPr>
            <a:xfrm flipH="1">
              <a:off x="1420411"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31" name="Łącznik prosty 46">
              <a:extLst>
                <a:ext uri="{FF2B5EF4-FFF2-40B4-BE49-F238E27FC236}">
                  <a16:creationId xmlns:a16="http://schemas.microsoft.com/office/drawing/2014/main" id="{73B64CA4-E35A-5F44-AC10-C60214160E74}"/>
                </a:ext>
              </a:extLst>
            </p:cNvPr>
            <p:cNvSpPr/>
            <p:nvPr/>
          </p:nvSpPr>
          <p:spPr>
            <a:xfrm flipH="1">
              <a:off x="1766250"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graphicFrame>
          <p:nvGraphicFramePr>
            <p:cNvPr id="32" name="Tabela 129">
              <a:extLst>
                <a:ext uri="{FF2B5EF4-FFF2-40B4-BE49-F238E27FC236}">
                  <a16:creationId xmlns:a16="http://schemas.microsoft.com/office/drawing/2014/main" id="{7977BD84-C6D5-2A40-B48C-81FEA72C4062}"/>
                </a:ext>
              </a:extLst>
            </p:cNvPr>
            <p:cNvGraphicFramePr/>
            <p:nvPr/>
          </p:nvGraphicFramePr>
          <p:xfrm>
            <a:off x="371166" y="0"/>
            <a:ext cx="7965152" cy="188484"/>
          </p:xfrm>
          <a:graphic>
            <a:graphicData uri="http://schemas.openxmlformats.org/drawingml/2006/table">
              <a:tbl>
                <a:tblPr/>
                <a:tblGrid>
                  <a:gridCol w="346311">
                    <a:extLst>
                      <a:ext uri="{9D8B030D-6E8A-4147-A177-3AD203B41FA5}">
                        <a16:colId xmlns:a16="http://schemas.microsoft.com/office/drawing/2014/main" val="20000"/>
                      </a:ext>
                    </a:extLst>
                  </a:gridCol>
                  <a:gridCol w="346311">
                    <a:extLst>
                      <a:ext uri="{9D8B030D-6E8A-4147-A177-3AD203B41FA5}">
                        <a16:colId xmlns:a16="http://schemas.microsoft.com/office/drawing/2014/main" val="20001"/>
                      </a:ext>
                    </a:extLst>
                  </a:gridCol>
                  <a:gridCol w="346311">
                    <a:extLst>
                      <a:ext uri="{9D8B030D-6E8A-4147-A177-3AD203B41FA5}">
                        <a16:colId xmlns:a16="http://schemas.microsoft.com/office/drawing/2014/main" val="20002"/>
                      </a:ext>
                    </a:extLst>
                  </a:gridCol>
                  <a:gridCol w="346311">
                    <a:extLst>
                      <a:ext uri="{9D8B030D-6E8A-4147-A177-3AD203B41FA5}">
                        <a16:colId xmlns:a16="http://schemas.microsoft.com/office/drawing/2014/main" val="20003"/>
                      </a:ext>
                    </a:extLst>
                  </a:gridCol>
                  <a:gridCol w="346311">
                    <a:extLst>
                      <a:ext uri="{9D8B030D-6E8A-4147-A177-3AD203B41FA5}">
                        <a16:colId xmlns:a16="http://schemas.microsoft.com/office/drawing/2014/main" val="20004"/>
                      </a:ext>
                    </a:extLst>
                  </a:gridCol>
                  <a:gridCol w="346311">
                    <a:extLst>
                      <a:ext uri="{9D8B030D-6E8A-4147-A177-3AD203B41FA5}">
                        <a16:colId xmlns:a16="http://schemas.microsoft.com/office/drawing/2014/main" val="20005"/>
                      </a:ext>
                    </a:extLst>
                  </a:gridCol>
                  <a:gridCol w="346311">
                    <a:extLst>
                      <a:ext uri="{9D8B030D-6E8A-4147-A177-3AD203B41FA5}">
                        <a16:colId xmlns:a16="http://schemas.microsoft.com/office/drawing/2014/main" val="20006"/>
                      </a:ext>
                    </a:extLst>
                  </a:gridCol>
                  <a:gridCol w="346311">
                    <a:extLst>
                      <a:ext uri="{9D8B030D-6E8A-4147-A177-3AD203B41FA5}">
                        <a16:colId xmlns:a16="http://schemas.microsoft.com/office/drawing/2014/main" val="20007"/>
                      </a:ext>
                    </a:extLst>
                  </a:gridCol>
                  <a:gridCol w="346311">
                    <a:extLst>
                      <a:ext uri="{9D8B030D-6E8A-4147-A177-3AD203B41FA5}">
                        <a16:colId xmlns:a16="http://schemas.microsoft.com/office/drawing/2014/main" val="20008"/>
                      </a:ext>
                    </a:extLst>
                  </a:gridCol>
                  <a:gridCol w="346311">
                    <a:extLst>
                      <a:ext uri="{9D8B030D-6E8A-4147-A177-3AD203B41FA5}">
                        <a16:colId xmlns:a16="http://schemas.microsoft.com/office/drawing/2014/main" val="20009"/>
                      </a:ext>
                    </a:extLst>
                  </a:gridCol>
                  <a:gridCol w="346311">
                    <a:extLst>
                      <a:ext uri="{9D8B030D-6E8A-4147-A177-3AD203B41FA5}">
                        <a16:colId xmlns:a16="http://schemas.microsoft.com/office/drawing/2014/main" val="20010"/>
                      </a:ext>
                    </a:extLst>
                  </a:gridCol>
                  <a:gridCol w="346311">
                    <a:extLst>
                      <a:ext uri="{9D8B030D-6E8A-4147-A177-3AD203B41FA5}">
                        <a16:colId xmlns:a16="http://schemas.microsoft.com/office/drawing/2014/main" val="20011"/>
                      </a:ext>
                    </a:extLst>
                  </a:gridCol>
                  <a:gridCol w="346311">
                    <a:extLst>
                      <a:ext uri="{9D8B030D-6E8A-4147-A177-3AD203B41FA5}">
                        <a16:colId xmlns:a16="http://schemas.microsoft.com/office/drawing/2014/main" val="20012"/>
                      </a:ext>
                    </a:extLst>
                  </a:gridCol>
                  <a:gridCol w="346311">
                    <a:extLst>
                      <a:ext uri="{9D8B030D-6E8A-4147-A177-3AD203B41FA5}">
                        <a16:colId xmlns:a16="http://schemas.microsoft.com/office/drawing/2014/main" val="20013"/>
                      </a:ext>
                    </a:extLst>
                  </a:gridCol>
                  <a:gridCol w="346311">
                    <a:extLst>
                      <a:ext uri="{9D8B030D-6E8A-4147-A177-3AD203B41FA5}">
                        <a16:colId xmlns:a16="http://schemas.microsoft.com/office/drawing/2014/main" val="20014"/>
                      </a:ext>
                    </a:extLst>
                  </a:gridCol>
                  <a:gridCol w="346311">
                    <a:extLst>
                      <a:ext uri="{9D8B030D-6E8A-4147-A177-3AD203B41FA5}">
                        <a16:colId xmlns:a16="http://schemas.microsoft.com/office/drawing/2014/main" val="20015"/>
                      </a:ext>
                    </a:extLst>
                  </a:gridCol>
                  <a:gridCol w="346311">
                    <a:extLst>
                      <a:ext uri="{9D8B030D-6E8A-4147-A177-3AD203B41FA5}">
                        <a16:colId xmlns:a16="http://schemas.microsoft.com/office/drawing/2014/main" val="20016"/>
                      </a:ext>
                    </a:extLst>
                  </a:gridCol>
                  <a:gridCol w="346311">
                    <a:extLst>
                      <a:ext uri="{9D8B030D-6E8A-4147-A177-3AD203B41FA5}">
                        <a16:colId xmlns:a16="http://schemas.microsoft.com/office/drawing/2014/main" val="20017"/>
                      </a:ext>
                    </a:extLst>
                  </a:gridCol>
                  <a:gridCol w="346311">
                    <a:extLst>
                      <a:ext uri="{9D8B030D-6E8A-4147-A177-3AD203B41FA5}">
                        <a16:colId xmlns:a16="http://schemas.microsoft.com/office/drawing/2014/main" val="20018"/>
                      </a:ext>
                    </a:extLst>
                  </a:gridCol>
                  <a:gridCol w="346311">
                    <a:extLst>
                      <a:ext uri="{9D8B030D-6E8A-4147-A177-3AD203B41FA5}">
                        <a16:colId xmlns:a16="http://schemas.microsoft.com/office/drawing/2014/main" val="20019"/>
                      </a:ext>
                    </a:extLst>
                  </a:gridCol>
                  <a:gridCol w="346311">
                    <a:extLst>
                      <a:ext uri="{9D8B030D-6E8A-4147-A177-3AD203B41FA5}">
                        <a16:colId xmlns:a16="http://schemas.microsoft.com/office/drawing/2014/main" val="20020"/>
                      </a:ext>
                    </a:extLst>
                  </a:gridCol>
                  <a:gridCol w="346311">
                    <a:extLst>
                      <a:ext uri="{9D8B030D-6E8A-4147-A177-3AD203B41FA5}">
                        <a16:colId xmlns:a16="http://schemas.microsoft.com/office/drawing/2014/main" val="20021"/>
                      </a:ext>
                    </a:extLst>
                  </a:gridCol>
                  <a:gridCol w="346311">
                    <a:extLst>
                      <a:ext uri="{9D8B030D-6E8A-4147-A177-3AD203B41FA5}">
                        <a16:colId xmlns:a16="http://schemas.microsoft.com/office/drawing/2014/main" val="20022"/>
                      </a:ext>
                    </a:extLst>
                  </a:gridCol>
                </a:tblGrid>
                <a:tr h="188484">
                  <a:tc>
                    <a:txBody>
                      <a:bodyPr/>
                      <a:lstStyle/>
                      <a:p>
                        <a:pPr algn="ctr" defTabSz="1043056">
                          <a:lnSpc>
                            <a:spcPct val="100000"/>
                          </a:lnSpc>
                          <a:spcBef>
                            <a:spcPts val="0"/>
                          </a:spcBef>
                        </a:pPr>
                        <a:r>
                          <a:rPr sz="700" dirty="0">
                            <a:gradFill flip="none" rotWithShape="1">
                              <a:gsLst>
                                <a:gs pos="21000">
                                  <a:srgbClr val="53575C"/>
                                </a:gs>
                                <a:gs pos="88000">
                                  <a:srgbClr val="C5C7CA"/>
                                </a:gs>
                              </a:gsLst>
                              <a:lin ang="5400000" scaled="0"/>
                            </a:gradFill>
                          </a:rPr>
                          <a:t>1</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4</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5</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6</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8</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10</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11</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69</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70</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71</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94</a:t>
                        </a:r>
                      </a:p>
                    </a:txBody>
                    <a:tcPr marL="0" marR="0" marT="0" marB="0" anchor="ctr" horzOverflow="overflow">
                      <a:lnL w="3175">
                        <a:solidFill>
                          <a:srgbClr val="A7A7A7"/>
                        </a:solidFill>
                      </a:lnL>
                      <a:lnR w="3175">
                        <a:solidFill>
                          <a:srgbClr val="A7A7A7"/>
                        </a:solidFill>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34" name="Łącznik prosty 131">
              <a:extLst>
                <a:ext uri="{FF2B5EF4-FFF2-40B4-BE49-F238E27FC236}">
                  <a16:creationId xmlns:a16="http://schemas.microsoft.com/office/drawing/2014/main" id="{8EA3C2B9-E19F-FE47-9F58-B06F81E2DEDC}"/>
                </a:ext>
              </a:extLst>
            </p:cNvPr>
            <p:cNvSpPr/>
            <p:nvPr/>
          </p:nvSpPr>
          <p:spPr>
            <a:xfrm flipH="1">
              <a:off x="2114120"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37" name="Łącznik prosty 132">
              <a:extLst>
                <a:ext uri="{FF2B5EF4-FFF2-40B4-BE49-F238E27FC236}">
                  <a16:creationId xmlns:a16="http://schemas.microsoft.com/office/drawing/2014/main" id="{1D5253E9-5EF1-6844-BC50-8A14B29E803C}"/>
                </a:ext>
              </a:extLst>
            </p:cNvPr>
            <p:cNvSpPr/>
            <p:nvPr/>
          </p:nvSpPr>
          <p:spPr>
            <a:xfrm flipH="1">
              <a:off x="2461938"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38" name="Łącznik prosty 133">
              <a:extLst>
                <a:ext uri="{FF2B5EF4-FFF2-40B4-BE49-F238E27FC236}">
                  <a16:creationId xmlns:a16="http://schemas.microsoft.com/office/drawing/2014/main" id="{44F4A329-6C04-924E-B26A-50E72F6D66B2}"/>
                </a:ext>
              </a:extLst>
            </p:cNvPr>
            <p:cNvSpPr/>
            <p:nvPr/>
          </p:nvSpPr>
          <p:spPr>
            <a:xfrm flipH="1">
              <a:off x="2804202"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40" name="Łącznik prosty 134">
              <a:extLst>
                <a:ext uri="{FF2B5EF4-FFF2-40B4-BE49-F238E27FC236}">
                  <a16:creationId xmlns:a16="http://schemas.microsoft.com/office/drawing/2014/main" id="{08C1A0AD-372B-7F45-85CB-CE3A89B75EE7}"/>
                </a:ext>
              </a:extLst>
            </p:cNvPr>
            <p:cNvSpPr/>
            <p:nvPr/>
          </p:nvSpPr>
          <p:spPr>
            <a:xfrm flipH="1">
              <a:off x="3146899"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41" name="Łącznik prosty 135">
              <a:extLst>
                <a:ext uri="{FF2B5EF4-FFF2-40B4-BE49-F238E27FC236}">
                  <a16:creationId xmlns:a16="http://schemas.microsoft.com/office/drawing/2014/main" id="{60176186-2370-9545-A490-D2B743487762}"/>
                </a:ext>
              </a:extLst>
            </p:cNvPr>
            <p:cNvSpPr/>
            <p:nvPr/>
          </p:nvSpPr>
          <p:spPr>
            <a:xfrm>
              <a:off x="3492738"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46" name="Łącznik prosty 136">
              <a:extLst>
                <a:ext uri="{FF2B5EF4-FFF2-40B4-BE49-F238E27FC236}">
                  <a16:creationId xmlns:a16="http://schemas.microsoft.com/office/drawing/2014/main" id="{B88245DC-40B8-0B4A-A7E5-36CDC8B22763}"/>
                </a:ext>
              </a:extLst>
            </p:cNvPr>
            <p:cNvSpPr/>
            <p:nvPr/>
          </p:nvSpPr>
          <p:spPr>
            <a:xfrm>
              <a:off x="3838577"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48" name="Łącznik prosty 137">
              <a:extLst>
                <a:ext uri="{FF2B5EF4-FFF2-40B4-BE49-F238E27FC236}">
                  <a16:creationId xmlns:a16="http://schemas.microsoft.com/office/drawing/2014/main" id="{0EB23FEB-F3CE-D446-8417-3DB9854CA6DD}"/>
                </a:ext>
              </a:extLst>
            </p:cNvPr>
            <p:cNvSpPr/>
            <p:nvPr/>
          </p:nvSpPr>
          <p:spPr>
            <a:xfrm>
              <a:off x="4186395"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49" name="Łącznik prosty 138">
              <a:extLst>
                <a:ext uri="{FF2B5EF4-FFF2-40B4-BE49-F238E27FC236}">
                  <a16:creationId xmlns:a16="http://schemas.microsoft.com/office/drawing/2014/main" id="{F01A3141-F5BA-E747-A9EA-0AC7DE55EF2C}"/>
                </a:ext>
              </a:extLst>
            </p:cNvPr>
            <p:cNvSpPr/>
            <p:nvPr/>
          </p:nvSpPr>
          <p:spPr>
            <a:xfrm>
              <a:off x="4528659"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1" name="Łącznik prosty 139">
              <a:extLst>
                <a:ext uri="{FF2B5EF4-FFF2-40B4-BE49-F238E27FC236}">
                  <a16:creationId xmlns:a16="http://schemas.microsoft.com/office/drawing/2014/main" id="{92733593-913B-0B4F-A00E-2B1481CC2333}"/>
                </a:ext>
              </a:extLst>
            </p:cNvPr>
            <p:cNvSpPr/>
            <p:nvPr/>
          </p:nvSpPr>
          <p:spPr>
            <a:xfrm>
              <a:off x="4871357"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2" name="Łącznik prosty 140">
              <a:extLst>
                <a:ext uri="{FF2B5EF4-FFF2-40B4-BE49-F238E27FC236}">
                  <a16:creationId xmlns:a16="http://schemas.microsoft.com/office/drawing/2014/main" id="{505481A6-99CF-6B4C-ADC4-A83E0720D70E}"/>
                </a:ext>
              </a:extLst>
            </p:cNvPr>
            <p:cNvSpPr/>
            <p:nvPr/>
          </p:nvSpPr>
          <p:spPr>
            <a:xfrm>
              <a:off x="5217196"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3" name="Łącznik prosty 141">
              <a:extLst>
                <a:ext uri="{FF2B5EF4-FFF2-40B4-BE49-F238E27FC236}">
                  <a16:creationId xmlns:a16="http://schemas.microsoft.com/office/drawing/2014/main" id="{1BC7A57C-2546-5549-AE32-C1A2F1F0F9C5}"/>
                </a:ext>
              </a:extLst>
            </p:cNvPr>
            <p:cNvSpPr/>
            <p:nvPr/>
          </p:nvSpPr>
          <p:spPr>
            <a:xfrm>
              <a:off x="5565065"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4" name="Łącznik prosty 143">
              <a:extLst>
                <a:ext uri="{FF2B5EF4-FFF2-40B4-BE49-F238E27FC236}">
                  <a16:creationId xmlns:a16="http://schemas.microsoft.com/office/drawing/2014/main" id="{94B301A8-7853-D741-B703-A07D5EBDE5BB}"/>
                </a:ext>
              </a:extLst>
            </p:cNvPr>
            <p:cNvSpPr/>
            <p:nvPr/>
          </p:nvSpPr>
          <p:spPr>
            <a:xfrm>
              <a:off x="6255147"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5" name="Łącznik prosty 144">
              <a:extLst>
                <a:ext uri="{FF2B5EF4-FFF2-40B4-BE49-F238E27FC236}">
                  <a16:creationId xmlns:a16="http://schemas.microsoft.com/office/drawing/2014/main" id="{CFC54488-741D-7F4B-8AAE-24E76F5CDA96}"/>
                </a:ext>
              </a:extLst>
            </p:cNvPr>
            <p:cNvSpPr/>
            <p:nvPr/>
          </p:nvSpPr>
          <p:spPr>
            <a:xfrm>
              <a:off x="6597844"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6" name="Łącznik prosty 145">
              <a:extLst>
                <a:ext uri="{FF2B5EF4-FFF2-40B4-BE49-F238E27FC236}">
                  <a16:creationId xmlns:a16="http://schemas.microsoft.com/office/drawing/2014/main" id="{C09E7574-0CC9-F342-AC2E-BF1920E24CB6}"/>
                </a:ext>
              </a:extLst>
            </p:cNvPr>
            <p:cNvSpPr/>
            <p:nvPr/>
          </p:nvSpPr>
          <p:spPr>
            <a:xfrm>
              <a:off x="6943683"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7" name="Łącznik prosty 147">
              <a:extLst>
                <a:ext uri="{FF2B5EF4-FFF2-40B4-BE49-F238E27FC236}">
                  <a16:creationId xmlns:a16="http://schemas.microsoft.com/office/drawing/2014/main" id="{A7AF8135-29B8-ED4A-A32E-DF888FA88E48}"/>
                </a:ext>
              </a:extLst>
            </p:cNvPr>
            <p:cNvSpPr/>
            <p:nvPr/>
          </p:nvSpPr>
          <p:spPr>
            <a:xfrm>
              <a:off x="7295128"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8" name="Łącznik prosty 148">
              <a:extLst>
                <a:ext uri="{FF2B5EF4-FFF2-40B4-BE49-F238E27FC236}">
                  <a16:creationId xmlns:a16="http://schemas.microsoft.com/office/drawing/2014/main" id="{95F8CDCE-E44A-B148-83D7-7F2FC6724E63}"/>
                </a:ext>
              </a:extLst>
            </p:cNvPr>
            <p:cNvSpPr/>
            <p:nvPr/>
          </p:nvSpPr>
          <p:spPr>
            <a:xfrm>
              <a:off x="7637391"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59" name="Łącznik prosty 149">
              <a:extLst>
                <a:ext uri="{FF2B5EF4-FFF2-40B4-BE49-F238E27FC236}">
                  <a16:creationId xmlns:a16="http://schemas.microsoft.com/office/drawing/2014/main" id="{27454B55-0932-9341-8F99-89117398AA84}"/>
                </a:ext>
              </a:extLst>
            </p:cNvPr>
            <p:cNvSpPr/>
            <p:nvPr/>
          </p:nvSpPr>
          <p:spPr>
            <a:xfrm>
              <a:off x="7980090"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sp>
          <p:nvSpPr>
            <p:cNvPr id="60" name="Łącznik prosty 150">
              <a:extLst>
                <a:ext uri="{FF2B5EF4-FFF2-40B4-BE49-F238E27FC236}">
                  <a16:creationId xmlns:a16="http://schemas.microsoft.com/office/drawing/2014/main" id="{DEAD945F-9B33-A848-96BC-314FA80F7AA9}"/>
                </a:ext>
              </a:extLst>
            </p:cNvPr>
            <p:cNvSpPr/>
            <p:nvPr/>
          </p:nvSpPr>
          <p:spPr>
            <a:xfrm>
              <a:off x="8325929" y="217981"/>
              <a:ext cx="1" cy="1675814"/>
            </a:xfrm>
            <a:prstGeom prst="line">
              <a:avLst/>
            </a:prstGeom>
            <a:noFill/>
            <a:ln w="9525" cap="flat">
              <a:solidFill>
                <a:srgbClr val="F2F2F2"/>
              </a:solidFill>
              <a:prstDash val="solid"/>
              <a:round/>
            </a:ln>
            <a:effectLst/>
          </p:spPr>
          <p:txBody>
            <a:bodyPr wrap="square" lIns="45718" tIns="45718" rIns="45718" bIns="45718" numCol="1" anchor="t">
              <a:noAutofit/>
            </a:bodyPr>
            <a:lstStyle/>
            <a:p>
              <a:endParaRPr dirty="0"/>
            </a:p>
          </p:txBody>
        </p:sp>
        <p:graphicFrame>
          <p:nvGraphicFramePr>
            <p:cNvPr id="61" name="Tabela 168">
              <a:extLst>
                <a:ext uri="{FF2B5EF4-FFF2-40B4-BE49-F238E27FC236}">
                  <a16:creationId xmlns:a16="http://schemas.microsoft.com/office/drawing/2014/main" id="{B9EF4CFE-3DF2-7644-9F20-B4E666B5FB86}"/>
                </a:ext>
              </a:extLst>
            </p:cNvPr>
            <p:cNvGraphicFramePr/>
            <p:nvPr/>
          </p:nvGraphicFramePr>
          <p:xfrm>
            <a:off x="374344" y="1896255"/>
            <a:ext cx="7965152" cy="181299"/>
          </p:xfrm>
          <a:graphic>
            <a:graphicData uri="http://schemas.openxmlformats.org/drawingml/2006/table">
              <a:tbl>
                <a:tblPr/>
                <a:tblGrid>
                  <a:gridCol w="346311">
                    <a:extLst>
                      <a:ext uri="{9D8B030D-6E8A-4147-A177-3AD203B41FA5}">
                        <a16:colId xmlns:a16="http://schemas.microsoft.com/office/drawing/2014/main" val="20000"/>
                      </a:ext>
                    </a:extLst>
                  </a:gridCol>
                  <a:gridCol w="346311">
                    <a:extLst>
                      <a:ext uri="{9D8B030D-6E8A-4147-A177-3AD203B41FA5}">
                        <a16:colId xmlns:a16="http://schemas.microsoft.com/office/drawing/2014/main" val="20001"/>
                      </a:ext>
                    </a:extLst>
                  </a:gridCol>
                  <a:gridCol w="346311">
                    <a:extLst>
                      <a:ext uri="{9D8B030D-6E8A-4147-A177-3AD203B41FA5}">
                        <a16:colId xmlns:a16="http://schemas.microsoft.com/office/drawing/2014/main" val="20002"/>
                      </a:ext>
                    </a:extLst>
                  </a:gridCol>
                  <a:gridCol w="346311">
                    <a:extLst>
                      <a:ext uri="{9D8B030D-6E8A-4147-A177-3AD203B41FA5}">
                        <a16:colId xmlns:a16="http://schemas.microsoft.com/office/drawing/2014/main" val="20003"/>
                      </a:ext>
                    </a:extLst>
                  </a:gridCol>
                  <a:gridCol w="346311">
                    <a:extLst>
                      <a:ext uri="{9D8B030D-6E8A-4147-A177-3AD203B41FA5}">
                        <a16:colId xmlns:a16="http://schemas.microsoft.com/office/drawing/2014/main" val="20004"/>
                      </a:ext>
                    </a:extLst>
                  </a:gridCol>
                  <a:gridCol w="346311">
                    <a:extLst>
                      <a:ext uri="{9D8B030D-6E8A-4147-A177-3AD203B41FA5}">
                        <a16:colId xmlns:a16="http://schemas.microsoft.com/office/drawing/2014/main" val="20005"/>
                      </a:ext>
                    </a:extLst>
                  </a:gridCol>
                  <a:gridCol w="346311">
                    <a:extLst>
                      <a:ext uri="{9D8B030D-6E8A-4147-A177-3AD203B41FA5}">
                        <a16:colId xmlns:a16="http://schemas.microsoft.com/office/drawing/2014/main" val="20006"/>
                      </a:ext>
                    </a:extLst>
                  </a:gridCol>
                  <a:gridCol w="346311">
                    <a:extLst>
                      <a:ext uri="{9D8B030D-6E8A-4147-A177-3AD203B41FA5}">
                        <a16:colId xmlns:a16="http://schemas.microsoft.com/office/drawing/2014/main" val="20007"/>
                      </a:ext>
                    </a:extLst>
                  </a:gridCol>
                  <a:gridCol w="346311">
                    <a:extLst>
                      <a:ext uri="{9D8B030D-6E8A-4147-A177-3AD203B41FA5}">
                        <a16:colId xmlns:a16="http://schemas.microsoft.com/office/drawing/2014/main" val="20008"/>
                      </a:ext>
                    </a:extLst>
                  </a:gridCol>
                  <a:gridCol w="346311">
                    <a:extLst>
                      <a:ext uri="{9D8B030D-6E8A-4147-A177-3AD203B41FA5}">
                        <a16:colId xmlns:a16="http://schemas.microsoft.com/office/drawing/2014/main" val="20009"/>
                      </a:ext>
                    </a:extLst>
                  </a:gridCol>
                  <a:gridCol w="346311">
                    <a:extLst>
                      <a:ext uri="{9D8B030D-6E8A-4147-A177-3AD203B41FA5}">
                        <a16:colId xmlns:a16="http://schemas.microsoft.com/office/drawing/2014/main" val="20010"/>
                      </a:ext>
                    </a:extLst>
                  </a:gridCol>
                  <a:gridCol w="346311">
                    <a:extLst>
                      <a:ext uri="{9D8B030D-6E8A-4147-A177-3AD203B41FA5}">
                        <a16:colId xmlns:a16="http://schemas.microsoft.com/office/drawing/2014/main" val="20011"/>
                      </a:ext>
                    </a:extLst>
                  </a:gridCol>
                  <a:gridCol w="346311">
                    <a:extLst>
                      <a:ext uri="{9D8B030D-6E8A-4147-A177-3AD203B41FA5}">
                        <a16:colId xmlns:a16="http://schemas.microsoft.com/office/drawing/2014/main" val="20012"/>
                      </a:ext>
                    </a:extLst>
                  </a:gridCol>
                  <a:gridCol w="346311">
                    <a:extLst>
                      <a:ext uri="{9D8B030D-6E8A-4147-A177-3AD203B41FA5}">
                        <a16:colId xmlns:a16="http://schemas.microsoft.com/office/drawing/2014/main" val="20013"/>
                      </a:ext>
                    </a:extLst>
                  </a:gridCol>
                  <a:gridCol w="346311">
                    <a:extLst>
                      <a:ext uri="{9D8B030D-6E8A-4147-A177-3AD203B41FA5}">
                        <a16:colId xmlns:a16="http://schemas.microsoft.com/office/drawing/2014/main" val="20014"/>
                      </a:ext>
                    </a:extLst>
                  </a:gridCol>
                  <a:gridCol w="346311">
                    <a:extLst>
                      <a:ext uri="{9D8B030D-6E8A-4147-A177-3AD203B41FA5}">
                        <a16:colId xmlns:a16="http://schemas.microsoft.com/office/drawing/2014/main" val="20015"/>
                      </a:ext>
                    </a:extLst>
                  </a:gridCol>
                  <a:gridCol w="346311">
                    <a:extLst>
                      <a:ext uri="{9D8B030D-6E8A-4147-A177-3AD203B41FA5}">
                        <a16:colId xmlns:a16="http://schemas.microsoft.com/office/drawing/2014/main" val="20016"/>
                      </a:ext>
                    </a:extLst>
                  </a:gridCol>
                  <a:gridCol w="346311">
                    <a:extLst>
                      <a:ext uri="{9D8B030D-6E8A-4147-A177-3AD203B41FA5}">
                        <a16:colId xmlns:a16="http://schemas.microsoft.com/office/drawing/2014/main" val="20017"/>
                      </a:ext>
                    </a:extLst>
                  </a:gridCol>
                  <a:gridCol w="346311">
                    <a:extLst>
                      <a:ext uri="{9D8B030D-6E8A-4147-A177-3AD203B41FA5}">
                        <a16:colId xmlns:a16="http://schemas.microsoft.com/office/drawing/2014/main" val="20018"/>
                      </a:ext>
                    </a:extLst>
                  </a:gridCol>
                  <a:gridCol w="346311">
                    <a:extLst>
                      <a:ext uri="{9D8B030D-6E8A-4147-A177-3AD203B41FA5}">
                        <a16:colId xmlns:a16="http://schemas.microsoft.com/office/drawing/2014/main" val="20019"/>
                      </a:ext>
                    </a:extLst>
                  </a:gridCol>
                  <a:gridCol w="346311">
                    <a:extLst>
                      <a:ext uri="{9D8B030D-6E8A-4147-A177-3AD203B41FA5}">
                        <a16:colId xmlns:a16="http://schemas.microsoft.com/office/drawing/2014/main" val="20020"/>
                      </a:ext>
                    </a:extLst>
                  </a:gridCol>
                  <a:gridCol w="346311">
                    <a:extLst>
                      <a:ext uri="{9D8B030D-6E8A-4147-A177-3AD203B41FA5}">
                        <a16:colId xmlns:a16="http://schemas.microsoft.com/office/drawing/2014/main" val="20021"/>
                      </a:ext>
                    </a:extLst>
                  </a:gridCol>
                  <a:gridCol w="346311">
                    <a:extLst>
                      <a:ext uri="{9D8B030D-6E8A-4147-A177-3AD203B41FA5}">
                        <a16:colId xmlns:a16="http://schemas.microsoft.com/office/drawing/2014/main" val="20022"/>
                      </a:ext>
                    </a:extLst>
                  </a:gridCol>
                </a:tblGrid>
                <a:tr h="181299">
                  <a:tc>
                    <a:txBody>
                      <a:bodyPr/>
                      <a:lstStyle/>
                      <a:p>
                        <a:pPr algn="ctr" defTabSz="1043056">
                          <a:lnSpc>
                            <a:spcPct val="100000"/>
                          </a:lnSpc>
                          <a:spcBef>
                            <a:spcPts val="0"/>
                          </a:spcBef>
                        </a:pPr>
                        <a:r>
                          <a:rPr sz="700" dirty="0">
                            <a:gradFill flip="none" rotWithShape="1">
                              <a:gsLst>
                                <a:gs pos="21000">
                                  <a:srgbClr val="53575C"/>
                                </a:gs>
                                <a:gs pos="88000">
                                  <a:srgbClr val="C5C7CA"/>
                                </a:gs>
                              </a:gsLst>
                              <a:lin ang="5400000" scaled="0"/>
                            </a:gradFill>
                          </a:rPr>
                          <a:t>1</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4</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5</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6</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8</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10</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11</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13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69</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70</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71</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73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92</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93</a:t>
                        </a:r>
                      </a:p>
                    </a:txBody>
                    <a:tcPr marL="0" marR="0" marT="0" marB="0" anchor="ctr" horzOverflow="overflow">
                      <a:lnL w="3175">
                        <a:solidFill>
                          <a:srgbClr val="A7A7A7"/>
                        </a:solidFill>
                      </a:lnL>
                      <a:lnR w="3175">
                        <a:solidFill>
                          <a:srgbClr val="A7A7A7"/>
                        </a:solidFill>
                      </a:lnR>
                      <a:lnT w="12700">
                        <a:miter lim="400000"/>
                      </a:lnT>
                      <a:lnB w="12700">
                        <a:miter lim="400000"/>
                      </a:lnB>
                    </a:tcPr>
                  </a:tc>
                  <a:tc>
                    <a:txBody>
                      <a:bodyPr/>
                      <a:lstStyle/>
                      <a:p>
                        <a:pPr algn="ctr" defTabSz="914400">
                          <a:lnSpc>
                            <a:spcPct val="100000"/>
                          </a:lnSpc>
                          <a:spcBef>
                            <a:spcPts val="0"/>
                          </a:spcBef>
                        </a:pPr>
                        <a:r>
                          <a:rPr sz="700" dirty="0">
                            <a:gradFill flip="none" rotWithShape="1">
                              <a:gsLst>
                                <a:gs pos="21000">
                                  <a:srgbClr val="53575C"/>
                                </a:gs>
                                <a:gs pos="88000">
                                  <a:srgbClr val="C5C7CA"/>
                                </a:gs>
                              </a:gsLst>
                              <a:lin ang="5400000" scaled="0"/>
                            </a:gradFill>
                          </a:rPr>
                          <a:t>94</a:t>
                        </a:r>
                      </a:p>
                    </a:txBody>
                    <a:tcPr marL="0" marR="0" marT="0" marB="0" anchor="ctr" horzOverflow="overflow">
                      <a:lnL w="3175">
                        <a:solidFill>
                          <a:srgbClr val="A7A7A7"/>
                        </a:solidFill>
                      </a:lnL>
                      <a:lnR w="3175">
                        <a:solidFill>
                          <a:srgbClr val="A7A7A7"/>
                        </a:solidFill>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62" name="Pięciokąt 175">
              <a:extLst>
                <a:ext uri="{FF2B5EF4-FFF2-40B4-BE49-F238E27FC236}">
                  <a16:creationId xmlns:a16="http://schemas.microsoft.com/office/drawing/2014/main" id="{FE7A71A6-2D26-6D4A-9796-DF16922F6E91}"/>
                </a:ext>
              </a:extLst>
            </p:cNvPr>
            <p:cNvSpPr/>
            <p:nvPr/>
          </p:nvSpPr>
          <p:spPr>
            <a:xfrm>
              <a:off x="865031" y="925883"/>
              <a:ext cx="3460128" cy="7028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60" y="0"/>
                  </a:lnTo>
                  <a:lnTo>
                    <a:pt x="21600" y="10800"/>
                  </a:lnTo>
                  <a:lnTo>
                    <a:pt x="20360" y="21600"/>
                  </a:lnTo>
                  <a:lnTo>
                    <a:pt x="0" y="21600"/>
                  </a:lnTo>
                  <a:close/>
                </a:path>
              </a:pathLst>
            </a:custGeom>
            <a:solidFill>
              <a:srgbClr val="76D6FF"/>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dirty="0"/>
            </a:p>
          </p:txBody>
        </p:sp>
        <p:sp>
          <p:nvSpPr>
            <p:cNvPr id="63" name="Pięciokąt 176">
              <a:extLst>
                <a:ext uri="{FF2B5EF4-FFF2-40B4-BE49-F238E27FC236}">
                  <a16:creationId xmlns:a16="http://schemas.microsoft.com/office/drawing/2014/main" id="{6329D8DE-ADE2-844F-8DD9-BF0B809DD099}"/>
                </a:ext>
              </a:extLst>
            </p:cNvPr>
            <p:cNvSpPr/>
            <p:nvPr/>
          </p:nvSpPr>
          <p:spPr>
            <a:xfrm>
              <a:off x="1459740" y="1278879"/>
              <a:ext cx="3150045" cy="5947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47" y="0"/>
                  </a:lnTo>
                  <a:lnTo>
                    <a:pt x="21600" y="10800"/>
                  </a:lnTo>
                  <a:lnTo>
                    <a:pt x="20447" y="21600"/>
                  </a:lnTo>
                  <a:lnTo>
                    <a:pt x="0" y="21600"/>
                  </a:lnTo>
                  <a:close/>
                </a:path>
              </a:pathLst>
            </a:custGeom>
            <a:solidFill>
              <a:srgbClr val="76D6FF"/>
            </a:solidFill>
            <a:ln w="12700" cap="flat">
              <a:noFill/>
              <a:miter lim="400000"/>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dirty="0"/>
            </a:p>
          </p:txBody>
        </p:sp>
        <p:sp>
          <p:nvSpPr>
            <p:cNvPr id="64" name="Pięciokąt 173">
              <a:extLst>
                <a:ext uri="{FF2B5EF4-FFF2-40B4-BE49-F238E27FC236}">
                  <a16:creationId xmlns:a16="http://schemas.microsoft.com/office/drawing/2014/main" id="{7CC81E57-499E-CF4E-8A5E-E8C8D3FFE475}"/>
                </a:ext>
              </a:extLst>
            </p:cNvPr>
            <p:cNvSpPr/>
            <p:nvPr/>
          </p:nvSpPr>
          <p:spPr>
            <a:xfrm>
              <a:off x="324386" y="251654"/>
              <a:ext cx="3568257" cy="10812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750" y="0"/>
                  </a:lnTo>
                  <a:lnTo>
                    <a:pt x="21600" y="10800"/>
                  </a:lnTo>
                  <a:lnTo>
                    <a:pt x="19750" y="21600"/>
                  </a:lnTo>
                  <a:lnTo>
                    <a:pt x="0" y="21600"/>
                  </a:lnTo>
                  <a:close/>
                </a:path>
              </a:pathLst>
            </a:custGeom>
            <a:solidFill>
              <a:srgbClr val="76D6FF"/>
            </a:solidFill>
            <a:ln w="12700" cap="flat">
              <a:noFill/>
              <a:miter lim="400000"/>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dirty="0"/>
            </a:p>
          </p:txBody>
        </p:sp>
        <p:sp>
          <p:nvSpPr>
            <p:cNvPr id="65" name="Prostokąt 174">
              <a:extLst>
                <a:ext uri="{FF2B5EF4-FFF2-40B4-BE49-F238E27FC236}">
                  <a16:creationId xmlns:a16="http://schemas.microsoft.com/office/drawing/2014/main" id="{74202209-18CC-474B-B75E-2EE992720E7E}"/>
                </a:ext>
              </a:extLst>
            </p:cNvPr>
            <p:cNvSpPr txBox="1"/>
            <p:nvPr/>
          </p:nvSpPr>
          <p:spPr>
            <a:xfrm>
              <a:off x="1675998" y="305718"/>
              <a:ext cx="91909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r>
                <a:rPr dirty="0" err="1">
                  <a:solidFill>
                    <a:srgbClr val="000647"/>
                  </a:solidFill>
                </a:rPr>
                <a:t>Faza</a:t>
              </a:r>
              <a:r>
                <a:rPr dirty="0">
                  <a:solidFill>
                    <a:srgbClr val="000647"/>
                  </a:solidFill>
                </a:rPr>
                <a:t> </a:t>
              </a:r>
              <a:r>
                <a:rPr dirty="0" err="1">
                  <a:solidFill>
                    <a:srgbClr val="000647"/>
                  </a:solidFill>
                </a:rPr>
                <a:t>budowy</a:t>
              </a:r>
              <a:endParaRPr dirty="0">
                <a:solidFill>
                  <a:srgbClr val="000647"/>
                </a:solidFill>
              </a:endParaRPr>
            </a:p>
          </p:txBody>
        </p:sp>
        <p:sp>
          <p:nvSpPr>
            <p:cNvPr id="66" name="Pięciokąt 157">
              <a:extLst>
                <a:ext uri="{FF2B5EF4-FFF2-40B4-BE49-F238E27FC236}">
                  <a16:creationId xmlns:a16="http://schemas.microsoft.com/office/drawing/2014/main" id="{43336DAB-BA6D-2F42-9391-58F1064CCF9A}"/>
                </a:ext>
              </a:extLst>
            </p:cNvPr>
            <p:cNvSpPr/>
            <p:nvPr/>
          </p:nvSpPr>
          <p:spPr>
            <a:xfrm>
              <a:off x="5784898" y="674173"/>
              <a:ext cx="1892258" cy="270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28" y="0"/>
                  </a:lnTo>
                  <a:lnTo>
                    <a:pt x="21600" y="10800"/>
                  </a:lnTo>
                  <a:lnTo>
                    <a:pt x="20728" y="21600"/>
                  </a:lnTo>
                  <a:lnTo>
                    <a:pt x="0" y="21600"/>
                  </a:lnTo>
                  <a:close/>
                </a:path>
              </a:pathLst>
            </a:custGeom>
            <a:solidFill>
              <a:srgbClr val="76D6FF"/>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dirty="0"/>
            </a:p>
          </p:txBody>
        </p:sp>
        <p:sp>
          <p:nvSpPr>
            <p:cNvPr id="67" name="Pięciokąt 151">
              <a:extLst>
                <a:ext uri="{FF2B5EF4-FFF2-40B4-BE49-F238E27FC236}">
                  <a16:creationId xmlns:a16="http://schemas.microsoft.com/office/drawing/2014/main" id="{C3D693A4-A3FA-5B43-B64A-FF9DBA5B4D17}"/>
                </a:ext>
              </a:extLst>
            </p:cNvPr>
            <p:cNvSpPr/>
            <p:nvPr/>
          </p:nvSpPr>
          <p:spPr>
            <a:xfrm>
              <a:off x="3784513" y="674173"/>
              <a:ext cx="2162580" cy="270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37" y="0"/>
                  </a:lnTo>
                  <a:lnTo>
                    <a:pt x="21600" y="10800"/>
                  </a:lnTo>
                  <a:lnTo>
                    <a:pt x="20837" y="21600"/>
                  </a:lnTo>
                  <a:lnTo>
                    <a:pt x="0" y="21600"/>
                  </a:lnTo>
                  <a:close/>
                </a:path>
              </a:pathLst>
            </a:custGeom>
            <a:solidFill>
              <a:srgbClr val="003399"/>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DCE6F2"/>
                  </a:solidFill>
                </a:defRPr>
              </a:pPr>
              <a:endParaRPr/>
            </a:p>
          </p:txBody>
        </p:sp>
        <p:sp>
          <p:nvSpPr>
            <p:cNvPr id="68" name="Pięciokąt 154">
              <a:extLst>
                <a:ext uri="{FF2B5EF4-FFF2-40B4-BE49-F238E27FC236}">
                  <a16:creationId xmlns:a16="http://schemas.microsoft.com/office/drawing/2014/main" id="{E966D1D0-BBED-C345-B282-850A9BED7AD4}"/>
                </a:ext>
              </a:extLst>
            </p:cNvPr>
            <p:cNvSpPr/>
            <p:nvPr/>
          </p:nvSpPr>
          <p:spPr>
            <a:xfrm>
              <a:off x="3406061" y="674173"/>
              <a:ext cx="502745" cy="270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317" y="0"/>
                  </a:lnTo>
                  <a:lnTo>
                    <a:pt x="21600" y="10800"/>
                  </a:lnTo>
                  <a:lnTo>
                    <a:pt x="18317" y="21600"/>
                  </a:lnTo>
                  <a:lnTo>
                    <a:pt x="0" y="21600"/>
                  </a:lnTo>
                  <a:close/>
                </a:path>
              </a:pathLst>
            </a:custGeom>
            <a:solidFill>
              <a:srgbClr val="000647"/>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DCE6F2"/>
                  </a:solidFill>
                </a:defRPr>
              </a:pPr>
              <a:endParaRPr/>
            </a:p>
          </p:txBody>
        </p:sp>
        <p:grpSp>
          <p:nvGrpSpPr>
            <p:cNvPr id="69" name="Pięciokąt 152">
              <a:extLst>
                <a:ext uri="{FF2B5EF4-FFF2-40B4-BE49-F238E27FC236}">
                  <a16:creationId xmlns:a16="http://schemas.microsoft.com/office/drawing/2014/main" id="{1C2B952A-5945-D845-A6A3-AAAC12E280E0}"/>
                </a:ext>
              </a:extLst>
            </p:cNvPr>
            <p:cNvGrpSpPr/>
            <p:nvPr/>
          </p:nvGrpSpPr>
          <p:grpSpPr>
            <a:xfrm>
              <a:off x="1405676" y="674173"/>
              <a:ext cx="2081253" cy="270295"/>
              <a:chOff x="0" y="0"/>
              <a:chExt cx="2081252" cy="270293"/>
            </a:xfrm>
          </p:grpSpPr>
          <p:sp>
            <p:nvSpPr>
              <p:cNvPr id="98" name="Kształt">
                <a:extLst>
                  <a:ext uri="{FF2B5EF4-FFF2-40B4-BE49-F238E27FC236}">
                    <a16:creationId xmlns:a16="http://schemas.microsoft.com/office/drawing/2014/main" id="{7660C26F-B093-FE4A-B5D9-09E34A04105D}"/>
                  </a:ext>
                </a:extLst>
              </p:cNvPr>
              <p:cNvSpPr/>
              <p:nvPr/>
            </p:nvSpPr>
            <p:spPr>
              <a:xfrm>
                <a:off x="0" y="0"/>
                <a:ext cx="2081252"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07" y="0"/>
                    </a:lnTo>
                    <a:lnTo>
                      <a:pt x="21600" y="10800"/>
                    </a:lnTo>
                    <a:lnTo>
                      <a:pt x="20807" y="21600"/>
                    </a:lnTo>
                    <a:lnTo>
                      <a:pt x="0" y="21600"/>
                    </a:lnTo>
                    <a:close/>
                  </a:path>
                </a:pathLst>
              </a:custGeom>
              <a:solidFill>
                <a:srgbClr val="06B2E1"/>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a:p>
            </p:txBody>
          </p:sp>
          <p:sp>
            <p:nvSpPr>
              <p:cNvPr id="99" name="Etap budowy EJ">
                <a:extLst>
                  <a:ext uri="{FF2B5EF4-FFF2-40B4-BE49-F238E27FC236}">
                    <a16:creationId xmlns:a16="http://schemas.microsoft.com/office/drawing/2014/main" id="{9E47B494-487C-A949-8D46-E08AEC37E27B}"/>
                  </a:ext>
                </a:extLst>
              </p:cNvPr>
              <p:cNvSpPr txBox="1"/>
              <p:nvPr/>
            </p:nvSpPr>
            <p:spPr>
              <a:xfrm>
                <a:off x="14302" y="39793"/>
                <a:ext cx="201444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832" tIns="19832" rIns="19832" bIns="19832" numCol="1" anchor="ctr">
                <a:noAutofit/>
              </a:bodyPr>
              <a:lstStyle>
                <a:lvl1pPr defTabSz="1007576">
                  <a:lnSpc>
                    <a:spcPct val="100000"/>
                  </a:lnSpc>
                  <a:spcBef>
                    <a:spcPts val="0"/>
                  </a:spcBef>
                  <a:defRPr sz="600" b="1">
                    <a:solidFill>
                      <a:srgbClr val="376092"/>
                    </a:solidFill>
                  </a:defRPr>
                </a:lvl1pPr>
              </a:lstStyle>
              <a:p>
                <a:pPr algn="ctr"/>
                <a:r>
                  <a:rPr dirty="0" err="1">
                    <a:solidFill>
                      <a:schemeClr val="bg1"/>
                    </a:solidFill>
                  </a:rPr>
                  <a:t>Etap</a:t>
                </a:r>
                <a:r>
                  <a:rPr dirty="0">
                    <a:solidFill>
                      <a:schemeClr val="bg1"/>
                    </a:solidFill>
                  </a:rPr>
                  <a:t> </a:t>
                </a:r>
                <a:r>
                  <a:rPr dirty="0" err="1">
                    <a:solidFill>
                      <a:schemeClr val="bg1"/>
                    </a:solidFill>
                  </a:rPr>
                  <a:t>budowy</a:t>
                </a:r>
                <a:r>
                  <a:rPr dirty="0">
                    <a:solidFill>
                      <a:schemeClr val="bg1"/>
                    </a:solidFill>
                  </a:rPr>
                  <a:t> EJ</a:t>
                </a:r>
              </a:p>
            </p:txBody>
          </p:sp>
        </p:grpSp>
        <p:grpSp>
          <p:nvGrpSpPr>
            <p:cNvPr id="70" name="Pięciokąt 153">
              <a:extLst>
                <a:ext uri="{FF2B5EF4-FFF2-40B4-BE49-F238E27FC236}">
                  <a16:creationId xmlns:a16="http://schemas.microsoft.com/office/drawing/2014/main" id="{EC0F88CC-0ED9-0840-BF76-FF9D2C431E30}"/>
                </a:ext>
              </a:extLst>
            </p:cNvPr>
            <p:cNvGrpSpPr/>
            <p:nvPr/>
          </p:nvGrpSpPr>
          <p:grpSpPr>
            <a:xfrm>
              <a:off x="371166" y="321601"/>
              <a:ext cx="1088576" cy="339441"/>
              <a:chOff x="-8476" y="0"/>
              <a:chExt cx="1088575" cy="339440"/>
            </a:xfrm>
          </p:grpSpPr>
          <p:sp>
            <p:nvSpPr>
              <p:cNvPr id="96" name="Kształt">
                <a:extLst>
                  <a:ext uri="{FF2B5EF4-FFF2-40B4-BE49-F238E27FC236}">
                    <a16:creationId xmlns:a16="http://schemas.microsoft.com/office/drawing/2014/main" id="{761A8707-35F7-F14E-A2D2-5A34564117B9}"/>
                  </a:ext>
                </a:extLst>
              </p:cNvPr>
              <p:cNvSpPr/>
              <p:nvPr/>
            </p:nvSpPr>
            <p:spPr>
              <a:xfrm>
                <a:off x="0" y="34573"/>
                <a:ext cx="1080099" cy="2702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072" y="0"/>
                    </a:lnTo>
                    <a:lnTo>
                      <a:pt x="21600" y="10800"/>
                    </a:lnTo>
                    <a:lnTo>
                      <a:pt x="20072" y="21600"/>
                    </a:lnTo>
                    <a:lnTo>
                      <a:pt x="0" y="21600"/>
                    </a:lnTo>
                    <a:close/>
                  </a:path>
                </a:pathLst>
              </a:custGeom>
              <a:solidFill>
                <a:srgbClr val="06B2E1"/>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a:p>
            </p:txBody>
          </p:sp>
          <p:sp>
            <p:nvSpPr>
              <p:cNvPr id="97" name="Etap prac przygotowawczych">
                <a:extLst>
                  <a:ext uri="{FF2B5EF4-FFF2-40B4-BE49-F238E27FC236}">
                    <a16:creationId xmlns:a16="http://schemas.microsoft.com/office/drawing/2014/main" id="{4C53971D-A29A-874C-9AC2-03524162DCC3}"/>
                  </a:ext>
                </a:extLst>
              </p:cNvPr>
              <p:cNvSpPr txBox="1"/>
              <p:nvPr/>
            </p:nvSpPr>
            <p:spPr>
              <a:xfrm>
                <a:off x="-8476" y="0"/>
                <a:ext cx="1036072" cy="339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832" tIns="19832" rIns="19832" bIns="19832" numCol="1" anchor="ctr">
                <a:noAutofit/>
              </a:bodyPr>
              <a:lstStyle>
                <a:lvl1pPr defTabSz="1007576">
                  <a:lnSpc>
                    <a:spcPct val="100000"/>
                  </a:lnSpc>
                  <a:spcBef>
                    <a:spcPts val="0"/>
                  </a:spcBef>
                  <a:defRPr sz="600" b="1">
                    <a:solidFill>
                      <a:srgbClr val="376092"/>
                    </a:solidFill>
                  </a:defRPr>
                </a:lvl1pPr>
              </a:lstStyle>
              <a:p>
                <a:pPr algn="ctr"/>
                <a:r>
                  <a:rPr dirty="0" err="1">
                    <a:solidFill>
                      <a:schemeClr val="bg1"/>
                    </a:solidFill>
                  </a:rPr>
                  <a:t>Etap</a:t>
                </a:r>
                <a:r>
                  <a:rPr dirty="0">
                    <a:solidFill>
                      <a:schemeClr val="bg1"/>
                    </a:solidFill>
                  </a:rPr>
                  <a:t> </a:t>
                </a:r>
                <a:r>
                  <a:rPr dirty="0" err="1">
                    <a:solidFill>
                      <a:schemeClr val="bg1"/>
                    </a:solidFill>
                  </a:rPr>
                  <a:t>prac</a:t>
                </a:r>
                <a:r>
                  <a:rPr dirty="0">
                    <a:solidFill>
                      <a:schemeClr val="bg1"/>
                    </a:solidFill>
                  </a:rPr>
                  <a:t> </a:t>
                </a:r>
                <a:r>
                  <a:rPr dirty="0" err="1">
                    <a:solidFill>
                      <a:schemeClr val="bg1"/>
                    </a:solidFill>
                  </a:rPr>
                  <a:t>przygotowawczych</a:t>
                </a:r>
                <a:endParaRPr dirty="0">
                  <a:solidFill>
                    <a:schemeClr val="bg1"/>
                  </a:solidFill>
                </a:endParaRPr>
              </a:p>
            </p:txBody>
          </p:sp>
        </p:grpSp>
        <p:sp>
          <p:nvSpPr>
            <p:cNvPr id="71" name="Prostokąt 156">
              <a:extLst>
                <a:ext uri="{FF2B5EF4-FFF2-40B4-BE49-F238E27FC236}">
                  <a16:creationId xmlns:a16="http://schemas.microsoft.com/office/drawing/2014/main" id="{4A1E0CF7-1A4C-4C43-8461-288C1386C13C}"/>
                </a:ext>
              </a:extLst>
            </p:cNvPr>
            <p:cNvSpPr txBox="1"/>
            <p:nvPr/>
          </p:nvSpPr>
          <p:spPr>
            <a:xfrm>
              <a:off x="3470418" y="775151"/>
              <a:ext cx="373279" cy="1907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DCE6F2"/>
                  </a:solidFill>
                </a:defRPr>
              </a:lvl1pPr>
            </a:lstStyle>
            <a:p>
              <a:pPr algn="ctr"/>
              <a:r>
                <a:rPr dirty="0" err="1">
                  <a:solidFill>
                    <a:schemeClr val="bg1"/>
                  </a:solidFill>
                </a:rPr>
                <a:t>Rozruch</a:t>
              </a:r>
              <a:endParaRPr dirty="0">
                <a:solidFill>
                  <a:schemeClr val="bg1"/>
                </a:solidFill>
              </a:endParaRPr>
            </a:p>
          </p:txBody>
        </p:sp>
        <p:sp>
          <p:nvSpPr>
            <p:cNvPr id="72" name="Pięciokąt 158">
              <a:extLst>
                <a:ext uri="{FF2B5EF4-FFF2-40B4-BE49-F238E27FC236}">
                  <a16:creationId xmlns:a16="http://schemas.microsoft.com/office/drawing/2014/main" id="{EAFAEEC2-68ED-E24F-8742-2DA3E90229DB}"/>
                </a:ext>
              </a:extLst>
            </p:cNvPr>
            <p:cNvSpPr/>
            <p:nvPr/>
          </p:nvSpPr>
          <p:spPr>
            <a:xfrm>
              <a:off x="6134741" y="1052625"/>
              <a:ext cx="1892258"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28" y="0"/>
                  </a:lnTo>
                  <a:lnTo>
                    <a:pt x="21600" y="10800"/>
                  </a:lnTo>
                  <a:lnTo>
                    <a:pt x="20728" y="21600"/>
                  </a:lnTo>
                  <a:lnTo>
                    <a:pt x="0" y="21600"/>
                  </a:lnTo>
                  <a:close/>
                </a:path>
              </a:pathLst>
            </a:custGeom>
            <a:solidFill>
              <a:srgbClr val="76D6FF"/>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a:p>
          </p:txBody>
        </p:sp>
        <p:sp>
          <p:nvSpPr>
            <p:cNvPr id="73" name="Pięciokąt 159">
              <a:extLst>
                <a:ext uri="{FF2B5EF4-FFF2-40B4-BE49-F238E27FC236}">
                  <a16:creationId xmlns:a16="http://schemas.microsoft.com/office/drawing/2014/main" id="{08D050B8-6314-2743-9F39-C4B305461621}"/>
                </a:ext>
              </a:extLst>
            </p:cNvPr>
            <p:cNvSpPr/>
            <p:nvPr/>
          </p:nvSpPr>
          <p:spPr>
            <a:xfrm>
              <a:off x="4134355" y="1052625"/>
              <a:ext cx="2162580"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37" y="0"/>
                  </a:lnTo>
                  <a:lnTo>
                    <a:pt x="21600" y="10800"/>
                  </a:lnTo>
                  <a:lnTo>
                    <a:pt x="20837" y="21600"/>
                  </a:lnTo>
                  <a:lnTo>
                    <a:pt x="0" y="21600"/>
                  </a:lnTo>
                  <a:close/>
                </a:path>
              </a:pathLst>
            </a:custGeom>
            <a:solidFill>
              <a:srgbClr val="003399"/>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DCE6F2"/>
                  </a:solidFill>
                </a:defRPr>
              </a:pPr>
              <a:endParaRPr/>
            </a:p>
          </p:txBody>
        </p:sp>
        <p:sp>
          <p:nvSpPr>
            <p:cNvPr id="74" name="Pięciokąt 160">
              <a:extLst>
                <a:ext uri="{FF2B5EF4-FFF2-40B4-BE49-F238E27FC236}">
                  <a16:creationId xmlns:a16="http://schemas.microsoft.com/office/drawing/2014/main" id="{A3CD0401-8698-6A45-B9A8-C1B3A65BC2F4}"/>
                </a:ext>
              </a:extLst>
            </p:cNvPr>
            <p:cNvSpPr/>
            <p:nvPr/>
          </p:nvSpPr>
          <p:spPr>
            <a:xfrm>
              <a:off x="3755904" y="1052625"/>
              <a:ext cx="502745"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317" y="0"/>
                  </a:lnTo>
                  <a:lnTo>
                    <a:pt x="21600" y="10800"/>
                  </a:lnTo>
                  <a:lnTo>
                    <a:pt x="18317" y="21600"/>
                  </a:lnTo>
                  <a:lnTo>
                    <a:pt x="0" y="21600"/>
                  </a:lnTo>
                  <a:close/>
                </a:path>
              </a:pathLst>
            </a:custGeom>
            <a:solidFill>
              <a:srgbClr val="000647"/>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DCE6F2"/>
                  </a:solidFill>
                </a:defRPr>
              </a:pPr>
              <a:endParaRPr/>
            </a:p>
          </p:txBody>
        </p:sp>
        <p:grpSp>
          <p:nvGrpSpPr>
            <p:cNvPr id="75" name="Pięciokąt 161">
              <a:extLst>
                <a:ext uri="{FF2B5EF4-FFF2-40B4-BE49-F238E27FC236}">
                  <a16:creationId xmlns:a16="http://schemas.microsoft.com/office/drawing/2014/main" id="{19987EC1-3B53-EA48-920E-8FD0E23BEA8C}"/>
                </a:ext>
              </a:extLst>
            </p:cNvPr>
            <p:cNvGrpSpPr/>
            <p:nvPr/>
          </p:nvGrpSpPr>
          <p:grpSpPr>
            <a:xfrm>
              <a:off x="1755518" y="1052625"/>
              <a:ext cx="2081253" cy="270294"/>
              <a:chOff x="0" y="0"/>
              <a:chExt cx="2081252" cy="270293"/>
            </a:xfrm>
          </p:grpSpPr>
          <p:sp>
            <p:nvSpPr>
              <p:cNvPr id="94" name="Kształt">
                <a:extLst>
                  <a:ext uri="{FF2B5EF4-FFF2-40B4-BE49-F238E27FC236}">
                    <a16:creationId xmlns:a16="http://schemas.microsoft.com/office/drawing/2014/main" id="{0E007AF4-01A7-7946-A31D-3C7C0A8FC611}"/>
                  </a:ext>
                </a:extLst>
              </p:cNvPr>
              <p:cNvSpPr/>
              <p:nvPr/>
            </p:nvSpPr>
            <p:spPr>
              <a:xfrm>
                <a:off x="0" y="0"/>
                <a:ext cx="2081252"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07" y="0"/>
                    </a:lnTo>
                    <a:lnTo>
                      <a:pt x="21600" y="10800"/>
                    </a:lnTo>
                    <a:lnTo>
                      <a:pt x="20807" y="21600"/>
                    </a:lnTo>
                    <a:lnTo>
                      <a:pt x="0" y="21600"/>
                    </a:lnTo>
                    <a:close/>
                  </a:path>
                </a:pathLst>
              </a:custGeom>
              <a:solidFill>
                <a:srgbClr val="06B2E1"/>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a:p>
            </p:txBody>
          </p:sp>
          <p:sp>
            <p:nvSpPr>
              <p:cNvPr id="95" name="Etap budowy EJ">
                <a:extLst>
                  <a:ext uri="{FF2B5EF4-FFF2-40B4-BE49-F238E27FC236}">
                    <a16:creationId xmlns:a16="http://schemas.microsoft.com/office/drawing/2014/main" id="{E53F1556-7624-A942-805D-82596B06E2CC}"/>
                  </a:ext>
                </a:extLst>
              </p:cNvPr>
              <p:cNvSpPr txBox="1"/>
              <p:nvPr/>
            </p:nvSpPr>
            <p:spPr>
              <a:xfrm>
                <a:off x="14302" y="39793"/>
                <a:ext cx="201444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832" tIns="19832" rIns="19832" bIns="19832" numCol="1" anchor="ctr">
                <a:noAutofit/>
              </a:bodyPr>
              <a:lstStyle>
                <a:lvl1pPr defTabSz="1007576">
                  <a:lnSpc>
                    <a:spcPct val="100000"/>
                  </a:lnSpc>
                  <a:spcBef>
                    <a:spcPts val="0"/>
                  </a:spcBef>
                  <a:defRPr sz="600" b="1">
                    <a:solidFill>
                      <a:srgbClr val="376092"/>
                    </a:solidFill>
                  </a:defRPr>
                </a:lvl1pPr>
              </a:lstStyle>
              <a:p>
                <a:pPr algn="ctr"/>
                <a:r>
                  <a:rPr dirty="0" err="1">
                    <a:solidFill>
                      <a:schemeClr val="bg1"/>
                    </a:solidFill>
                  </a:rPr>
                  <a:t>Etap</a:t>
                </a:r>
                <a:r>
                  <a:rPr dirty="0">
                    <a:solidFill>
                      <a:schemeClr val="bg1"/>
                    </a:solidFill>
                  </a:rPr>
                  <a:t> </a:t>
                </a:r>
                <a:r>
                  <a:rPr dirty="0" err="1">
                    <a:solidFill>
                      <a:schemeClr val="bg1"/>
                    </a:solidFill>
                  </a:rPr>
                  <a:t>budowy</a:t>
                </a:r>
                <a:r>
                  <a:rPr dirty="0">
                    <a:solidFill>
                      <a:schemeClr val="bg1"/>
                    </a:solidFill>
                  </a:rPr>
                  <a:t> EJ</a:t>
                </a:r>
              </a:p>
            </p:txBody>
          </p:sp>
        </p:grpSp>
        <p:sp>
          <p:nvSpPr>
            <p:cNvPr id="76" name="Prostokąt 162">
              <a:extLst>
                <a:ext uri="{FF2B5EF4-FFF2-40B4-BE49-F238E27FC236}">
                  <a16:creationId xmlns:a16="http://schemas.microsoft.com/office/drawing/2014/main" id="{CF3FF4C4-DBA0-2B49-9B04-D4DDFAE348EE}"/>
                </a:ext>
              </a:extLst>
            </p:cNvPr>
            <p:cNvSpPr txBox="1"/>
            <p:nvPr/>
          </p:nvSpPr>
          <p:spPr>
            <a:xfrm>
              <a:off x="3825028" y="1153603"/>
              <a:ext cx="38842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DCE6F2"/>
                  </a:solidFill>
                </a:defRPr>
              </a:lvl1pPr>
            </a:lstStyle>
            <a:p>
              <a:pPr algn="ctr"/>
              <a:r>
                <a:rPr dirty="0" err="1">
                  <a:solidFill>
                    <a:schemeClr val="bg1"/>
                  </a:solidFill>
                </a:rPr>
                <a:t>Rozruch</a:t>
              </a:r>
              <a:endParaRPr dirty="0">
                <a:solidFill>
                  <a:schemeClr val="bg1"/>
                </a:solidFill>
              </a:endParaRPr>
            </a:p>
          </p:txBody>
        </p:sp>
        <p:sp>
          <p:nvSpPr>
            <p:cNvPr id="77" name="Pięciokąt 163">
              <a:extLst>
                <a:ext uri="{FF2B5EF4-FFF2-40B4-BE49-F238E27FC236}">
                  <a16:creationId xmlns:a16="http://schemas.microsoft.com/office/drawing/2014/main" id="{87A70CFF-C248-2546-8C40-164B4ACC20B3}"/>
                </a:ext>
              </a:extLst>
            </p:cNvPr>
            <p:cNvSpPr/>
            <p:nvPr/>
          </p:nvSpPr>
          <p:spPr>
            <a:xfrm>
              <a:off x="6482967" y="1431076"/>
              <a:ext cx="1892258"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728" y="0"/>
                  </a:lnTo>
                  <a:lnTo>
                    <a:pt x="21600" y="10800"/>
                  </a:lnTo>
                  <a:lnTo>
                    <a:pt x="20728" y="21600"/>
                  </a:lnTo>
                  <a:lnTo>
                    <a:pt x="0" y="21600"/>
                  </a:lnTo>
                  <a:close/>
                </a:path>
              </a:pathLst>
            </a:custGeom>
            <a:solidFill>
              <a:srgbClr val="76D6FF"/>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a:p>
          </p:txBody>
        </p:sp>
        <p:sp>
          <p:nvSpPr>
            <p:cNvPr id="78" name="Pięciokąt 164">
              <a:extLst>
                <a:ext uri="{FF2B5EF4-FFF2-40B4-BE49-F238E27FC236}">
                  <a16:creationId xmlns:a16="http://schemas.microsoft.com/office/drawing/2014/main" id="{483A1D7F-21C5-F245-9EA7-E2D1CA6CF750}"/>
                </a:ext>
              </a:extLst>
            </p:cNvPr>
            <p:cNvSpPr/>
            <p:nvPr/>
          </p:nvSpPr>
          <p:spPr>
            <a:xfrm>
              <a:off x="4482582" y="1431076"/>
              <a:ext cx="2162580"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37" y="0"/>
                  </a:lnTo>
                  <a:lnTo>
                    <a:pt x="21600" y="10800"/>
                  </a:lnTo>
                  <a:lnTo>
                    <a:pt x="20837" y="21600"/>
                  </a:lnTo>
                  <a:lnTo>
                    <a:pt x="0" y="21600"/>
                  </a:lnTo>
                  <a:close/>
                </a:path>
              </a:pathLst>
            </a:custGeom>
            <a:solidFill>
              <a:srgbClr val="003399"/>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DCE6F2"/>
                  </a:solidFill>
                </a:defRPr>
              </a:pPr>
              <a:endParaRPr/>
            </a:p>
          </p:txBody>
        </p:sp>
        <p:sp>
          <p:nvSpPr>
            <p:cNvPr id="79" name="Pięciokąt 165">
              <a:extLst>
                <a:ext uri="{FF2B5EF4-FFF2-40B4-BE49-F238E27FC236}">
                  <a16:creationId xmlns:a16="http://schemas.microsoft.com/office/drawing/2014/main" id="{A9056D75-8296-5F4F-8850-38F9ADDFA0A4}"/>
                </a:ext>
              </a:extLst>
            </p:cNvPr>
            <p:cNvSpPr/>
            <p:nvPr/>
          </p:nvSpPr>
          <p:spPr>
            <a:xfrm>
              <a:off x="4104131" y="1431076"/>
              <a:ext cx="502744"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317" y="0"/>
                  </a:lnTo>
                  <a:lnTo>
                    <a:pt x="21600" y="10800"/>
                  </a:lnTo>
                  <a:lnTo>
                    <a:pt x="18317" y="21600"/>
                  </a:lnTo>
                  <a:lnTo>
                    <a:pt x="0" y="21600"/>
                  </a:lnTo>
                  <a:close/>
                </a:path>
              </a:pathLst>
            </a:custGeom>
            <a:solidFill>
              <a:srgbClr val="000647"/>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DCE6F2"/>
                  </a:solidFill>
                </a:defRPr>
              </a:pPr>
              <a:endParaRPr/>
            </a:p>
          </p:txBody>
        </p:sp>
        <p:grpSp>
          <p:nvGrpSpPr>
            <p:cNvPr id="80" name="Pięciokąt 166">
              <a:extLst>
                <a:ext uri="{FF2B5EF4-FFF2-40B4-BE49-F238E27FC236}">
                  <a16:creationId xmlns:a16="http://schemas.microsoft.com/office/drawing/2014/main" id="{2BAB22A8-F51A-374E-968B-C8C2B926F636}"/>
                </a:ext>
              </a:extLst>
            </p:cNvPr>
            <p:cNvGrpSpPr/>
            <p:nvPr/>
          </p:nvGrpSpPr>
          <p:grpSpPr>
            <a:xfrm>
              <a:off x="2103745" y="1431076"/>
              <a:ext cx="2081252" cy="270293"/>
              <a:chOff x="0" y="0"/>
              <a:chExt cx="2081251" cy="270292"/>
            </a:xfrm>
          </p:grpSpPr>
          <p:sp>
            <p:nvSpPr>
              <p:cNvPr id="92" name="Kształt">
                <a:extLst>
                  <a:ext uri="{FF2B5EF4-FFF2-40B4-BE49-F238E27FC236}">
                    <a16:creationId xmlns:a16="http://schemas.microsoft.com/office/drawing/2014/main" id="{565CA475-365B-A148-8153-15F90FC8ED0C}"/>
                  </a:ext>
                </a:extLst>
              </p:cNvPr>
              <p:cNvSpPr/>
              <p:nvPr/>
            </p:nvSpPr>
            <p:spPr>
              <a:xfrm>
                <a:off x="0" y="0"/>
                <a:ext cx="2081252" cy="270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807" y="0"/>
                    </a:lnTo>
                    <a:lnTo>
                      <a:pt x="21600" y="10800"/>
                    </a:lnTo>
                    <a:lnTo>
                      <a:pt x="20807" y="21600"/>
                    </a:lnTo>
                    <a:lnTo>
                      <a:pt x="0" y="21600"/>
                    </a:lnTo>
                    <a:close/>
                  </a:path>
                </a:pathLst>
              </a:custGeom>
              <a:solidFill>
                <a:srgbClr val="06B2E1"/>
              </a:solidFill>
              <a:ln w="19050" cap="flat">
                <a:noFill/>
                <a:prstDash val="solid"/>
                <a:round/>
              </a:ln>
              <a:effectLst/>
            </p:spPr>
            <p:txBody>
              <a:bodyPr wrap="square" lIns="45718" tIns="45718" rIns="45718" bIns="45718" numCol="1" anchor="ctr">
                <a:noAutofit/>
              </a:bodyPr>
              <a:lstStyle/>
              <a:p>
                <a:pPr defTabSz="1007576">
                  <a:lnSpc>
                    <a:spcPct val="100000"/>
                  </a:lnSpc>
                  <a:spcBef>
                    <a:spcPts val="0"/>
                  </a:spcBef>
                  <a:defRPr sz="600" b="1">
                    <a:solidFill>
                      <a:srgbClr val="376092"/>
                    </a:solidFill>
                  </a:defRPr>
                </a:pPr>
                <a:endParaRPr/>
              </a:p>
            </p:txBody>
          </p:sp>
          <p:sp>
            <p:nvSpPr>
              <p:cNvPr id="93" name="Etap budowy EJ">
                <a:extLst>
                  <a:ext uri="{FF2B5EF4-FFF2-40B4-BE49-F238E27FC236}">
                    <a16:creationId xmlns:a16="http://schemas.microsoft.com/office/drawing/2014/main" id="{E5011F2F-779F-D440-8596-629BB4A5E801}"/>
                  </a:ext>
                </a:extLst>
              </p:cNvPr>
              <p:cNvSpPr txBox="1"/>
              <p:nvPr/>
            </p:nvSpPr>
            <p:spPr>
              <a:xfrm>
                <a:off x="14302" y="39793"/>
                <a:ext cx="201444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832" tIns="19832" rIns="19832" bIns="19832" numCol="1" anchor="ctr">
                <a:noAutofit/>
              </a:bodyPr>
              <a:lstStyle>
                <a:lvl1pPr defTabSz="1007576">
                  <a:lnSpc>
                    <a:spcPct val="100000"/>
                  </a:lnSpc>
                  <a:spcBef>
                    <a:spcPts val="0"/>
                  </a:spcBef>
                  <a:defRPr sz="600" b="1">
                    <a:solidFill>
                      <a:srgbClr val="376092"/>
                    </a:solidFill>
                  </a:defRPr>
                </a:lvl1pPr>
              </a:lstStyle>
              <a:p>
                <a:pPr algn="ctr"/>
                <a:r>
                  <a:rPr dirty="0" err="1">
                    <a:solidFill>
                      <a:schemeClr val="bg1"/>
                    </a:solidFill>
                  </a:rPr>
                  <a:t>Etap</a:t>
                </a:r>
                <a:r>
                  <a:rPr dirty="0">
                    <a:solidFill>
                      <a:schemeClr val="bg1"/>
                    </a:solidFill>
                  </a:rPr>
                  <a:t> </a:t>
                </a:r>
                <a:r>
                  <a:rPr dirty="0" err="1">
                    <a:solidFill>
                      <a:schemeClr val="bg1"/>
                    </a:solidFill>
                  </a:rPr>
                  <a:t>budowy</a:t>
                </a:r>
                <a:r>
                  <a:rPr dirty="0">
                    <a:solidFill>
                      <a:schemeClr val="bg1"/>
                    </a:solidFill>
                  </a:rPr>
                  <a:t> EJ</a:t>
                </a:r>
              </a:p>
            </p:txBody>
          </p:sp>
        </p:grpSp>
        <p:sp>
          <p:nvSpPr>
            <p:cNvPr id="81" name="Prostokąt 167">
              <a:extLst>
                <a:ext uri="{FF2B5EF4-FFF2-40B4-BE49-F238E27FC236}">
                  <a16:creationId xmlns:a16="http://schemas.microsoft.com/office/drawing/2014/main" id="{A7914CD5-46C7-0B41-B2FC-9A6EAF80E2B3}"/>
                </a:ext>
              </a:extLst>
            </p:cNvPr>
            <p:cNvSpPr txBox="1"/>
            <p:nvPr/>
          </p:nvSpPr>
          <p:spPr>
            <a:xfrm>
              <a:off x="4168487" y="1532054"/>
              <a:ext cx="383719"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DCE6F2"/>
                  </a:solidFill>
                </a:defRPr>
              </a:lvl1pPr>
            </a:lstStyle>
            <a:p>
              <a:pPr algn="ctr"/>
              <a:r>
                <a:rPr dirty="0" err="1">
                  <a:solidFill>
                    <a:schemeClr val="bg1"/>
                  </a:solidFill>
                </a:rPr>
                <a:t>Rozruch</a:t>
              </a:r>
              <a:endParaRPr dirty="0">
                <a:solidFill>
                  <a:schemeClr val="bg1"/>
                </a:solidFill>
              </a:endParaRPr>
            </a:p>
          </p:txBody>
        </p:sp>
        <p:sp>
          <p:nvSpPr>
            <p:cNvPr id="82" name="Prostokąt 169">
              <a:extLst>
                <a:ext uri="{FF2B5EF4-FFF2-40B4-BE49-F238E27FC236}">
                  <a16:creationId xmlns:a16="http://schemas.microsoft.com/office/drawing/2014/main" id="{4326A094-DF75-A640-8FD4-1502EE2878B9}"/>
                </a:ext>
              </a:extLst>
            </p:cNvPr>
            <p:cNvSpPr txBox="1"/>
            <p:nvPr/>
          </p:nvSpPr>
          <p:spPr>
            <a:xfrm>
              <a:off x="1009346" y="772872"/>
              <a:ext cx="43251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r>
                <a:rPr dirty="0">
                  <a:solidFill>
                    <a:srgbClr val="000647"/>
                  </a:solidFill>
                </a:rPr>
                <a:t>BLOK 1</a:t>
              </a:r>
            </a:p>
          </p:txBody>
        </p:sp>
        <p:sp>
          <p:nvSpPr>
            <p:cNvPr id="83" name="Prostokąt 170">
              <a:extLst>
                <a:ext uri="{FF2B5EF4-FFF2-40B4-BE49-F238E27FC236}">
                  <a16:creationId xmlns:a16="http://schemas.microsoft.com/office/drawing/2014/main" id="{9F36B283-49B6-2845-BCA8-FDAB8318D324}"/>
                </a:ext>
              </a:extLst>
            </p:cNvPr>
            <p:cNvSpPr txBox="1"/>
            <p:nvPr/>
          </p:nvSpPr>
          <p:spPr>
            <a:xfrm>
              <a:off x="1355185" y="1153603"/>
              <a:ext cx="43251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r>
                <a:rPr dirty="0">
                  <a:solidFill>
                    <a:srgbClr val="000647"/>
                  </a:solidFill>
                </a:rPr>
                <a:t>BLOK 2</a:t>
              </a:r>
            </a:p>
          </p:txBody>
        </p:sp>
        <p:sp>
          <p:nvSpPr>
            <p:cNvPr id="84" name="Prostokąt 171">
              <a:extLst>
                <a:ext uri="{FF2B5EF4-FFF2-40B4-BE49-F238E27FC236}">
                  <a16:creationId xmlns:a16="http://schemas.microsoft.com/office/drawing/2014/main" id="{BF5BDD35-1B9F-7F4E-9337-8723FAB81826}"/>
                </a:ext>
              </a:extLst>
            </p:cNvPr>
            <p:cNvSpPr txBox="1"/>
            <p:nvPr/>
          </p:nvSpPr>
          <p:spPr>
            <a:xfrm>
              <a:off x="1708609" y="1532054"/>
              <a:ext cx="43251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r>
                <a:rPr dirty="0">
                  <a:solidFill>
                    <a:srgbClr val="000647"/>
                  </a:solidFill>
                </a:rPr>
                <a:t>BLOK 3</a:t>
              </a:r>
            </a:p>
          </p:txBody>
        </p:sp>
        <p:sp>
          <p:nvSpPr>
            <p:cNvPr id="85" name="Prostokąt 214">
              <a:extLst>
                <a:ext uri="{FF2B5EF4-FFF2-40B4-BE49-F238E27FC236}">
                  <a16:creationId xmlns:a16="http://schemas.microsoft.com/office/drawing/2014/main" id="{2AD5F1B8-D2E6-4941-8DF1-FBA3A2997949}"/>
                </a:ext>
              </a:extLst>
            </p:cNvPr>
            <p:cNvSpPr txBox="1"/>
            <p:nvPr/>
          </p:nvSpPr>
          <p:spPr>
            <a:xfrm>
              <a:off x="6271479" y="775151"/>
              <a:ext cx="1027226" cy="1907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pPr algn="ctr"/>
              <a:r>
                <a:rPr dirty="0" err="1">
                  <a:solidFill>
                    <a:schemeClr val="bg1"/>
                  </a:solidFill>
                </a:rPr>
                <a:t>Faza</a:t>
              </a:r>
              <a:r>
                <a:rPr dirty="0">
                  <a:solidFill>
                    <a:schemeClr val="bg1"/>
                  </a:solidFill>
                </a:rPr>
                <a:t> </a:t>
              </a:r>
              <a:r>
                <a:rPr dirty="0" err="1">
                  <a:solidFill>
                    <a:schemeClr val="bg1"/>
                  </a:solidFill>
                </a:rPr>
                <a:t>likwidacji</a:t>
              </a:r>
              <a:r>
                <a:rPr dirty="0">
                  <a:solidFill>
                    <a:schemeClr val="bg1"/>
                  </a:solidFill>
                </a:rPr>
                <a:t> EJ</a:t>
              </a:r>
            </a:p>
          </p:txBody>
        </p:sp>
        <p:sp>
          <p:nvSpPr>
            <p:cNvPr id="86" name="Prostokąt 215">
              <a:extLst>
                <a:ext uri="{FF2B5EF4-FFF2-40B4-BE49-F238E27FC236}">
                  <a16:creationId xmlns:a16="http://schemas.microsoft.com/office/drawing/2014/main" id="{6CFACF9F-A5D9-6841-86B4-06EC735DB1AB}"/>
                </a:ext>
              </a:extLst>
            </p:cNvPr>
            <p:cNvSpPr txBox="1"/>
            <p:nvPr/>
          </p:nvSpPr>
          <p:spPr>
            <a:xfrm>
              <a:off x="6645162" y="1153603"/>
              <a:ext cx="1027226"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pPr algn="ctr"/>
              <a:r>
                <a:rPr dirty="0" err="1">
                  <a:solidFill>
                    <a:schemeClr val="bg1"/>
                  </a:solidFill>
                </a:rPr>
                <a:t>Faza</a:t>
              </a:r>
              <a:r>
                <a:rPr dirty="0">
                  <a:solidFill>
                    <a:schemeClr val="bg1"/>
                  </a:solidFill>
                </a:rPr>
                <a:t> </a:t>
              </a:r>
              <a:r>
                <a:rPr dirty="0" err="1">
                  <a:solidFill>
                    <a:schemeClr val="bg1"/>
                  </a:solidFill>
                </a:rPr>
                <a:t>likwidacji</a:t>
              </a:r>
              <a:r>
                <a:rPr dirty="0">
                  <a:solidFill>
                    <a:schemeClr val="bg1"/>
                  </a:solidFill>
                </a:rPr>
                <a:t> EJ</a:t>
              </a:r>
            </a:p>
          </p:txBody>
        </p:sp>
        <p:sp>
          <p:nvSpPr>
            <p:cNvPr id="87" name="Prostokąt 219">
              <a:extLst>
                <a:ext uri="{FF2B5EF4-FFF2-40B4-BE49-F238E27FC236}">
                  <a16:creationId xmlns:a16="http://schemas.microsoft.com/office/drawing/2014/main" id="{FD43B8CC-EE51-3144-A73E-923AB898C3CF}"/>
                </a:ext>
              </a:extLst>
            </p:cNvPr>
            <p:cNvSpPr txBox="1"/>
            <p:nvPr/>
          </p:nvSpPr>
          <p:spPr>
            <a:xfrm>
              <a:off x="7028381" y="1532054"/>
              <a:ext cx="1027226"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pPr algn="ctr"/>
              <a:r>
                <a:rPr dirty="0" err="1">
                  <a:solidFill>
                    <a:schemeClr val="bg1"/>
                  </a:solidFill>
                </a:rPr>
                <a:t>Faza</a:t>
              </a:r>
              <a:r>
                <a:rPr dirty="0">
                  <a:solidFill>
                    <a:schemeClr val="bg1"/>
                  </a:solidFill>
                </a:rPr>
                <a:t> </a:t>
              </a:r>
              <a:r>
                <a:rPr dirty="0" err="1">
                  <a:solidFill>
                    <a:schemeClr val="bg1"/>
                  </a:solidFill>
                </a:rPr>
                <a:t>likwidacji</a:t>
              </a:r>
              <a:r>
                <a:rPr dirty="0">
                  <a:solidFill>
                    <a:schemeClr val="bg1"/>
                  </a:solidFill>
                </a:rPr>
                <a:t> EJ</a:t>
              </a:r>
            </a:p>
          </p:txBody>
        </p:sp>
        <p:sp>
          <p:nvSpPr>
            <p:cNvPr id="88" name="Prostokąt 242">
              <a:extLst>
                <a:ext uri="{FF2B5EF4-FFF2-40B4-BE49-F238E27FC236}">
                  <a16:creationId xmlns:a16="http://schemas.microsoft.com/office/drawing/2014/main" id="{08A5CB46-ED23-C442-847B-F0D5ABC39306}"/>
                </a:ext>
              </a:extLst>
            </p:cNvPr>
            <p:cNvSpPr txBox="1"/>
            <p:nvPr/>
          </p:nvSpPr>
          <p:spPr>
            <a:xfrm>
              <a:off x="4108899" y="775151"/>
              <a:ext cx="1405678" cy="1907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pPr algn="ctr"/>
              <a:r>
                <a:rPr dirty="0" err="1">
                  <a:solidFill>
                    <a:schemeClr val="bg1"/>
                  </a:solidFill>
                </a:rPr>
                <a:t>Faza</a:t>
              </a:r>
              <a:r>
                <a:rPr dirty="0">
                  <a:solidFill>
                    <a:schemeClr val="bg1"/>
                  </a:solidFill>
                </a:rPr>
                <a:t> </a:t>
              </a:r>
              <a:r>
                <a:rPr dirty="0" err="1">
                  <a:solidFill>
                    <a:schemeClr val="bg1"/>
                  </a:solidFill>
                </a:rPr>
                <a:t>eksploatacji</a:t>
              </a:r>
              <a:r>
                <a:rPr dirty="0">
                  <a:solidFill>
                    <a:schemeClr val="bg1"/>
                  </a:solidFill>
                </a:rPr>
                <a:t> EJ</a:t>
              </a:r>
            </a:p>
          </p:txBody>
        </p:sp>
        <p:sp>
          <p:nvSpPr>
            <p:cNvPr id="89" name="Prostokąt 243">
              <a:extLst>
                <a:ext uri="{FF2B5EF4-FFF2-40B4-BE49-F238E27FC236}">
                  <a16:creationId xmlns:a16="http://schemas.microsoft.com/office/drawing/2014/main" id="{97D22528-31EE-F04A-A78F-BE32887726C3}"/>
                </a:ext>
              </a:extLst>
            </p:cNvPr>
            <p:cNvSpPr txBox="1"/>
            <p:nvPr/>
          </p:nvSpPr>
          <p:spPr>
            <a:xfrm>
              <a:off x="4611403" y="1153603"/>
              <a:ext cx="140567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pPr algn="ctr"/>
              <a:r>
                <a:rPr dirty="0" err="1">
                  <a:solidFill>
                    <a:schemeClr val="bg1"/>
                  </a:solidFill>
                </a:rPr>
                <a:t>Faza</a:t>
              </a:r>
              <a:r>
                <a:rPr dirty="0">
                  <a:solidFill>
                    <a:schemeClr val="bg1"/>
                  </a:solidFill>
                </a:rPr>
                <a:t> </a:t>
              </a:r>
              <a:r>
                <a:rPr dirty="0" err="1">
                  <a:solidFill>
                    <a:schemeClr val="bg1"/>
                  </a:solidFill>
                </a:rPr>
                <a:t>eksploatacji</a:t>
              </a:r>
              <a:r>
                <a:rPr dirty="0">
                  <a:solidFill>
                    <a:schemeClr val="bg1"/>
                  </a:solidFill>
                </a:rPr>
                <a:t> EJ</a:t>
              </a:r>
            </a:p>
          </p:txBody>
        </p:sp>
        <p:sp>
          <p:nvSpPr>
            <p:cNvPr id="90" name="Prostokąt 244">
              <a:extLst>
                <a:ext uri="{FF2B5EF4-FFF2-40B4-BE49-F238E27FC236}">
                  <a16:creationId xmlns:a16="http://schemas.microsoft.com/office/drawing/2014/main" id="{7BDD41CC-2861-5E49-9C35-4DD184CAAD35}"/>
                </a:ext>
              </a:extLst>
            </p:cNvPr>
            <p:cNvSpPr txBox="1"/>
            <p:nvPr/>
          </p:nvSpPr>
          <p:spPr>
            <a:xfrm>
              <a:off x="4935790" y="1532054"/>
              <a:ext cx="1405677" cy="1907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600" b="1">
                  <a:solidFill>
                    <a:srgbClr val="376092"/>
                  </a:solidFill>
                </a:defRPr>
              </a:lvl1pPr>
            </a:lstStyle>
            <a:p>
              <a:pPr algn="ctr"/>
              <a:r>
                <a:rPr dirty="0" err="1">
                  <a:solidFill>
                    <a:schemeClr val="bg1"/>
                  </a:solidFill>
                </a:rPr>
                <a:t>Faza</a:t>
              </a:r>
              <a:r>
                <a:rPr dirty="0">
                  <a:solidFill>
                    <a:schemeClr val="bg1"/>
                  </a:solidFill>
                </a:rPr>
                <a:t> </a:t>
              </a:r>
              <a:r>
                <a:rPr dirty="0" err="1">
                  <a:solidFill>
                    <a:schemeClr val="bg1"/>
                  </a:solidFill>
                </a:rPr>
                <a:t>eksploatacji</a:t>
              </a:r>
              <a:r>
                <a:rPr dirty="0">
                  <a:solidFill>
                    <a:schemeClr val="bg1"/>
                  </a:solidFill>
                </a:rPr>
                <a:t> EJ</a:t>
              </a:r>
            </a:p>
          </p:txBody>
        </p:sp>
        <p:sp>
          <p:nvSpPr>
            <p:cNvPr id="91" name="Prostokąt 182">
              <a:extLst>
                <a:ext uri="{FF2B5EF4-FFF2-40B4-BE49-F238E27FC236}">
                  <a16:creationId xmlns:a16="http://schemas.microsoft.com/office/drawing/2014/main" id="{AF907671-102C-864D-A560-226CC0C430FD}"/>
                </a:ext>
              </a:extLst>
            </p:cNvPr>
            <p:cNvSpPr txBox="1"/>
            <p:nvPr/>
          </p:nvSpPr>
          <p:spPr>
            <a:xfrm>
              <a:off x="0" y="78731"/>
              <a:ext cx="432516" cy="1907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defTabSz="1007576">
                <a:lnSpc>
                  <a:spcPts val="500"/>
                </a:lnSpc>
                <a:spcBef>
                  <a:spcPts val="0"/>
                </a:spcBef>
                <a:defRPr sz="700">
                  <a:solidFill>
                    <a:srgbClr val="808080"/>
                  </a:solidFill>
                </a:defRPr>
              </a:lvl1pPr>
            </a:lstStyle>
            <a:p>
              <a:r>
                <a:t>Rok</a:t>
              </a:r>
            </a:p>
          </p:txBody>
        </p:sp>
      </p:grpSp>
    </p:spTree>
    <p:extLst>
      <p:ext uri="{BB962C8B-B14F-4D97-AF65-F5344CB8AC3E}">
        <p14:creationId xmlns:p14="http://schemas.microsoft.com/office/powerpoint/2010/main" val="2129423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ymbol zastępczy tekstu 2">
            <a:extLst>
              <a:ext uri="{FF2B5EF4-FFF2-40B4-BE49-F238E27FC236}">
                <a16:creationId xmlns:a16="http://schemas.microsoft.com/office/drawing/2014/main" id="{B0BBFD65-6C7C-3A44-8557-63CF34067719}"/>
              </a:ext>
            </a:extLst>
          </p:cNvPr>
          <p:cNvSpPr txBox="1">
            <a:spLocks/>
          </p:cNvSpPr>
          <p:nvPr/>
        </p:nvSpPr>
        <p:spPr>
          <a:xfrm>
            <a:off x="875466" y="1268798"/>
            <a:ext cx="4863378" cy="75316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l-PL" sz="2400" b="1" dirty="0">
                <a:solidFill>
                  <a:schemeClr val="bg1"/>
                </a:solidFill>
              </a:rPr>
              <a:t>Infrastruktura towarzysząca elektrowni jądrowej</a:t>
            </a:r>
          </a:p>
        </p:txBody>
      </p:sp>
      <p:sp>
        <p:nvSpPr>
          <p:cNvPr id="3" name="Symbol zastępczy tekstu 2">
            <a:extLst>
              <a:ext uri="{FF2B5EF4-FFF2-40B4-BE49-F238E27FC236}">
                <a16:creationId xmlns:a16="http://schemas.microsoft.com/office/drawing/2014/main" id="{40F4710E-8A86-294A-977A-9DD46C173B2C}"/>
              </a:ext>
            </a:extLst>
          </p:cNvPr>
          <p:cNvSpPr txBox="1">
            <a:spLocks/>
          </p:cNvSpPr>
          <p:nvPr/>
        </p:nvSpPr>
        <p:spPr>
          <a:xfrm>
            <a:off x="875466" y="2195170"/>
            <a:ext cx="4236030" cy="234025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840"/>
              </a:lnSpc>
            </a:pPr>
            <a:r>
              <a:rPr lang="pl-PL" sz="1200" dirty="0">
                <a:solidFill>
                  <a:schemeClr val="bg1"/>
                </a:solidFill>
              </a:rPr>
              <a:t>Plany dotyczące rozwoju poszczególnych elementów infrastruktury towarzyszącej mają charakter poglądowy </a:t>
            </a:r>
            <a:br>
              <a:rPr lang="pl-PL" sz="1200" dirty="0">
                <a:solidFill>
                  <a:schemeClr val="bg1"/>
                </a:solidFill>
              </a:rPr>
            </a:br>
            <a:r>
              <a:rPr lang="pl-PL" sz="1200" dirty="0">
                <a:solidFill>
                  <a:schemeClr val="bg1"/>
                </a:solidFill>
              </a:rPr>
              <a:t>i mogą ulec zmianie. Wymogi bezpieczeństwa jądrowego, czy wyniki uzyskiwania decyzji środowiskowych, dotyczących wybranych elementów infrastruktury towarzyszącej, mogą zdeterminować przyszłe rozwiązania, które będą przedmiotem analiz na etapie przygotowania dokumentacji projektowej.</a:t>
            </a:r>
          </a:p>
        </p:txBody>
      </p:sp>
    </p:spTree>
    <p:extLst>
      <p:ext uri="{BB962C8B-B14F-4D97-AF65-F5344CB8AC3E}">
        <p14:creationId xmlns:p14="http://schemas.microsoft.com/office/powerpoint/2010/main" val="1176854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niebieskie, Jaskrawoniebieski, zrzut ekranu, Majorelle blue&#10;&#10;Opis wygenerowany automatycznie">
            <a:extLst>
              <a:ext uri="{FF2B5EF4-FFF2-40B4-BE49-F238E27FC236}">
                <a16:creationId xmlns:a16="http://schemas.microsoft.com/office/drawing/2014/main" id="{1CC18213-FE54-C4A4-43B2-5A151A990BB6}"/>
              </a:ext>
            </a:extLst>
          </p:cNvPr>
          <p:cNvPicPr>
            <a:picLocks noChangeAspect="1"/>
          </p:cNvPicPr>
          <p:nvPr/>
        </p:nvPicPr>
        <p:blipFill>
          <a:blip r:embed="rId2"/>
          <a:stretch>
            <a:fillRect/>
          </a:stretch>
        </p:blipFill>
        <p:spPr>
          <a:xfrm>
            <a:off x="0" y="7345"/>
            <a:ext cx="9144000" cy="5049296"/>
          </a:xfrm>
          <a:prstGeom prst="rect">
            <a:avLst/>
          </a:prstGeom>
        </p:spPr>
      </p:pic>
      <p:sp>
        <p:nvSpPr>
          <p:cNvPr id="28" name="Prostokąt 27">
            <a:extLst>
              <a:ext uri="{FF2B5EF4-FFF2-40B4-BE49-F238E27FC236}">
                <a16:creationId xmlns:a16="http://schemas.microsoft.com/office/drawing/2014/main" id="{3C9C461E-EBC2-A63E-1620-AF5AD80AF22B}"/>
              </a:ext>
            </a:extLst>
          </p:cNvPr>
          <p:cNvSpPr/>
          <p:nvPr/>
        </p:nvSpPr>
        <p:spPr>
          <a:xfrm>
            <a:off x="-1" y="5059570"/>
            <a:ext cx="9144001" cy="114752"/>
          </a:xfrm>
          <a:prstGeom prst="rect">
            <a:avLst/>
          </a:prstGeom>
          <a:solidFill>
            <a:srgbClr val="76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ole tekstowe 20">
            <a:extLst>
              <a:ext uri="{FF2B5EF4-FFF2-40B4-BE49-F238E27FC236}">
                <a16:creationId xmlns:a16="http://schemas.microsoft.com/office/drawing/2014/main" id="{088D635B-414F-0B77-4CD9-69F24BCD97D9}"/>
              </a:ext>
            </a:extLst>
          </p:cNvPr>
          <p:cNvSpPr txBox="1"/>
          <p:nvPr/>
        </p:nvSpPr>
        <p:spPr>
          <a:xfrm>
            <a:off x="6192998" y="2805810"/>
            <a:ext cx="2563432" cy="492443"/>
          </a:xfrm>
          <a:prstGeom prst="rect">
            <a:avLst/>
          </a:prstGeom>
          <a:noFill/>
        </p:spPr>
        <p:txBody>
          <a:bodyPr wrap="square">
            <a:spAutoFit/>
          </a:bodyPr>
          <a:lstStyle/>
          <a:p>
            <a:r>
              <a:rPr lang="pl-PL" sz="1300" b="1" i="0" dirty="0">
                <a:solidFill>
                  <a:schemeClr val="bg1"/>
                </a:solidFill>
                <a:effectLst/>
                <a:latin typeface="+mj-lt"/>
                <a:cs typeface="Calibri" panose="020F0502020204030204" pitchFamily="34" charset="0"/>
              </a:rPr>
              <a:t>Lata realizacji </a:t>
            </a:r>
          </a:p>
          <a:p>
            <a:r>
              <a:rPr lang="pl-PL" sz="1300" b="1" i="0" dirty="0">
                <a:solidFill>
                  <a:schemeClr val="bg1"/>
                </a:solidFill>
                <a:effectLst/>
                <a:latin typeface="+mj-lt"/>
                <a:cs typeface="Calibri" panose="020F0502020204030204" pitchFamily="34" charset="0"/>
              </a:rPr>
              <a:t>Programu Wieloletniego</a:t>
            </a:r>
          </a:p>
        </p:txBody>
      </p:sp>
      <p:sp>
        <p:nvSpPr>
          <p:cNvPr id="40" name="pole tekstowe 39">
            <a:extLst>
              <a:ext uri="{FF2B5EF4-FFF2-40B4-BE49-F238E27FC236}">
                <a16:creationId xmlns:a16="http://schemas.microsoft.com/office/drawing/2014/main" id="{53D63A95-0DF9-D26E-3B3F-0EE78DD17FB2}"/>
              </a:ext>
            </a:extLst>
          </p:cNvPr>
          <p:cNvSpPr txBox="1"/>
          <p:nvPr/>
        </p:nvSpPr>
        <p:spPr>
          <a:xfrm>
            <a:off x="6142442" y="3352411"/>
            <a:ext cx="2921591" cy="1154162"/>
          </a:xfrm>
          <a:prstGeom prst="rect">
            <a:avLst/>
          </a:prstGeom>
          <a:noFill/>
        </p:spPr>
        <p:txBody>
          <a:bodyPr wrap="square">
            <a:spAutoFit/>
          </a:bodyPr>
          <a:lstStyle/>
          <a:p>
            <a:pPr algn="ctr">
              <a:spcAft>
                <a:spcPts val="600"/>
              </a:spcAft>
            </a:pPr>
            <a:r>
              <a:rPr lang="pl-PL" sz="3200" b="1" dirty="0">
                <a:ln w="63500">
                  <a:noFill/>
                </a:ln>
                <a:solidFill>
                  <a:schemeClr val="bg1"/>
                </a:solidFill>
                <a:latin typeface="+mj-lt"/>
                <a:cs typeface="Calibri" panose="020F0502020204030204" pitchFamily="34" charset="0"/>
              </a:rPr>
              <a:t>2023 – 2029</a:t>
            </a:r>
          </a:p>
          <a:p>
            <a:pPr algn="ctr"/>
            <a:r>
              <a:rPr lang="pl-PL" sz="3200" b="1" i="0" dirty="0">
                <a:ln w="63500">
                  <a:noFill/>
                </a:ln>
                <a:solidFill>
                  <a:schemeClr val="bg1"/>
                </a:solidFill>
                <a:effectLst/>
                <a:latin typeface="+mj-lt"/>
                <a:cs typeface="Calibri" panose="020F0502020204030204" pitchFamily="34" charset="0"/>
              </a:rPr>
              <a:t> </a:t>
            </a:r>
          </a:p>
        </p:txBody>
      </p:sp>
      <p:sp>
        <p:nvSpPr>
          <p:cNvPr id="17" name="pole tekstowe 16">
            <a:extLst>
              <a:ext uri="{FF2B5EF4-FFF2-40B4-BE49-F238E27FC236}">
                <a16:creationId xmlns:a16="http://schemas.microsoft.com/office/drawing/2014/main" id="{240900F5-E42B-79C4-6859-F5C0F9BDFEDA}"/>
              </a:ext>
            </a:extLst>
          </p:cNvPr>
          <p:cNvSpPr txBox="1"/>
          <p:nvPr/>
        </p:nvSpPr>
        <p:spPr>
          <a:xfrm>
            <a:off x="111187" y="2805810"/>
            <a:ext cx="3144627" cy="492443"/>
          </a:xfrm>
          <a:prstGeom prst="rect">
            <a:avLst/>
          </a:prstGeom>
          <a:noFill/>
        </p:spPr>
        <p:txBody>
          <a:bodyPr wrap="square">
            <a:spAutoFit/>
          </a:bodyPr>
          <a:lstStyle/>
          <a:p>
            <a:r>
              <a:rPr lang="pl-PL" sz="1300" b="1" i="0" dirty="0">
                <a:solidFill>
                  <a:schemeClr val="bg1"/>
                </a:solidFill>
                <a:effectLst/>
                <a:latin typeface="+mj-lt"/>
                <a:cs typeface="Calibri" panose="020F0502020204030204" pitchFamily="34" charset="0"/>
              </a:rPr>
              <a:t>Ustanowienie Programu Wieloletniego wsparcia inwestycji</a:t>
            </a:r>
          </a:p>
        </p:txBody>
      </p:sp>
      <p:sp>
        <p:nvSpPr>
          <p:cNvPr id="39" name="pole tekstowe 38">
            <a:extLst>
              <a:ext uri="{FF2B5EF4-FFF2-40B4-BE49-F238E27FC236}">
                <a16:creationId xmlns:a16="http://schemas.microsoft.com/office/drawing/2014/main" id="{9B1DA32C-C22C-65BD-B214-746464A10B59}"/>
              </a:ext>
            </a:extLst>
          </p:cNvPr>
          <p:cNvSpPr txBox="1"/>
          <p:nvPr/>
        </p:nvSpPr>
        <p:spPr>
          <a:xfrm>
            <a:off x="72083" y="3352411"/>
            <a:ext cx="2921591" cy="584775"/>
          </a:xfrm>
          <a:prstGeom prst="rect">
            <a:avLst/>
          </a:prstGeom>
          <a:noFill/>
        </p:spPr>
        <p:txBody>
          <a:bodyPr wrap="square">
            <a:spAutoFit/>
          </a:bodyPr>
          <a:lstStyle/>
          <a:p>
            <a:pPr algn="ctr">
              <a:spcAft>
                <a:spcPts val="600"/>
              </a:spcAft>
            </a:pPr>
            <a:r>
              <a:rPr lang="pl-PL" sz="3200" b="1" i="0" dirty="0">
                <a:ln w="63500">
                  <a:noFill/>
                </a:ln>
                <a:solidFill>
                  <a:schemeClr val="bg1"/>
                </a:solidFill>
                <a:effectLst/>
                <a:latin typeface="+mj-lt"/>
                <a:cs typeface="Calibri" panose="020F0502020204030204" pitchFamily="34" charset="0"/>
              </a:rPr>
              <a:t>20.06.2023 r.</a:t>
            </a:r>
          </a:p>
        </p:txBody>
      </p:sp>
      <p:sp>
        <p:nvSpPr>
          <p:cNvPr id="2" name="pole tekstowe 1">
            <a:extLst>
              <a:ext uri="{FF2B5EF4-FFF2-40B4-BE49-F238E27FC236}">
                <a16:creationId xmlns:a16="http://schemas.microsoft.com/office/drawing/2014/main" id="{24AFD870-8E45-FEF4-F576-614F4327C535}"/>
              </a:ext>
            </a:extLst>
          </p:cNvPr>
          <p:cNvSpPr txBox="1"/>
          <p:nvPr/>
        </p:nvSpPr>
        <p:spPr>
          <a:xfrm>
            <a:off x="3176672" y="2805810"/>
            <a:ext cx="2781878" cy="492443"/>
          </a:xfrm>
          <a:prstGeom prst="rect">
            <a:avLst/>
          </a:prstGeom>
          <a:noFill/>
        </p:spPr>
        <p:txBody>
          <a:bodyPr wrap="square">
            <a:spAutoFit/>
          </a:bodyPr>
          <a:lstStyle/>
          <a:p>
            <a:r>
              <a:rPr lang="pl-PL" sz="1300" b="1" dirty="0">
                <a:solidFill>
                  <a:schemeClr val="bg1"/>
                </a:solidFill>
                <a:latin typeface="+mj-lt"/>
                <a:cs typeface="Calibri" panose="020F0502020204030204" pitchFamily="34" charset="0"/>
              </a:rPr>
              <a:t>Kwota f</a:t>
            </a:r>
            <a:r>
              <a:rPr lang="pl-PL" sz="1300" b="1" i="0" dirty="0">
                <a:solidFill>
                  <a:schemeClr val="bg1"/>
                </a:solidFill>
                <a:effectLst/>
                <a:latin typeface="+mj-lt"/>
                <a:cs typeface="Calibri" panose="020F0502020204030204" pitchFamily="34" charset="0"/>
              </a:rPr>
              <a:t>inansowania </a:t>
            </a:r>
            <a:br>
              <a:rPr lang="pl-PL" sz="1300" b="1" i="0" dirty="0">
                <a:solidFill>
                  <a:schemeClr val="bg1"/>
                </a:solidFill>
                <a:effectLst/>
                <a:latin typeface="+mj-lt"/>
                <a:cs typeface="Calibri" panose="020F0502020204030204" pitchFamily="34" charset="0"/>
              </a:rPr>
            </a:br>
            <a:r>
              <a:rPr lang="pl-PL" sz="1300" b="1" i="0" dirty="0">
                <a:solidFill>
                  <a:schemeClr val="bg1"/>
                </a:solidFill>
                <a:effectLst/>
                <a:latin typeface="+mj-lt"/>
                <a:cs typeface="Calibri" panose="020F0502020204030204" pitchFamily="34" charset="0"/>
              </a:rPr>
              <a:t>inwestycji infrastrukturalnych</a:t>
            </a:r>
          </a:p>
        </p:txBody>
      </p:sp>
      <p:sp>
        <p:nvSpPr>
          <p:cNvPr id="38" name="pole tekstowe 37">
            <a:extLst>
              <a:ext uri="{FF2B5EF4-FFF2-40B4-BE49-F238E27FC236}">
                <a16:creationId xmlns:a16="http://schemas.microsoft.com/office/drawing/2014/main" id="{A0B38F98-4C16-14CE-1A07-43322B121FF9}"/>
              </a:ext>
            </a:extLst>
          </p:cNvPr>
          <p:cNvSpPr txBox="1"/>
          <p:nvPr/>
        </p:nvSpPr>
        <p:spPr>
          <a:xfrm>
            <a:off x="3099400" y="3352411"/>
            <a:ext cx="2921591" cy="584775"/>
          </a:xfrm>
          <a:prstGeom prst="rect">
            <a:avLst/>
          </a:prstGeom>
          <a:noFill/>
        </p:spPr>
        <p:txBody>
          <a:bodyPr wrap="square">
            <a:spAutoFit/>
          </a:bodyPr>
          <a:lstStyle/>
          <a:p>
            <a:pPr algn="ctr">
              <a:spcAft>
                <a:spcPts val="600"/>
              </a:spcAft>
            </a:pPr>
            <a:r>
              <a:rPr lang="pl-PL" sz="3200" b="1" dirty="0">
                <a:ln w="63500">
                  <a:noFill/>
                </a:ln>
                <a:solidFill>
                  <a:schemeClr val="bg1"/>
                </a:solidFill>
                <a:latin typeface="+mj-lt"/>
                <a:cs typeface="Calibri" panose="020F0502020204030204" pitchFamily="34" charset="0"/>
              </a:rPr>
              <a:t>4,7 mld zł </a:t>
            </a:r>
          </a:p>
        </p:txBody>
      </p:sp>
      <p:sp>
        <p:nvSpPr>
          <p:cNvPr id="13" name="Prostokąt zaokrąglony 12">
            <a:extLst>
              <a:ext uri="{FF2B5EF4-FFF2-40B4-BE49-F238E27FC236}">
                <a16:creationId xmlns:a16="http://schemas.microsoft.com/office/drawing/2014/main" id="{24D0F576-F3C7-FF97-52DF-4FD59C3547A1}"/>
              </a:ext>
            </a:extLst>
          </p:cNvPr>
          <p:cNvSpPr/>
          <p:nvPr/>
        </p:nvSpPr>
        <p:spPr>
          <a:xfrm>
            <a:off x="105725" y="2555148"/>
            <a:ext cx="2844000" cy="1573508"/>
          </a:xfrm>
          <a:prstGeom prst="roundRect">
            <a:avLst/>
          </a:prstGeom>
          <a:noFill/>
          <a:ln w="44450">
            <a:solidFill>
              <a:srgbClr val="76D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zaokrąglony 13">
            <a:extLst>
              <a:ext uri="{FF2B5EF4-FFF2-40B4-BE49-F238E27FC236}">
                <a16:creationId xmlns:a16="http://schemas.microsoft.com/office/drawing/2014/main" id="{46B567BD-CD81-7AC0-0199-9C8DB768801D}"/>
              </a:ext>
            </a:extLst>
          </p:cNvPr>
          <p:cNvSpPr/>
          <p:nvPr/>
        </p:nvSpPr>
        <p:spPr>
          <a:xfrm>
            <a:off x="3142260" y="2555148"/>
            <a:ext cx="2844000" cy="1573508"/>
          </a:xfrm>
          <a:prstGeom prst="roundRect">
            <a:avLst/>
          </a:prstGeom>
          <a:noFill/>
          <a:ln w="44450">
            <a:solidFill>
              <a:srgbClr val="76D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zaokrąglony 14">
            <a:extLst>
              <a:ext uri="{FF2B5EF4-FFF2-40B4-BE49-F238E27FC236}">
                <a16:creationId xmlns:a16="http://schemas.microsoft.com/office/drawing/2014/main" id="{6547BC2E-ED88-466B-1B6B-EC1190164FFE}"/>
              </a:ext>
            </a:extLst>
          </p:cNvPr>
          <p:cNvSpPr/>
          <p:nvPr/>
        </p:nvSpPr>
        <p:spPr>
          <a:xfrm>
            <a:off x="6178795" y="2555148"/>
            <a:ext cx="2844000" cy="1573508"/>
          </a:xfrm>
          <a:prstGeom prst="roundRect">
            <a:avLst/>
          </a:prstGeom>
          <a:noFill/>
          <a:ln w="44450">
            <a:solidFill>
              <a:srgbClr val="76D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8" name="Grupa 17">
            <a:extLst>
              <a:ext uri="{FF2B5EF4-FFF2-40B4-BE49-F238E27FC236}">
                <a16:creationId xmlns:a16="http://schemas.microsoft.com/office/drawing/2014/main" id="{DCF33070-9E63-8865-FAFA-5CC7F9FF9F54}"/>
              </a:ext>
            </a:extLst>
          </p:cNvPr>
          <p:cNvGrpSpPr/>
          <p:nvPr/>
        </p:nvGrpSpPr>
        <p:grpSpPr>
          <a:xfrm>
            <a:off x="1809988" y="1746431"/>
            <a:ext cx="1060440" cy="1060440"/>
            <a:chOff x="1801864" y="1511310"/>
            <a:chExt cx="1060440" cy="1060440"/>
          </a:xfrm>
        </p:grpSpPr>
        <p:sp>
          <p:nvSpPr>
            <p:cNvPr id="19" name="Owal 18">
              <a:extLst>
                <a:ext uri="{FF2B5EF4-FFF2-40B4-BE49-F238E27FC236}">
                  <a16:creationId xmlns:a16="http://schemas.microsoft.com/office/drawing/2014/main" id="{AF761386-DCD8-E575-E474-6D3149652511}"/>
                </a:ext>
              </a:extLst>
            </p:cNvPr>
            <p:cNvSpPr/>
            <p:nvPr/>
          </p:nvSpPr>
          <p:spPr>
            <a:xfrm>
              <a:off x="1801864" y="1511310"/>
              <a:ext cx="1060440" cy="1060440"/>
            </a:xfrm>
            <a:prstGeom prst="ellipse">
              <a:avLst/>
            </a:prstGeom>
            <a:solidFill>
              <a:srgbClr val="76D6FF"/>
            </a:solidFill>
            <a:ln w="44450">
              <a:solidFill>
                <a:srgbClr val="76D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0" name="Grafika 19" descr="Podpis z wypełnieniem pełnym">
              <a:extLst>
                <a:ext uri="{FF2B5EF4-FFF2-40B4-BE49-F238E27FC236}">
                  <a16:creationId xmlns:a16="http://schemas.microsoft.com/office/drawing/2014/main" id="{9144A4C0-1461-0DD0-1A66-3F38B6057E0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24887" y="1750031"/>
              <a:ext cx="614395" cy="614395"/>
            </a:xfrm>
            <a:prstGeom prst="rect">
              <a:avLst/>
            </a:prstGeom>
            <a:effectLst>
              <a:outerShdw blurRad="63500" dist="38100" dir="2700000" algn="tl" rotWithShape="0">
                <a:prstClr val="black">
                  <a:alpha val="40000"/>
                </a:prstClr>
              </a:outerShdw>
            </a:effectLst>
          </p:spPr>
        </p:pic>
      </p:grpSp>
      <p:grpSp>
        <p:nvGrpSpPr>
          <p:cNvPr id="22" name="Grupa 21">
            <a:extLst>
              <a:ext uri="{FF2B5EF4-FFF2-40B4-BE49-F238E27FC236}">
                <a16:creationId xmlns:a16="http://schemas.microsoft.com/office/drawing/2014/main" id="{17483F27-3257-A5D6-9470-865250D5D9DB}"/>
              </a:ext>
            </a:extLst>
          </p:cNvPr>
          <p:cNvGrpSpPr/>
          <p:nvPr/>
        </p:nvGrpSpPr>
        <p:grpSpPr>
          <a:xfrm>
            <a:off x="4803272" y="1797820"/>
            <a:ext cx="1060440" cy="1060440"/>
            <a:chOff x="3795441" y="1574372"/>
            <a:chExt cx="1060440" cy="1060440"/>
          </a:xfrm>
        </p:grpSpPr>
        <p:sp>
          <p:nvSpPr>
            <p:cNvPr id="23" name="Owal 22">
              <a:extLst>
                <a:ext uri="{FF2B5EF4-FFF2-40B4-BE49-F238E27FC236}">
                  <a16:creationId xmlns:a16="http://schemas.microsoft.com/office/drawing/2014/main" id="{68EB1BE1-5231-DE4A-4C6C-51506D51F1B0}"/>
                </a:ext>
              </a:extLst>
            </p:cNvPr>
            <p:cNvSpPr/>
            <p:nvPr/>
          </p:nvSpPr>
          <p:spPr>
            <a:xfrm>
              <a:off x="3795441" y="1574372"/>
              <a:ext cx="1060440" cy="1060440"/>
            </a:xfrm>
            <a:prstGeom prst="ellipse">
              <a:avLst/>
            </a:prstGeom>
            <a:solidFill>
              <a:srgbClr val="76D6FF"/>
            </a:solidFill>
            <a:ln w="44450">
              <a:solidFill>
                <a:srgbClr val="76D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4" name="Grupa 23">
              <a:extLst>
                <a:ext uri="{FF2B5EF4-FFF2-40B4-BE49-F238E27FC236}">
                  <a16:creationId xmlns:a16="http://schemas.microsoft.com/office/drawing/2014/main" id="{8CCA326B-1C74-71CF-8AAE-CE8DF874526B}"/>
                </a:ext>
              </a:extLst>
            </p:cNvPr>
            <p:cNvGrpSpPr/>
            <p:nvPr/>
          </p:nvGrpSpPr>
          <p:grpSpPr>
            <a:xfrm>
              <a:off x="3988916" y="1624017"/>
              <a:ext cx="698938" cy="898088"/>
              <a:chOff x="4207262" y="2010657"/>
              <a:chExt cx="698938" cy="898088"/>
            </a:xfrm>
            <a:solidFill>
              <a:schemeClr val="bg1">
                <a:alpha val="95000"/>
              </a:schemeClr>
            </a:solidFill>
          </p:grpSpPr>
          <p:pic>
            <p:nvPicPr>
              <p:cNvPr id="25" name="Grafika 24" descr="Chroniąca dłoń z wypełnieniem pełnym">
                <a:extLst>
                  <a:ext uri="{FF2B5EF4-FFF2-40B4-BE49-F238E27FC236}">
                    <a16:creationId xmlns:a16="http://schemas.microsoft.com/office/drawing/2014/main" id="{7F054ECD-3D20-CBB2-EFE0-E67793AC0EA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207262" y="2010657"/>
                <a:ext cx="698938" cy="698938"/>
              </a:xfrm>
              <a:prstGeom prst="rect">
                <a:avLst/>
              </a:prstGeom>
              <a:effectLst>
                <a:outerShdw blurRad="63500" dist="38100" dir="2700000" algn="tl" rotWithShape="0">
                  <a:prstClr val="black">
                    <a:alpha val="40000"/>
                  </a:prstClr>
                </a:outerShdw>
              </a:effectLst>
            </p:spPr>
          </p:pic>
          <p:sp>
            <p:nvSpPr>
              <p:cNvPr id="26" name="Owal 25">
                <a:extLst>
                  <a:ext uri="{FF2B5EF4-FFF2-40B4-BE49-F238E27FC236}">
                    <a16:creationId xmlns:a16="http://schemas.microsoft.com/office/drawing/2014/main" id="{89C7BEBB-50F3-1ED1-D00E-5164C43197E9}"/>
                  </a:ext>
                </a:extLst>
              </p:cNvPr>
              <p:cNvSpPr/>
              <p:nvPr/>
            </p:nvSpPr>
            <p:spPr>
              <a:xfrm>
                <a:off x="4363327" y="2556591"/>
                <a:ext cx="142604" cy="142604"/>
              </a:xfrm>
              <a:prstGeom prst="ellipse">
                <a:avLst/>
              </a:prstGeom>
              <a:grpFill/>
              <a:ln>
                <a:solidFill>
                  <a:schemeClr val="bg1"/>
                </a:solidFill>
              </a:ln>
              <a:effectLst>
                <a:outerShdw blurRad="63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Owal 26">
                <a:extLst>
                  <a:ext uri="{FF2B5EF4-FFF2-40B4-BE49-F238E27FC236}">
                    <a16:creationId xmlns:a16="http://schemas.microsoft.com/office/drawing/2014/main" id="{15445F5C-F590-6EFC-0547-4FCA4C3B53BD}"/>
                  </a:ext>
                </a:extLst>
              </p:cNvPr>
              <p:cNvSpPr/>
              <p:nvPr/>
            </p:nvSpPr>
            <p:spPr>
              <a:xfrm>
                <a:off x="4560177" y="2613741"/>
                <a:ext cx="142604" cy="142604"/>
              </a:xfrm>
              <a:prstGeom prst="ellipse">
                <a:avLst/>
              </a:prstGeom>
              <a:grpFill/>
              <a:ln>
                <a:solidFill>
                  <a:schemeClr val="bg1"/>
                </a:solidFill>
              </a:ln>
              <a:effectLst>
                <a:outerShdw blurRad="63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Owal 31">
                <a:extLst>
                  <a:ext uri="{FF2B5EF4-FFF2-40B4-BE49-F238E27FC236}">
                    <a16:creationId xmlns:a16="http://schemas.microsoft.com/office/drawing/2014/main" id="{38D40CDA-1EEC-8D28-C4C3-EE9CB3025707}"/>
                  </a:ext>
                </a:extLst>
              </p:cNvPr>
              <p:cNvSpPr/>
              <p:nvPr/>
            </p:nvSpPr>
            <p:spPr>
              <a:xfrm>
                <a:off x="4414127" y="2766141"/>
                <a:ext cx="142604" cy="142604"/>
              </a:xfrm>
              <a:prstGeom prst="ellipse">
                <a:avLst/>
              </a:prstGeom>
              <a:grpFill/>
              <a:ln>
                <a:solidFill>
                  <a:schemeClr val="bg1"/>
                </a:solidFill>
              </a:ln>
              <a:effectLst>
                <a:outerShdw blurRad="635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grpSp>
      <p:grpSp>
        <p:nvGrpSpPr>
          <p:cNvPr id="36" name="Grupa 35">
            <a:extLst>
              <a:ext uri="{FF2B5EF4-FFF2-40B4-BE49-F238E27FC236}">
                <a16:creationId xmlns:a16="http://schemas.microsoft.com/office/drawing/2014/main" id="{1CDE9E9D-81F1-E91B-BD3B-08F281DC60AB}"/>
              </a:ext>
            </a:extLst>
          </p:cNvPr>
          <p:cNvGrpSpPr/>
          <p:nvPr/>
        </p:nvGrpSpPr>
        <p:grpSpPr>
          <a:xfrm>
            <a:off x="7839807" y="1797820"/>
            <a:ext cx="1060440" cy="1060440"/>
            <a:chOff x="5804182" y="1542841"/>
            <a:chExt cx="1060440" cy="1060440"/>
          </a:xfrm>
        </p:grpSpPr>
        <p:sp>
          <p:nvSpPr>
            <p:cNvPr id="37" name="Owal 36">
              <a:extLst>
                <a:ext uri="{FF2B5EF4-FFF2-40B4-BE49-F238E27FC236}">
                  <a16:creationId xmlns:a16="http://schemas.microsoft.com/office/drawing/2014/main" id="{D43F29E9-8003-78B9-16C1-C16D1AA58F40}"/>
                </a:ext>
              </a:extLst>
            </p:cNvPr>
            <p:cNvSpPr/>
            <p:nvPr/>
          </p:nvSpPr>
          <p:spPr>
            <a:xfrm>
              <a:off x="5804182" y="1542841"/>
              <a:ext cx="1060440" cy="1060440"/>
            </a:xfrm>
            <a:prstGeom prst="ellipse">
              <a:avLst/>
            </a:prstGeom>
            <a:solidFill>
              <a:srgbClr val="76D6FF"/>
            </a:solidFill>
            <a:ln w="44450">
              <a:solidFill>
                <a:srgbClr val="76D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1" name="Grafika 40" descr="Kalendarz miesięczny z wypełnieniem pełnym">
              <a:extLst>
                <a:ext uri="{FF2B5EF4-FFF2-40B4-BE49-F238E27FC236}">
                  <a16:creationId xmlns:a16="http://schemas.microsoft.com/office/drawing/2014/main" id="{5BE649EA-F030-E7C4-7EC5-EF75985A15E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75149" y="1724393"/>
              <a:ext cx="718506" cy="718506"/>
            </a:xfrm>
            <a:prstGeom prst="rect">
              <a:avLst/>
            </a:prstGeom>
            <a:effectLst>
              <a:outerShdw blurRad="63500" dist="38100" dir="2700000" algn="tl" rotWithShape="0">
                <a:prstClr val="black">
                  <a:alpha val="40000"/>
                </a:prstClr>
              </a:outerShdw>
            </a:effectLst>
          </p:spPr>
        </p:pic>
      </p:grpSp>
      <p:sp>
        <p:nvSpPr>
          <p:cNvPr id="29" name="pole tekstowe 28">
            <a:extLst>
              <a:ext uri="{FF2B5EF4-FFF2-40B4-BE49-F238E27FC236}">
                <a16:creationId xmlns:a16="http://schemas.microsoft.com/office/drawing/2014/main" id="{185A53EE-224C-FB04-47AD-CA3EC46FFD65}"/>
              </a:ext>
            </a:extLst>
          </p:cNvPr>
          <p:cNvSpPr txBox="1"/>
          <p:nvPr/>
        </p:nvSpPr>
        <p:spPr>
          <a:xfrm>
            <a:off x="-2" y="296957"/>
            <a:ext cx="9144000" cy="1200329"/>
          </a:xfrm>
          <a:prstGeom prst="rect">
            <a:avLst/>
          </a:prstGeom>
          <a:noFill/>
        </p:spPr>
        <p:txBody>
          <a:bodyPr wrap="square">
            <a:spAutoFit/>
          </a:bodyPr>
          <a:lstStyle/>
          <a:p>
            <a:pPr algn="ctr"/>
            <a:r>
              <a:rPr lang="pl-PL" sz="2400" b="1" spc="200" dirty="0">
                <a:solidFill>
                  <a:srgbClr val="8DF2FF"/>
                </a:solidFill>
                <a:latin typeface="Calibri" panose="020F0502020204030204" pitchFamily="34" charset="0"/>
                <a:cs typeface="Calibri" panose="020F0502020204030204" pitchFamily="34" charset="0"/>
              </a:rPr>
              <a:t>Program wspierania inwestycji infrastrukturalnych</a:t>
            </a:r>
          </a:p>
          <a:p>
            <a:pPr algn="ctr"/>
            <a:r>
              <a:rPr lang="pl-PL" sz="1600" b="1" spc="200" dirty="0">
                <a:solidFill>
                  <a:schemeClr val="bg1"/>
                </a:solidFill>
                <a:latin typeface="Calibri" panose="020F0502020204030204" pitchFamily="34" charset="0"/>
                <a:cs typeface="Calibri" panose="020F0502020204030204" pitchFamily="34" charset="0"/>
              </a:rPr>
              <a:t>w związku z realizacją kluczowych inwestycji w zakresie strategicznej infrastruktury energetycznej, w tym elektrowni jądrowej, </a:t>
            </a:r>
          </a:p>
          <a:p>
            <a:pPr algn="ctr"/>
            <a:r>
              <a:rPr lang="pl-PL" sz="1600" b="1" spc="200" dirty="0">
                <a:solidFill>
                  <a:schemeClr val="bg1"/>
                </a:solidFill>
                <a:latin typeface="Calibri" panose="020F0502020204030204" pitchFamily="34" charset="0"/>
                <a:cs typeface="Calibri" panose="020F0502020204030204" pitchFamily="34" charset="0"/>
              </a:rPr>
              <a:t>w województwie pomorskim</a:t>
            </a:r>
          </a:p>
        </p:txBody>
      </p:sp>
    </p:spTree>
    <p:extLst>
      <p:ext uri="{BB962C8B-B14F-4D97-AF65-F5344CB8AC3E}">
        <p14:creationId xmlns:p14="http://schemas.microsoft.com/office/powerpoint/2010/main" val="677941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niebieskie, Jaskrawoniebieski, zrzut ekranu, Majorelle blue&#10;&#10;Opis wygenerowany automatycznie">
            <a:extLst>
              <a:ext uri="{FF2B5EF4-FFF2-40B4-BE49-F238E27FC236}">
                <a16:creationId xmlns:a16="http://schemas.microsoft.com/office/drawing/2014/main" id="{3CDC50F9-8DE4-C302-4781-9260742471D8}"/>
              </a:ext>
            </a:extLst>
          </p:cNvPr>
          <p:cNvPicPr>
            <a:picLocks noChangeAspect="1"/>
          </p:cNvPicPr>
          <p:nvPr/>
        </p:nvPicPr>
        <p:blipFill>
          <a:blip r:embed="rId2"/>
          <a:stretch>
            <a:fillRect/>
          </a:stretch>
        </p:blipFill>
        <p:spPr>
          <a:xfrm>
            <a:off x="0" y="7345"/>
            <a:ext cx="9144000" cy="5049296"/>
          </a:xfrm>
          <a:prstGeom prst="rect">
            <a:avLst/>
          </a:prstGeom>
        </p:spPr>
      </p:pic>
      <p:sp>
        <p:nvSpPr>
          <p:cNvPr id="5" name="pole tekstowe 4">
            <a:extLst>
              <a:ext uri="{FF2B5EF4-FFF2-40B4-BE49-F238E27FC236}">
                <a16:creationId xmlns:a16="http://schemas.microsoft.com/office/drawing/2014/main" id="{976D45EE-78EE-D831-E05C-13217477F565}"/>
              </a:ext>
            </a:extLst>
          </p:cNvPr>
          <p:cNvSpPr txBox="1"/>
          <p:nvPr/>
        </p:nvSpPr>
        <p:spPr>
          <a:xfrm>
            <a:off x="-1" y="277858"/>
            <a:ext cx="9144000" cy="954107"/>
          </a:xfrm>
          <a:prstGeom prst="rect">
            <a:avLst/>
          </a:prstGeom>
          <a:noFill/>
        </p:spPr>
        <p:txBody>
          <a:bodyPr wrap="square">
            <a:spAutoFit/>
          </a:bodyPr>
          <a:lstStyle>
            <a:defPPr marR="0" lvl="0" algn="l" rtl="0">
              <a:lnSpc>
                <a:spcPct val="100000"/>
              </a:lnSpc>
              <a:spcBef>
                <a:spcPts val="0"/>
              </a:spcBef>
              <a:spcAft>
                <a:spcPts val="0"/>
              </a:spcAft>
            </a:defPPr>
            <a:lvl1pPr algn="ctr">
              <a:defRPr sz="1800" b="1" spc="200">
                <a:solidFill>
                  <a:schemeClr val="bg1"/>
                </a:solidFill>
                <a:latin typeface="Arial" panose="020B0604020202020204" pitchFamily="34" charset="0"/>
              </a:defRPr>
            </a:lvl1pPr>
          </a:lstStyle>
          <a:p>
            <a:r>
              <a:rPr lang="pl-PL" dirty="0">
                <a:latin typeface="Calibri" panose="020F0502020204030204" pitchFamily="34" charset="0"/>
                <a:cs typeface="Calibri" panose="020F0502020204030204" pitchFamily="34" charset="0"/>
              </a:rPr>
              <a:t>Główne elementy </a:t>
            </a:r>
            <a:r>
              <a:rPr lang="pl-PL" sz="2000" dirty="0">
                <a:solidFill>
                  <a:srgbClr val="8DF2FF"/>
                </a:solidFill>
                <a:latin typeface="Calibri" panose="020F0502020204030204" pitchFamily="34" charset="0"/>
                <a:cs typeface="Calibri" panose="020F0502020204030204" pitchFamily="34" charset="0"/>
              </a:rPr>
              <a:t>Programu wspierania inwestycji infrastrukturalnych </a:t>
            </a:r>
            <a:r>
              <a:rPr lang="pl-PL" dirty="0">
                <a:latin typeface="Calibri" panose="020F0502020204030204" pitchFamily="34" charset="0"/>
                <a:cs typeface="Calibri" panose="020F0502020204030204" pitchFamily="34" charset="0"/>
              </a:rPr>
              <a:t/>
            </a:r>
            <a:br>
              <a:rPr lang="pl-PL" dirty="0">
                <a:latin typeface="Calibri" panose="020F0502020204030204" pitchFamily="34" charset="0"/>
                <a:cs typeface="Calibri" panose="020F0502020204030204" pitchFamily="34" charset="0"/>
              </a:rPr>
            </a:br>
            <a:r>
              <a:rPr lang="pl-PL" dirty="0">
                <a:latin typeface="Calibri" panose="020F0502020204030204" pitchFamily="34" charset="0"/>
                <a:cs typeface="Calibri" panose="020F0502020204030204" pitchFamily="34" charset="0"/>
              </a:rPr>
              <a:t>w związku z realizacją kluczowych inwestycji w zakresie strategicznej infrastruktury energetycznej w województwie pomorskim</a:t>
            </a:r>
          </a:p>
        </p:txBody>
      </p:sp>
      <p:sp>
        <p:nvSpPr>
          <p:cNvPr id="7" name="Owal 6">
            <a:extLst>
              <a:ext uri="{FF2B5EF4-FFF2-40B4-BE49-F238E27FC236}">
                <a16:creationId xmlns:a16="http://schemas.microsoft.com/office/drawing/2014/main" id="{6AA6B00F-1E4A-CD23-E63A-6BCD43A7017B}"/>
              </a:ext>
            </a:extLst>
          </p:cNvPr>
          <p:cNvSpPr/>
          <p:nvPr/>
        </p:nvSpPr>
        <p:spPr>
          <a:xfrm>
            <a:off x="950886" y="1660864"/>
            <a:ext cx="1082565" cy="1082565"/>
          </a:xfrm>
          <a:prstGeom prst="ellipse">
            <a:avLst/>
          </a:prstGeom>
          <a:no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Owal 7">
            <a:extLst>
              <a:ext uri="{FF2B5EF4-FFF2-40B4-BE49-F238E27FC236}">
                <a16:creationId xmlns:a16="http://schemas.microsoft.com/office/drawing/2014/main" id="{23DEE835-4D8B-231B-C4D8-956B6B8BF7F4}"/>
              </a:ext>
            </a:extLst>
          </p:cNvPr>
          <p:cNvSpPr/>
          <p:nvPr/>
        </p:nvSpPr>
        <p:spPr>
          <a:xfrm>
            <a:off x="3947913" y="1660864"/>
            <a:ext cx="1082565" cy="1082565"/>
          </a:xfrm>
          <a:prstGeom prst="ellipse">
            <a:avLst/>
          </a:prstGeom>
          <a:no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id="{8CDF466F-13D1-0DAE-3BE1-0CF4B44D5690}"/>
              </a:ext>
            </a:extLst>
          </p:cNvPr>
          <p:cNvSpPr/>
          <p:nvPr/>
        </p:nvSpPr>
        <p:spPr>
          <a:xfrm>
            <a:off x="6916987" y="1660864"/>
            <a:ext cx="1082565" cy="1082565"/>
          </a:xfrm>
          <a:prstGeom prst="ellipse">
            <a:avLst/>
          </a:prstGeom>
          <a:no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3A3DAC3A-07A9-5BA7-D992-74B4F5DE3D1D}"/>
              </a:ext>
            </a:extLst>
          </p:cNvPr>
          <p:cNvSpPr/>
          <p:nvPr/>
        </p:nvSpPr>
        <p:spPr>
          <a:xfrm>
            <a:off x="454271" y="3713870"/>
            <a:ext cx="2556000" cy="576000"/>
          </a:xfrm>
          <a:prstGeom prst="rect">
            <a:avLst/>
          </a:prstGeom>
          <a:gradFill>
            <a:gsLst>
              <a:gs pos="0">
                <a:srgbClr val="3DB7E4"/>
              </a:gs>
              <a:gs pos="100000">
                <a:srgbClr val="0B85E3"/>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7C86562C-B226-5666-9FC8-8B07991613F4}"/>
              </a:ext>
            </a:extLst>
          </p:cNvPr>
          <p:cNvSpPr/>
          <p:nvPr/>
        </p:nvSpPr>
        <p:spPr>
          <a:xfrm>
            <a:off x="3451298" y="3713870"/>
            <a:ext cx="2556000" cy="576000"/>
          </a:xfrm>
          <a:prstGeom prst="rect">
            <a:avLst/>
          </a:prstGeom>
          <a:gradFill>
            <a:gsLst>
              <a:gs pos="0">
                <a:srgbClr val="3DB7E4"/>
              </a:gs>
              <a:gs pos="100000">
                <a:srgbClr val="0B85E3"/>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3EC69AB7-14AC-0F5B-BB10-4615258F3600}"/>
              </a:ext>
            </a:extLst>
          </p:cNvPr>
          <p:cNvSpPr/>
          <p:nvPr/>
        </p:nvSpPr>
        <p:spPr>
          <a:xfrm>
            <a:off x="6420372" y="3703360"/>
            <a:ext cx="2556000" cy="576000"/>
          </a:xfrm>
          <a:prstGeom prst="rect">
            <a:avLst/>
          </a:prstGeom>
          <a:gradFill>
            <a:gsLst>
              <a:gs pos="0">
                <a:srgbClr val="3DB7E4"/>
              </a:gs>
              <a:gs pos="100000">
                <a:srgbClr val="0B85E3"/>
              </a:gs>
            </a:gsLst>
            <a:lin ang="13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ole tekstowe 17">
            <a:extLst>
              <a:ext uri="{FF2B5EF4-FFF2-40B4-BE49-F238E27FC236}">
                <a16:creationId xmlns:a16="http://schemas.microsoft.com/office/drawing/2014/main" id="{789BCBB8-5619-B56E-4A65-FE8F9546A33F}"/>
              </a:ext>
            </a:extLst>
          </p:cNvPr>
          <p:cNvSpPr txBox="1"/>
          <p:nvPr/>
        </p:nvSpPr>
        <p:spPr>
          <a:xfrm>
            <a:off x="454271" y="3781601"/>
            <a:ext cx="2535192" cy="830997"/>
          </a:xfrm>
          <a:prstGeom prst="rect">
            <a:avLst/>
          </a:prstGeom>
          <a:noFill/>
        </p:spPr>
        <p:txBody>
          <a:bodyPr wrap="square">
            <a:spAutoFit/>
          </a:bodyPr>
          <a:lstStyle/>
          <a:p>
            <a:pPr algn="ctr">
              <a:spcAft>
                <a:spcPts val="0"/>
              </a:spcAft>
            </a:pPr>
            <a:r>
              <a:rPr lang="pl-PL" sz="2400" b="1" i="0" dirty="0">
                <a:solidFill>
                  <a:schemeClr val="bg1"/>
                </a:solidFill>
                <a:effectLst/>
                <a:latin typeface="+mj-lt"/>
                <a:cs typeface="Calibri" panose="020F0502020204030204" pitchFamily="34" charset="0"/>
              </a:rPr>
              <a:t>1,03 mld zł</a:t>
            </a:r>
          </a:p>
          <a:p>
            <a:pPr marL="488950" algn="ctr">
              <a:spcAft>
                <a:spcPts val="0"/>
              </a:spcAft>
            </a:pPr>
            <a:r>
              <a:rPr lang="pl-PL" sz="2400" b="1" i="0" dirty="0">
                <a:solidFill>
                  <a:schemeClr val="bg1"/>
                </a:solidFill>
                <a:effectLst/>
                <a:latin typeface="+mj-lt"/>
                <a:cs typeface="Calibri" panose="020F0502020204030204" pitchFamily="34" charset="0"/>
              </a:rPr>
              <a:t> </a:t>
            </a:r>
          </a:p>
        </p:txBody>
      </p:sp>
      <p:sp>
        <p:nvSpPr>
          <p:cNvPr id="19" name="pole tekstowe 18">
            <a:extLst>
              <a:ext uri="{FF2B5EF4-FFF2-40B4-BE49-F238E27FC236}">
                <a16:creationId xmlns:a16="http://schemas.microsoft.com/office/drawing/2014/main" id="{79A5EAC7-E406-C904-1CCC-E1784F544A1E}"/>
              </a:ext>
            </a:extLst>
          </p:cNvPr>
          <p:cNvSpPr txBox="1"/>
          <p:nvPr/>
        </p:nvSpPr>
        <p:spPr>
          <a:xfrm>
            <a:off x="3365191" y="3781601"/>
            <a:ext cx="2711669" cy="461665"/>
          </a:xfrm>
          <a:prstGeom prst="rect">
            <a:avLst/>
          </a:prstGeom>
          <a:noFill/>
        </p:spPr>
        <p:txBody>
          <a:bodyPr wrap="square">
            <a:spAutoFit/>
          </a:bodyPr>
          <a:lstStyle>
            <a:defPPr marR="0" lvl="0" algn="l" rtl="0">
              <a:lnSpc>
                <a:spcPct val="100000"/>
              </a:lnSpc>
              <a:spcBef>
                <a:spcPts val="0"/>
              </a:spcBef>
              <a:spcAft>
                <a:spcPts val="0"/>
              </a:spcAft>
            </a:defPPr>
            <a:lvl1pPr algn="ctr">
              <a:defRPr>
                <a:solidFill>
                  <a:srgbClr val="222222"/>
                </a:solidFill>
                <a:effectLst/>
                <a:latin typeface="Calibri" panose="020F0502020204030204" pitchFamily="34" charset="0"/>
              </a:defRPr>
            </a:lvl1pPr>
          </a:lstStyle>
          <a:p>
            <a:r>
              <a:rPr lang="pl-PL" sz="2400" b="1" dirty="0">
                <a:solidFill>
                  <a:schemeClr val="bg1"/>
                </a:solidFill>
                <a:latin typeface="+mj-lt"/>
                <a:cs typeface="Calibri" panose="020F0502020204030204" pitchFamily="34" charset="0"/>
              </a:rPr>
              <a:t>2,83 mld zł</a:t>
            </a:r>
          </a:p>
        </p:txBody>
      </p:sp>
      <p:sp>
        <p:nvSpPr>
          <p:cNvPr id="20" name="pole tekstowe 19">
            <a:extLst>
              <a:ext uri="{FF2B5EF4-FFF2-40B4-BE49-F238E27FC236}">
                <a16:creationId xmlns:a16="http://schemas.microsoft.com/office/drawing/2014/main" id="{351C5043-0F5F-8BFB-FABE-D6B8B6098F30}"/>
              </a:ext>
            </a:extLst>
          </p:cNvPr>
          <p:cNvSpPr txBox="1"/>
          <p:nvPr/>
        </p:nvSpPr>
        <p:spPr>
          <a:xfrm>
            <a:off x="6342537" y="3767533"/>
            <a:ext cx="2711669" cy="461665"/>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rgbClr val="222222"/>
                </a:solidFill>
                <a:effectLst/>
                <a:latin typeface="Calibri" panose="020F0502020204030204" pitchFamily="34" charset="0"/>
              </a:defRPr>
            </a:lvl1pPr>
          </a:lstStyle>
          <a:p>
            <a:r>
              <a:rPr lang="pl-PL" sz="2400" b="1" dirty="0">
                <a:solidFill>
                  <a:schemeClr val="bg1"/>
                </a:solidFill>
                <a:latin typeface="+mj-lt"/>
                <a:cs typeface="Calibri" panose="020F0502020204030204" pitchFamily="34" charset="0"/>
              </a:rPr>
              <a:t>907,04 mln zł</a:t>
            </a:r>
          </a:p>
        </p:txBody>
      </p:sp>
      <p:sp>
        <p:nvSpPr>
          <p:cNvPr id="22" name="Prostokąt zaokrąglony 21">
            <a:extLst>
              <a:ext uri="{FF2B5EF4-FFF2-40B4-BE49-F238E27FC236}">
                <a16:creationId xmlns:a16="http://schemas.microsoft.com/office/drawing/2014/main" id="{D75535CD-336E-B392-0F7B-D1BD77D202C3}"/>
              </a:ext>
            </a:extLst>
          </p:cNvPr>
          <p:cNvSpPr/>
          <p:nvPr/>
        </p:nvSpPr>
        <p:spPr>
          <a:xfrm>
            <a:off x="197929" y="3636716"/>
            <a:ext cx="1439221" cy="182489"/>
          </a:xfrm>
          <a:prstGeom prst="roundRect">
            <a:avLst/>
          </a:prstGeom>
          <a:solidFill>
            <a:srgbClr val="3DB7E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29C9E3A4-7B38-FBAB-01A8-5A71B34FB80E}"/>
              </a:ext>
            </a:extLst>
          </p:cNvPr>
          <p:cNvSpPr txBox="1"/>
          <p:nvPr/>
        </p:nvSpPr>
        <p:spPr>
          <a:xfrm>
            <a:off x="197929" y="3620238"/>
            <a:ext cx="1396694" cy="215444"/>
          </a:xfrm>
          <a:prstGeom prst="rect">
            <a:avLst/>
          </a:prstGeom>
          <a:noFill/>
        </p:spPr>
        <p:txBody>
          <a:bodyPr wrap="square">
            <a:spAutoFit/>
          </a:bodyPr>
          <a:lstStyle/>
          <a:p>
            <a:pPr algn="ctr">
              <a:spcAft>
                <a:spcPts val="0"/>
              </a:spcAft>
            </a:pPr>
            <a:r>
              <a:rPr lang="pl-PL" sz="800" b="1" i="0" dirty="0">
                <a:solidFill>
                  <a:schemeClr val="bg1"/>
                </a:solidFill>
                <a:effectLst/>
                <a:latin typeface="+mj-lt"/>
              </a:rPr>
              <a:t>KWOTA FINANSOWANIA</a:t>
            </a:r>
          </a:p>
        </p:txBody>
      </p:sp>
      <p:sp>
        <p:nvSpPr>
          <p:cNvPr id="24" name="Prostokąt zaokrąglony 23">
            <a:extLst>
              <a:ext uri="{FF2B5EF4-FFF2-40B4-BE49-F238E27FC236}">
                <a16:creationId xmlns:a16="http://schemas.microsoft.com/office/drawing/2014/main" id="{261ADF9C-3E36-02A0-9C49-F1611D1A9A44}"/>
              </a:ext>
            </a:extLst>
          </p:cNvPr>
          <p:cNvSpPr/>
          <p:nvPr/>
        </p:nvSpPr>
        <p:spPr>
          <a:xfrm>
            <a:off x="3206505" y="3627289"/>
            <a:ext cx="1439221" cy="182489"/>
          </a:xfrm>
          <a:prstGeom prst="roundRect">
            <a:avLst/>
          </a:prstGeom>
          <a:solidFill>
            <a:srgbClr val="3DB7E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ole tekstowe 24">
            <a:extLst>
              <a:ext uri="{FF2B5EF4-FFF2-40B4-BE49-F238E27FC236}">
                <a16:creationId xmlns:a16="http://schemas.microsoft.com/office/drawing/2014/main" id="{CECA1F54-FA1E-DD2E-F747-09FF8EF3BB9C}"/>
              </a:ext>
            </a:extLst>
          </p:cNvPr>
          <p:cNvSpPr txBox="1"/>
          <p:nvPr/>
        </p:nvSpPr>
        <p:spPr>
          <a:xfrm>
            <a:off x="3206505" y="3610811"/>
            <a:ext cx="1396694" cy="215444"/>
          </a:xfrm>
          <a:prstGeom prst="rect">
            <a:avLst/>
          </a:prstGeom>
          <a:noFill/>
        </p:spPr>
        <p:txBody>
          <a:bodyPr wrap="square">
            <a:spAutoFit/>
          </a:bodyPr>
          <a:lstStyle/>
          <a:p>
            <a:pPr algn="ctr">
              <a:spcAft>
                <a:spcPts val="0"/>
              </a:spcAft>
            </a:pPr>
            <a:r>
              <a:rPr lang="pl-PL" sz="800" b="1" i="0" dirty="0">
                <a:solidFill>
                  <a:schemeClr val="bg1"/>
                </a:solidFill>
                <a:effectLst/>
                <a:latin typeface="+mj-lt"/>
              </a:rPr>
              <a:t>KWOTA FINANSOWANIA</a:t>
            </a:r>
          </a:p>
        </p:txBody>
      </p:sp>
      <p:sp>
        <p:nvSpPr>
          <p:cNvPr id="26" name="Prostokąt zaokrąglony 25">
            <a:extLst>
              <a:ext uri="{FF2B5EF4-FFF2-40B4-BE49-F238E27FC236}">
                <a16:creationId xmlns:a16="http://schemas.microsoft.com/office/drawing/2014/main" id="{FA1E56A7-F8B0-58C7-C921-64885ADCB8D1}"/>
              </a:ext>
            </a:extLst>
          </p:cNvPr>
          <p:cNvSpPr/>
          <p:nvPr/>
        </p:nvSpPr>
        <p:spPr>
          <a:xfrm>
            <a:off x="6208070" y="3608436"/>
            <a:ext cx="1439221" cy="182489"/>
          </a:xfrm>
          <a:prstGeom prst="roundRect">
            <a:avLst/>
          </a:prstGeom>
          <a:solidFill>
            <a:srgbClr val="3DB7E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C01506E3-F374-1C52-ECC3-67BFE07D32D5}"/>
              </a:ext>
            </a:extLst>
          </p:cNvPr>
          <p:cNvSpPr txBox="1"/>
          <p:nvPr/>
        </p:nvSpPr>
        <p:spPr>
          <a:xfrm>
            <a:off x="6208070" y="3591958"/>
            <a:ext cx="1396694" cy="215444"/>
          </a:xfrm>
          <a:prstGeom prst="rect">
            <a:avLst/>
          </a:prstGeom>
          <a:noFill/>
        </p:spPr>
        <p:txBody>
          <a:bodyPr wrap="square">
            <a:spAutoFit/>
          </a:bodyPr>
          <a:lstStyle/>
          <a:p>
            <a:pPr algn="ctr">
              <a:spcAft>
                <a:spcPts val="0"/>
              </a:spcAft>
            </a:pPr>
            <a:r>
              <a:rPr lang="pl-PL" sz="800" b="1" i="0" dirty="0">
                <a:solidFill>
                  <a:schemeClr val="bg1"/>
                </a:solidFill>
                <a:effectLst/>
                <a:latin typeface="+mj-lt"/>
              </a:rPr>
              <a:t>KWOTA FINANSOWANIA</a:t>
            </a:r>
          </a:p>
        </p:txBody>
      </p:sp>
      <p:sp>
        <p:nvSpPr>
          <p:cNvPr id="28" name="Prostokąt 27">
            <a:extLst>
              <a:ext uri="{FF2B5EF4-FFF2-40B4-BE49-F238E27FC236}">
                <a16:creationId xmlns:a16="http://schemas.microsoft.com/office/drawing/2014/main" id="{3C9C461E-EBC2-A63E-1620-AF5AD80AF22B}"/>
              </a:ext>
            </a:extLst>
          </p:cNvPr>
          <p:cNvSpPr/>
          <p:nvPr/>
        </p:nvSpPr>
        <p:spPr>
          <a:xfrm>
            <a:off x="-1" y="5059570"/>
            <a:ext cx="9144001" cy="114752"/>
          </a:xfrm>
          <a:prstGeom prst="rect">
            <a:avLst/>
          </a:prstGeom>
          <a:solidFill>
            <a:srgbClr val="76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2" name="Obraz 31" descr="Obraz zawierający Czcionka, symbol, Grafika, logo&#10;&#10;Opis wygenerowany automatycznie">
            <a:extLst>
              <a:ext uri="{FF2B5EF4-FFF2-40B4-BE49-F238E27FC236}">
                <a16:creationId xmlns:a16="http://schemas.microsoft.com/office/drawing/2014/main" id="{6BF10FDC-3648-CDD1-537E-DAE2DCFDEF9D}"/>
              </a:ext>
            </a:extLst>
          </p:cNvPr>
          <p:cNvPicPr>
            <a:picLocks noChangeAspect="1"/>
          </p:cNvPicPr>
          <p:nvPr/>
        </p:nvPicPr>
        <p:blipFill>
          <a:blip r:embed="rId3"/>
          <a:stretch>
            <a:fillRect/>
          </a:stretch>
        </p:blipFill>
        <p:spPr>
          <a:xfrm>
            <a:off x="6996310" y="2044199"/>
            <a:ext cx="901648" cy="351291"/>
          </a:xfrm>
          <a:prstGeom prst="rect">
            <a:avLst/>
          </a:prstGeom>
        </p:spPr>
      </p:pic>
      <p:pic>
        <p:nvPicPr>
          <p:cNvPr id="41" name="Obraz 40" descr="Obraz zawierający szkic, clipart, rysowanie, kreskówka&#10;&#10;Opis wygenerowany automatycznie">
            <a:extLst>
              <a:ext uri="{FF2B5EF4-FFF2-40B4-BE49-F238E27FC236}">
                <a16:creationId xmlns:a16="http://schemas.microsoft.com/office/drawing/2014/main" id="{824B341A-0FAA-8DC2-ADFD-73B2CB9AF7D5}"/>
              </a:ext>
            </a:extLst>
          </p:cNvPr>
          <p:cNvPicPr>
            <a:picLocks noChangeAspect="1"/>
          </p:cNvPicPr>
          <p:nvPr/>
        </p:nvPicPr>
        <p:blipFill>
          <a:blip r:embed="rId4"/>
          <a:stretch>
            <a:fillRect/>
          </a:stretch>
        </p:blipFill>
        <p:spPr>
          <a:xfrm>
            <a:off x="4154638" y="1868771"/>
            <a:ext cx="734337" cy="596227"/>
          </a:xfrm>
          <a:prstGeom prst="rect">
            <a:avLst/>
          </a:prstGeom>
        </p:spPr>
      </p:pic>
      <p:pic>
        <p:nvPicPr>
          <p:cNvPr id="43" name="Obraz 42" descr="Obraz zawierający szkic, clipart, Trwała naklejka na samochód, kreskówka&#10;&#10;Opis wygenerowany automatycznie">
            <a:extLst>
              <a:ext uri="{FF2B5EF4-FFF2-40B4-BE49-F238E27FC236}">
                <a16:creationId xmlns:a16="http://schemas.microsoft.com/office/drawing/2014/main" id="{DB5DDE74-980C-6897-6FFB-6C9D77CBFE82}"/>
              </a:ext>
            </a:extLst>
          </p:cNvPr>
          <p:cNvPicPr>
            <a:picLocks noChangeAspect="1"/>
          </p:cNvPicPr>
          <p:nvPr/>
        </p:nvPicPr>
        <p:blipFill>
          <a:blip r:embed="rId5"/>
          <a:stretch>
            <a:fillRect/>
          </a:stretch>
        </p:blipFill>
        <p:spPr>
          <a:xfrm>
            <a:off x="1119325" y="1804181"/>
            <a:ext cx="713935" cy="739433"/>
          </a:xfrm>
          <a:prstGeom prst="rect">
            <a:avLst/>
          </a:prstGeom>
        </p:spPr>
      </p:pic>
      <p:sp>
        <p:nvSpPr>
          <p:cNvPr id="29" name="pole tekstowe 28">
            <a:extLst>
              <a:ext uri="{FF2B5EF4-FFF2-40B4-BE49-F238E27FC236}">
                <a16:creationId xmlns:a16="http://schemas.microsoft.com/office/drawing/2014/main" id="{BA7F10BE-B853-A30A-C8AE-0A8D9C5C0CDB}"/>
              </a:ext>
            </a:extLst>
          </p:cNvPr>
          <p:cNvSpPr txBox="1"/>
          <p:nvPr/>
        </p:nvSpPr>
        <p:spPr>
          <a:xfrm>
            <a:off x="454271" y="2838062"/>
            <a:ext cx="2075794" cy="276999"/>
          </a:xfrm>
          <a:prstGeom prst="rect">
            <a:avLst/>
          </a:prstGeom>
          <a:noFill/>
        </p:spPr>
        <p:txBody>
          <a:bodyPr wrap="square">
            <a:spAutoFit/>
          </a:bodyPr>
          <a:lstStyle/>
          <a:p>
            <a:pPr algn="ctr">
              <a:spcAft>
                <a:spcPts val="0"/>
              </a:spcAft>
            </a:pPr>
            <a:r>
              <a:rPr lang="pl-PL" sz="1200" b="1" i="0" dirty="0">
                <a:solidFill>
                  <a:schemeClr val="bg1"/>
                </a:solidFill>
                <a:effectLst/>
                <a:latin typeface="+mj-lt"/>
              </a:rPr>
              <a:t>Budowa drogi krajowej</a:t>
            </a:r>
          </a:p>
        </p:txBody>
      </p:sp>
      <p:sp>
        <p:nvSpPr>
          <p:cNvPr id="31" name="pole tekstowe 30">
            <a:extLst>
              <a:ext uri="{FF2B5EF4-FFF2-40B4-BE49-F238E27FC236}">
                <a16:creationId xmlns:a16="http://schemas.microsoft.com/office/drawing/2014/main" id="{9FFAAFD5-6752-5318-8BD7-7179AFEC8C07}"/>
              </a:ext>
            </a:extLst>
          </p:cNvPr>
          <p:cNvSpPr txBox="1"/>
          <p:nvPr/>
        </p:nvSpPr>
        <p:spPr>
          <a:xfrm>
            <a:off x="3451298" y="2838062"/>
            <a:ext cx="2075794" cy="461665"/>
          </a:xfrm>
          <a:prstGeom prst="rect">
            <a:avLst/>
          </a:prstGeom>
          <a:noFill/>
        </p:spPr>
        <p:txBody>
          <a:bodyPr wrap="square">
            <a:spAutoFit/>
          </a:bodyPr>
          <a:lstStyle>
            <a:defPPr marR="0" lvl="0" algn="l" rtl="0">
              <a:lnSpc>
                <a:spcPct val="100000"/>
              </a:lnSpc>
              <a:spcBef>
                <a:spcPts val="0"/>
              </a:spcBef>
              <a:spcAft>
                <a:spcPts val="0"/>
              </a:spcAft>
            </a:defPPr>
            <a:lvl1pPr algn="ctr">
              <a:defRPr>
                <a:solidFill>
                  <a:srgbClr val="222222"/>
                </a:solidFill>
                <a:effectLst/>
                <a:latin typeface="Calibri" panose="020F0502020204030204" pitchFamily="34" charset="0"/>
              </a:defRPr>
            </a:lvl1pPr>
          </a:lstStyle>
          <a:p>
            <a:r>
              <a:rPr lang="pl-PL" sz="1200" b="1" dirty="0">
                <a:solidFill>
                  <a:schemeClr val="bg1"/>
                </a:solidFill>
                <a:latin typeface="+mj-lt"/>
              </a:rPr>
              <a:t>Budowa i przebudowa infrastruktury kolejowej</a:t>
            </a:r>
          </a:p>
        </p:txBody>
      </p:sp>
      <p:sp>
        <p:nvSpPr>
          <p:cNvPr id="33" name="pole tekstowe 32">
            <a:extLst>
              <a:ext uri="{FF2B5EF4-FFF2-40B4-BE49-F238E27FC236}">
                <a16:creationId xmlns:a16="http://schemas.microsoft.com/office/drawing/2014/main" id="{FD574303-8C5F-0F2D-B44E-077EF52AEA70}"/>
              </a:ext>
            </a:extLst>
          </p:cNvPr>
          <p:cNvSpPr txBox="1"/>
          <p:nvPr/>
        </p:nvSpPr>
        <p:spPr>
          <a:xfrm>
            <a:off x="6102435" y="2838062"/>
            <a:ext cx="2711669" cy="461665"/>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rgbClr val="222222"/>
                </a:solidFill>
                <a:effectLst/>
                <a:latin typeface="Calibri" panose="020F0502020204030204" pitchFamily="34" charset="0"/>
              </a:defRPr>
            </a:lvl1pPr>
          </a:lstStyle>
          <a:p>
            <a:r>
              <a:rPr lang="pl-PL" sz="1200" b="1" dirty="0">
                <a:solidFill>
                  <a:schemeClr val="bg1"/>
                </a:solidFill>
                <a:latin typeface="+mj-lt"/>
              </a:rPr>
              <a:t>Budowa infrastruktury hydrotechnicznej </a:t>
            </a:r>
          </a:p>
        </p:txBody>
      </p:sp>
    </p:spTree>
    <p:extLst>
      <p:ext uri="{BB962C8B-B14F-4D97-AF65-F5344CB8AC3E}">
        <p14:creationId xmlns:p14="http://schemas.microsoft.com/office/powerpoint/2010/main" val="3124035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2" name="Prostokąt 11">
            <a:extLst>
              <a:ext uri="{FF2B5EF4-FFF2-40B4-BE49-F238E27FC236}">
                <a16:creationId xmlns:a16="http://schemas.microsoft.com/office/drawing/2014/main" id="{61032D38-A41C-4B49-9785-DB9A28ABF1E9}"/>
              </a:ext>
            </a:extLst>
          </p:cNvPr>
          <p:cNvSpPr/>
          <p:nvPr/>
        </p:nvSpPr>
        <p:spPr>
          <a:xfrm>
            <a:off x="875462" y="405158"/>
            <a:ext cx="3565444" cy="276999"/>
          </a:xfrm>
          <a:prstGeom prst="rect">
            <a:avLst/>
          </a:prstGeom>
        </p:spPr>
        <p:txBody>
          <a:bodyPr wrap="square">
            <a:spAutoFit/>
          </a:bodyPr>
          <a:lstStyle/>
          <a:p>
            <a:r>
              <a:rPr lang="pl-PL" sz="1200" b="1" dirty="0">
                <a:solidFill>
                  <a:schemeClr val="bg1"/>
                </a:solidFill>
              </a:rPr>
              <a:t>Agenda spotkania</a:t>
            </a:r>
          </a:p>
        </p:txBody>
      </p:sp>
      <p:sp>
        <p:nvSpPr>
          <p:cNvPr id="13" name="Prostokąt 12">
            <a:extLst>
              <a:ext uri="{FF2B5EF4-FFF2-40B4-BE49-F238E27FC236}">
                <a16:creationId xmlns:a16="http://schemas.microsoft.com/office/drawing/2014/main" id="{2B5AE91B-3067-F941-9B1F-316729D49F73}"/>
              </a:ext>
            </a:extLst>
          </p:cNvPr>
          <p:cNvSpPr/>
          <p:nvPr/>
        </p:nvSpPr>
        <p:spPr>
          <a:xfrm>
            <a:off x="1192907" y="1034722"/>
            <a:ext cx="5728283" cy="2391937"/>
          </a:xfrm>
          <a:prstGeom prst="rect">
            <a:avLst/>
          </a:prstGeom>
        </p:spPr>
        <p:txBody>
          <a:bodyPr wrap="square">
            <a:spAutoFit/>
          </a:bodyPr>
          <a:lstStyle/>
          <a:p>
            <a:pPr defTabSz="360000">
              <a:lnSpc>
                <a:spcPct val="114000"/>
              </a:lnSpc>
              <a:spcAft>
                <a:spcPts val="1200"/>
              </a:spcAft>
            </a:pPr>
            <a:r>
              <a:rPr lang="pl-PL" sz="1200" b="1" dirty="0">
                <a:solidFill>
                  <a:schemeClr val="bg1"/>
                </a:solidFill>
                <a:ea typeface="Calibri" panose="020F0502020204030204" pitchFamily="34" charset="0"/>
                <a:cs typeface="Times New Roman" panose="02020603050405020304" pitchFamily="18" charset="0"/>
              </a:rPr>
              <a:t>17:00</a:t>
            </a:r>
            <a:r>
              <a:rPr lang="pl-PL" sz="1200" dirty="0">
                <a:solidFill>
                  <a:schemeClr val="bg1"/>
                </a:solidFill>
                <a:ea typeface="Calibri" panose="020F0502020204030204" pitchFamily="34" charset="0"/>
                <a:cs typeface="Times New Roman" panose="02020603050405020304" pitchFamily="18" charset="0"/>
              </a:rPr>
              <a:t> 		Rozpoczęcie spotkania </a:t>
            </a:r>
            <a:r>
              <a:rPr lang="pl-PL" sz="1200" dirty="0" smtClean="0">
                <a:solidFill>
                  <a:schemeClr val="bg1"/>
                </a:solidFill>
                <a:ea typeface="Calibri" panose="020F0502020204030204" pitchFamily="34" charset="0"/>
                <a:cs typeface="Times New Roman" panose="02020603050405020304" pitchFamily="18" charset="0"/>
              </a:rPr>
              <a:t>i powitanie </a:t>
            </a:r>
            <a:endParaRPr lang="pl-PL" sz="1200" dirty="0">
              <a:solidFill>
                <a:schemeClr val="bg1"/>
              </a:solidFill>
              <a:ea typeface="Calibri" panose="020F0502020204030204" pitchFamily="34" charset="0"/>
              <a:cs typeface="Times New Roman" panose="02020603050405020304" pitchFamily="18" charset="0"/>
            </a:endParaRPr>
          </a:p>
          <a:p>
            <a:pPr marL="1079500" indent="-1079500" defTabSz="180000">
              <a:lnSpc>
                <a:spcPct val="114000"/>
              </a:lnSpc>
              <a:spcAft>
                <a:spcPts val="1200"/>
              </a:spcAft>
            </a:pPr>
            <a:r>
              <a:rPr lang="pl-PL" sz="1200" b="1" dirty="0" smtClean="0">
                <a:solidFill>
                  <a:schemeClr val="bg1"/>
                </a:solidFill>
                <a:ea typeface="Calibri" panose="020F0502020204030204" pitchFamily="34" charset="0"/>
                <a:cs typeface="Times New Roman" panose="02020603050405020304" pitchFamily="18" charset="0"/>
              </a:rPr>
              <a:t>17:05-17.10</a:t>
            </a:r>
            <a:r>
              <a:rPr lang="pl-PL" sz="1200" dirty="0" smtClean="0">
                <a:solidFill>
                  <a:schemeClr val="bg1"/>
                </a:solidFill>
                <a:ea typeface="Calibri" panose="020F0502020204030204" pitchFamily="34" charset="0"/>
                <a:cs typeface="Times New Roman" panose="02020603050405020304" pitchFamily="18" charset="0"/>
              </a:rPr>
              <a:t> </a:t>
            </a:r>
            <a:r>
              <a:rPr lang="pl-PL" sz="1200" dirty="0">
                <a:solidFill>
                  <a:schemeClr val="bg1"/>
                </a:solidFill>
                <a:ea typeface="Calibri" panose="020F0502020204030204" pitchFamily="34" charset="0"/>
                <a:cs typeface="Times New Roman" panose="02020603050405020304" pitchFamily="18" charset="0"/>
              </a:rPr>
              <a:t>	</a:t>
            </a:r>
            <a:r>
              <a:rPr lang="pl-PL" sz="1200" dirty="0" smtClean="0">
                <a:solidFill>
                  <a:schemeClr val="bg1"/>
                </a:solidFill>
                <a:latin typeface="+mn-lt"/>
                <a:ea typeface="Times New Roman" panose="02020603050405020304" pitchFamily="18" charset="0"/>
                <a:cs typeface="Times New Roman" panose="02020603050405020304" pitchFamily="18" charset="0"/>
              </a:rPr>
              <a:t>Przedstawienie uczestników ze strony Polskich Elektrowni</a:t>
            </a:r>
            <a:br>
              <a:rPr lang="pl-PL" sz="1200" dirty="0" smtClean="0">
                <a:solidFill>
                  <a:schemeClr val="bg1"/>
                </a:solidFill>
                <a:latin typeface="+mn-lt"/>
                <a:ea typeface="Times New Roman" panose="02020603050405020304" pitchFamily="18" charset="0"/>
                <a:cs typeface="Times New Roman" panose="02020603050405020304" pitchFamily="18" charset="0"/>
              </a:rPr>
            </a:br>
            <a:r>
              <a:rPr lang="pl-PL" sz="1200" dirty="0" smtClean="0">
                <a:solidFill>
                  <a:schemeClr val="bg1"/>
                </a:solidFill>
                <a:latin typeface="+mn-lt"/>
                <a:ea typeface="Times New Roman" panose="02020603050405020304" pitchFamily="18" charset="0"/>
                <a:cs typeface="Times New Roman" panose="02020603050405020304" pitchFamily="18" charset="0"/>
              </a:rPr>
              <a:t>Jądrowych oraz ekspertów </a:t>
            </a:r>
            <a:r>
              <a:rPr lang="pl-PL" sz="1200" dirty="0">
                <a:solidFill>
                  <a:schemeClr val="bg1"/>
                </a:solidFill>
                <a:latin typeface="+mn-lt"/>
                <a:ea typeface="Times New Roman" panose="02020603050405020304" pitchFamily="18" charset="0"/>
                <a:cs typeface="Times New Roman" panose="02020603050405020304" pitchFamily="18" charset="0"/>
              </a:rPr>
              <a:t>PEJ i </a:t>
            </a:r>
            <a:r>
              <a:rPr lang="pl-PL" sz="1200" dirty="0" smtClean="0">
                <a:solidFill>
                  <a:schemeClr val="bg1"/>
                </a:solidFill>
                <a:latin typeface="+mn-lt"/>
                <a:ea typeface="Times New Roman" panose="02020603050405020304" pitchFamily="18" charset="0"/>
                <a:cs typeface="Times New Roman" panose="02020603050405020304" pitchFamily="18" charset="0"/>
              </a:rPr>
              <a:t> </a:t>
            </a:r>
            <a:r>
              <a:rPr lang="pl-PL" sz="1200" dirty="0">
                <a:solidFill>
                  <a:schemeClr val="bg1"/>
                </a:solidFill>
                <a:latin typeface="+mn-lt"/>
                <a:ea typeface="Times New Roman" panose="02020603050405020304" pitchFamily="18" charset="0"/>
                <a:cs typeface="Times New Roman" panose="02020603050405020304" pitchFamily="18" charset="0"/>
              </a:rPr>
              <a:t>Urzędu Morskiego w Gdyni </a:t>
            </a:r>
            <a:br>
              <a:rPr lang="pl-PL" sz="1200" dirty="0">
                <a:solidFill>
                  <a:schemeClr val="bg1"/>
                </a:solidFill>
                <a:latin typeface="+mn-lt"/>
                <a:ea typeface="Times New Roman" panose="02020603050405020304" pitchFamily="18" charset="0"/>
                <a:cs typeface="Times New Roman" panose="02020603050405020304" pitchFamily="18" charset="0"/>
              </a:rPr>
            </a:br>
            <a:r>
              <a:rPr lang="pl-PL" sz="1200" dirty="0" smtClean="0">
                <a:solidFill>
                  <a:schemeClr val="bg1"/>
                </a:solidFill>
                <a:latin typeface="+mn-lt"/>
                <a:ea typeface="Times New Roman" panose="02020603050405020304" pitchFamily="18" charset="0"/>
                <a:cs typeface="Times New Roman" panose="02020603050405020304" pitchFamily="18" charset="0"/>
              </a:rPr>
              <a:t>oraz Instytutu Budownictwa </a:t>
            </a:r>
            <a:r>
              <a:rPr lang="pl-PL" sz="1200" dirty="0">
                <a:solidFill>
                  <a:schemeClr val="bg1"/>
                </a:solidFill>
                <a:latin typeface="+mn-lt"/>
                <a:ea typeface="Times New Roman" panose="02020603050405020304" pitchFamily="18" charset="0"/>
                <a:cs typeface="Times New Roman" panose="02020603050405020304" pitchFamily="18" charset="0"/>
              </a:rPr>
              <a:t>Wodnego PAN w Gdańsku</a:t>
            </a:r>
            <a:endParaRPr lang="pl-PL" sz="1200" dirty="0">
              <a:solidFill>
                <a:schemeClr val="bg1"/>
              </a:solidFill>
              <a:ea typeface="Calibri" panose="020F0502020204030204" pitchFamily="34" charset="0"/>
              <a:cs typeface="Times New Roman" panose="02020603050405020304" pitchFamily="18" charset="0"/>
            </a:endParaRPr>
          </a:p>
          <a:p>
            <a:pPr marL="1079500" indent="-1079500" defTabSz="180000">
              <a:lnSpc>
                <a:spcPct val="114000"/>
              </a:lnSpc>
              <a:spcAft>
                <a:spcPts val="1200"/>
              </a:spcAft>
            </a:pPr>
            <a:r>
              <a:rPr lang="pl-PL" sz="1200" b="1" dirty="0" smtClean="0">
                <a:solidFill>
                  <a:schemeClr val="bg1"/>
                </a:solidFill>
                <a:ea typeface="Calibri" panose="020F0502020204030204" pitchFamily="34" charset="0"/>
                <a:cs typeface="Times New Roman" panose="02020603050405020304" pitchFamily="18" charset="0"/>
              </a:rPr>
              <a:t>17:10-18.30 </a:t>
            </a:r>
            <a:r>
              <a:rPr lang="pl-PL" sz="1200" dirty="0">
                <a:solidFill>
                  <a:schemeClr val="bg1"/>
                </a:solidFill>
                <a:ea typeface="Calibri" panose="020F0502020204030204" pitchFamily="34" charset="0"/>
                <a:cs typeface="Times New Roman" panose="02020603050405020304" pitchFamily="18" charset="0"/>
              </a:rPr>
              <a:t>	</a:t>
            </a:r>
            <a:r>
              <a:rPr lang="pl-PL" sz="1200" dirty="0" smtClean="0">
                <a:solidFill>
                  <a:schemeClr val="bg1"/>
                </a:solidFill>
                <a:ea typeface="Calibri" panose="020F0502020204030204" pitchFamily="34" charset="0"/>
                <a:cs typeface="Times New Roman" panose="02020603050405020304" pitchFamily="18" charset="0"/>
              </a:rPr>
              <a:t>Prezentacja </a:t>
            </a:r>
            <a:r>
              <a:rPr lang="pl-PL" sz="1200" dirty="0">
                <a:solidFill>
                  <a:schemeClr val="bg1"/>
                </a:solidFill>
                <a:ea typeface="Calibri" panose="020F0502020204030204" pitchFamily="34" charset="0"/>
                <a:cs typeface="Times New Roman" panose="02020603050405020304" pitchFamily="18" charset="0"/>
              </a:rPr>
              <a:t>aktualnego statusu w projekcie pierwszej </a:t>
            </a:r>
            <a:r>
              <a:rPr lang="pl-PL" sz="1200" dirty="0" smtClean="0">
                <a:solidFill>
                  <a:schemeClr val="bg1"/>
                </a:solidFill>
                <a:ea typeface="Calibri" panose="020F0502020204030204" pitchFamily="34" charset="0"/>
                <a:cs typeface="Times New Roman" panose="02020603050405020304" pitchFamily="18" charset="0"/>
              </a:rPr>
              <a:t>elektrowni </a:t>
            </a:r>
            <a:r>
              <a:rPr lang="pl-PL" sz="1200" dirty="0">
                <a:solidFill>
                  <a:schemeClr val="bg1"/>
                </a:solidFill>
                <a:ea typeface="Calibri" panose="020F0502020204030204" pitchFamily="34" charset="0"/>
                <a:cs typeface="Times New Roman" panose="02020603050405020304" pitchFamily="18" charset="0"/>
              </a:rPr>
              <a:t>jądrowej w Polsce oraz oddziaływania inwestycji </a:t>
            </a:r>
            <a:r>
              <a:rPr lang="pl-PL" sz="1200" dirty="0" smtClean="0">
                <a:solidFill>
                  <a:schemeClr val="bg1"/>
                </a:solidFill>
                <a:ea typeface="Calibri" panose="020F0502020204030204" pitchFamily="34" charset="0"/>
                <a:cs typeface="Times New Roman" panose="02020603050405020304" pitchFamily="18" charset="0"/>
              </a:rPr>
              <a:t>na otoczenie</a:t>
            </a:r>
            <a:endParaRPr lang="pl-PL" sz="1200" dirty="0">
              <a:solidFill>
                <a:schemeClr val="bg1"/>
              </a:solidFill>
              <a:ea typeface="Calibri" panose="020F0502020204030204" pitchFamily="34" charset="0"/>
              <a:cs typeface="Times New Roman" panose="02020603050405020304" pitchFamily="18" charset="0"/>
            </a:endParaRPr>
          </a:p>
          <a:p>
            <a:pPr defTabSz="360000">
              <a:lnSpc>
                <a:spcPct val="114000"/>
              </a:lnSpc>
              <a:spcAft>
                <a:spcPts val="1200"/>
              </a:spcAft>
            </a:pPr>
            <a:r>
              <a:rPr lang="pl-PL" sz="1200" b="1" dirty="0">
                <a:solidFill>
                  <a:schemeClr val="bg1"/>
                </a:solidFill>
                <a:ea typeface="Calibri" panose="020F0502020204030204" pitchFamily="34" charset="0"/>
                <a:cs typeface="Times New Roman" panose="02020603050405020304" pitchFamily="18" charset="0"/>
              </a:rPr>
              <a:t>18:30-19.00</a:t>
            </a:r>
            <a:r>
              <a:rPr lang="pl-PL" sz="1200" dirty="0">
                <a:solidFill>
                  <a:schemeClr val="bg1"/>
                </a:solidFill>
                <a:ea typeface="Calibri" panose="020F0502020204030204" pitchFamily="34" charset="0"/>
                <a:cs typeface="Times New Roman" panose="02020603050405020304" pitchFamily="18" charset="0"/>
              </a:rPr>
              <a:t> 	</a:t>
            </a:r>
            <a:r>
              <a:rPr lang="pl-PL" sz="1200" dirty="0" smtClean="0">
                <a:solidFill>
                  <a:schemeClr val="bg1"/>
                </a:solidFill>
                <a:latin typeface="+mn-lt"/>
                <a:ea typeface="Times New Roman" panose="02020603050405020304" pitchFamily="18" charset="0"/>
                <a:cs typeface="Times New Roman" panose="02020603050405020304" pitchFamily="18" charset="0"/>
              </a:rPr>
              <a:t>Sesja </a:t>
            </a:r>
            <a:r>
              <a:rPr lang="pl-PL" sz="1200" dirty="0">
                <a:solidFill>
                  <a:schemeClr val="bg1"/>
                </a:solidFill>
                <a:latin typeface="+mn-lt"/>
                <a:ea typeface="Times New Roman" panose="02020603050405020304" pitchFamily="18" charset="0"/>
                <a:cs typeface="Times New Roman" panose="02020603050405020304" pitchFamily="18" charset="0"/>
              </a:rPr>
              <a:t>pytań i odpowiedzi</a:t>
            </a:r>
          </a:p>
          <a:p>
            <a:pPr defTabSz="360000">
              <a:lnSpc>
                <a:spcPct val="114000"/>
              </a:lnSpc>
              <a:spcAft>
                <a:spcPts val="1200"/>
              </a:spcAft>
            </a:pPr>
            <a:r>
              <a:rPr lang="pl-PL" sz="1200" b="1" dirty="0">
                <a:solidFill>
                  <a:schemeClr val="bg1"/>
                </a:solidFill>
                <a:ea typeface="Calibri" panose="020F0502020204030204" pitchFamily="34" charset="0"/>
                <a:cs typeface="Times New Roman" panose="02020603050405020304" pitchFamily="18" charset="0"/>
              </a:rPr>
              <a:t>19.00 </a:t>
            </a:r>
            <a:r>
              <a:rPr lang="pl-PL" sz="1200" dirty="0">
                <a:solidFill>
                  <a:schemeClr val="bg1"/>
                </a:solidFill>
                <a:ea typeface="Calibri" panose="020F0502020204030204" pitchFamily="34" charset="0"/>
                <a:cs typeface="Times New Roman" panose="02020603050405020304" pitchFamily="18" charset="0"/>
              </a:rPr>
              <a:t>		</a:t>
            </a:r>
            <a:r>
              <a:rPr lang="pl-PL" sz="1200" dirty="0" smtClean="0">
                <a:solidFill>
                  <a:schemeClr val="bg1"/>
                </a:solidFill>
                <a:latin typeface="+mn-lt"/>
                <a:ea typeface="Times New Roman" panose="02020603050405020304" pitchFamily="18" charset="0"/>
                <a:cs typeface="Times New Roman" panose="02020603050405020304" pitchFamily="18" charset="0"/>
              </a:rPr>
              <a:t>Zakończenie </a:t>
            </a:r>
            <a:r>
              <a:rPr lang="pl-PL" sz="1200" dirty="0">
                <a:solidFill>
                  <a:schemeClr val="bg1"/>
                </a:solidFill>
                <a:latin typeface="+mn-lt"/>
                <a:ea typeface="Times New Roman" panose="02020603050405020304" pitchFamily="18" charset="0"/>
                <a:cs typeface="Times New Roman" panose="02020603050405020304" pitchFamily="18" charset="0"/>
              </a:rPr>
              <a:t>spotkania</a:t>
            </a:r>
            <a:endParaRPr lang="pl-PL" sz="1200" dirty="0">
              <a:solidFill>
                <a:schemeClr val="bg1"/>
              </a:solidFill>
              <a:ea typeface="Calibri" panose="020F0502020204030204" pitchFamily="34" charset="0"/>
              <a:cs typeface="Times New Roman" panose="02020603050405020304" pitchFamily="18" charset="0"/>
            </a:endParaRPr>
          </a:p>
        </p:txBody>
      </p:sp>
      <p:sp>
        <p:nvSpPr>
          <p:cNvPr id="14" name="Owal 13">
            <a:extLst>
              <a:ext uri="{FF2B5EF4-FFF2-40B4-BE49-F238E27FC236}">
                <a16:creationId xmlns:a16="http://schemas.microsoft.com/office/drawing/2014/main" id="{6908E875-C19A-0344-801A-1477D8EF451F}"/>
              </a:ext>
            </a:extLst>
          </p:cNvPr>
          <p:cNvSpPr>
            <a:spLocks noChangeAspect="1"/>
          </p:cNvSpPr>
          <p:nvPr/>
        </p:nvSpPr>
        <p:spPr>
          <a:xfrm>
            <a:off x="980731" y="1133659"/>
            <a:ext cx="137160" cy="137160"/>
          </a:xfrm>
          <a:prstGeom prst="ellipse">
            <a:avLst/>
          </a:prstGeom>
          <a:solidFill>
            <a:srgbClr val="06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
        <p:nvSpPr>
          <p:cNvPr id="15" name="Owal 14">
            <a:extLst>
              <a:ext uri="{FF2B5EF4-FFF2-40B4-BE49-F238E27FC236}">
                <a16:creationId xmlns:a16="http://schemas.microsoft.com/office/drawing/2014/main" id="{2EFA44A0-AC15-7746-B51F-3914FF45815B}"/>
              </a:ext>
            </a:extLst>
          </p:cNvPr>
          <p:cNvSpPr>
            <a:spLocks noChangeAspect="1"/>
          </p:cNvSpPr>
          <p:nvPr/>
        </p:nvSpPr>
        <p:spPr>
          <a:xfrm>
            <a:off x="975960" y="2251280"/>
            <a:ext cx="137160" cy="137160"/>
          </a:xfrm>
          <a:prstGeom prst="ellipse">
            <a:avLst/>
          </a:prstGeom>
          <a:solidFill>
            <a:srgbClr val="06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
        <p:nvSpPr>
          <p:cNvPr id="16" name="Owal 15">
            <a:extLst>
              <a:ext uri="{FF2B5EF4-FFF2-40B4-BE49-F238E27FC236}">
                <a16:creationId xmlns:a16="http://schemas.microsoft.com/office/drawing/2014/main" id="{5C83E457-1F1C-584D-81C8-EB9921EF2019}"/>
              </a:ext>
            </a:extLst>
          </p:cNvPr>
          <p:cNvSpPr>
            <a:spLocks noChangeAspect="1"/>
          </p:cNvSpPr>
          <p:nvPr/>
        </p:nvSpPr>
        <p:spPr>
          <a:xfrm>
            <a:off x="980731" y="2839942"/>
            <a:ext cx="137160" cy="137160"/>
          </a:xfrm>
          <a:prstGeom prst="ellipse">
            <a:avLst/>
          </a:prstGeom>
          <a:solidFill>
            <a:srgbClr val="06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
        <p:nvSpPr>
          <p:cNvPr id="17" name="Owal 16">
            <a:extLst>
              <a:ext uri="{FF2B5EF4-FFF2-40B4-BE49-F238E27FC236}">
                <a16:creationId xmlns:a16="http://schemas.microsoft.com/office/drawing/2014/main" id="{0AD40770-C962-8946-B7BC-D2D13162B2FD}"/>
              </a:ext>
            </a:extLst>
          </p:cNvPr>
          <p:cNvSpPr>
            <a:spLocks noChangeAspect="1"/>
          </p:cNvSpPr>
          <p:nvPr/>
        </p:nvSpPr>
        <p:spPr>
          <a:xfrm>
            <a:off x="980731" y="1460504"/>
            <a:ext cx="137160" cy="137160"/>
          </a:xfrm>
          <a:prstGeom prst="ellipse">
            <a:avLst/>
          </a:prstGeom>
          <a:solidFill>
            <a:srgbClr val="06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
        <p:nvSpPr>
          <p:cNvPr id="19" name="Owal 18">
            <a:extLst>
              <a:ext uri="{FF2B5EF4-FFF2-40B4-BE49-F238E27FC236}">
                <a16:creationId xmlns:a16="http://schemas.microsoft.com/office/drawing/2014/main" id="{521442D9-10BD-8A46-9E4D-0782C8FCDC4B}"/>
              </a:ext>
            </a:extLst>
          </p:cNvPr>
          <p:cNvSpPr>
            <a:spLocks noChangeAspect="1"/>
          </p:cNvSpPr>
          <p:nvPr/>
        </p:nvSpPr>
        <p:spPr>
          <a:xfrm>
            <a:off x="980731" y="3199706"/>
            <a:ext cx="137160" cy="137160"/>
          </a:xfrm>
          <a:prstGeom prst="ellipse">
            <a:avLst/>
          </a:prstGeom>
          <a:solidFill>
            <a:srgbClr val="06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Tree>
    <p:extLst>
      <p:ext uri="{BB962C8B-B14F-4D97-AF65-F5344CB8AC3E}">
        <p14:creationId xmlns:p14="http://schemas.microsoft.com/office/powerpoint/2010/main" val="2014837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3236784" cy="369332"/>
          </a:xfrm>
          <a:prstGeom prst="rect">
            <a:avLst/>
          </a:prstGeom>
          <a:noFill/>
        </p:spPr>
        <p:txBody>
          <a:bodyPr wrap="none" rtlCol="0">
            <a:spAutoFit/>
          </a:bodyPr>
          <a:lstStyle/>
          <a:p>
            <a:pPr lvl="0">
              <a:defRPr/>
            </a:pPr>
            <a:r>
              <a:rPr lang="pl-PL" sz="1800" b="1" dirty="0">
                <a:solidFill>
                  <a:srgbClr val="000647"/>
                </a:solidFill>
              </a:rPr>
              <a:t>Infrastruktura towarzysząca</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20</a:t>
            </a:fld>
            <a:endParaRPr lang="en" sz="800" dirty="0">
              <a:solidFill>
                <a:srgbClr val="000647"/>
              </a:solidFill>
            </a:endParaRPr>
          </a:p>
        </p:txBody>
      </p:sp>
      <p:sp>
        <p:nvSpPr>
          <p:cNvPr id="26" name="Google Shape;115;p14">
            <a:extLst>
              <a:ext uri="{FF2B5EF4-FFF2-40B4-BE49-F238E27FC236}">
                <a16:creationId xmlns:a16="http://schemas.microsoft.com/office/drawing/2014/main" id="{BD1DBCC9-0E4F-D343-909F-7B27C9E006E8}"/>
              </a:ext>
            </a:extLst>
          </p:cNvPr>
          <p:cNvSpPr txBox="1">
            <a:spLocks/>
          </p:cNvSpPr>
          <p:nvPr/>
        </p:nvSpPr>
        <p:spPr>
          <a:xfrm>
            <a:off x="604654" y="862092"/>
            <a:ext cx="5399549" cy="401733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hangingPunct="1">
              <a:spcBef>
                <a:spcPts val="1700"/>
              </a:spcBef>
              <a:buClr>
                <a:srgbClr val="06B2E1"/>
              </a:buClr>
              <a:buNone/>
            </a:pPr>
            <a:r>
              <a:rPr lang="pl-PL" sz="1000" dirty="0">
                <a:solidFill>
                  <a:srgbClr val="000647"/>
                </a:solidFill>
              </a:rPr>
              <a:t>Poszczególne elementy infrastruktury towarzyszącej są realizowane we współpracy z podmiotami państwowymi wyznaczonymi do realizacji przedmiotowych inwestycji na poziomie ogólnopolskim m.in..:</a:t>
            </a:r>
          </a:p>
          <a:p>
            <a:pPr marL="285750" indent="-285750" hangingPunct="1">
              <a:spcBef>
                <a:spcPts val="1100"/>
              </a:spcBef>
              <a:buClr>
                <a:srgbClr val="003399"/>
              </a:buClr>
              <a:buFont typeface=".Lucida Grande UI Regular"/>
              <a:buChar char="►"/>
            </a:pPr>
            <a:r>
              <a:rPr lang="pl-PL" sz="1000" b="1" dirty="0">
                <a:solidFill>
                  <a:srgbClr val="003399"/>
                </a:solidFill>
              </a:rPr>
              <a:t>DROGI DOJAZDOWE: </a:t>
            </a:r>
            <a:br>
              <a:rPr lang="pl-PL" sz="1000" b="1" dirty="0">
                <a:solidFill>
                  <a:srgbClr val="003399"/>
                </a:solidFill>
              </a:rPr>
            </a:br>
            <a:r>
              <a:rPr lang="pl-PL" sz="1000" b="1" dirty="0">
                <a:solidFill>
                  <a:srgbClr val="000647"/>
                </a:solidFill>
              </a:rPr>
              <a:t>Generalna Dyrekcja Dróg Krajowych i Autostrad</a:t>
            </a:r>
          </a:p>
          <a:p>
            <a:pPr marL="285750" indent="-285750" hangingPunct="1">
              <a:spcBef>
                <a:spcPts val="1100"/>
              </a:spcBef>
              <a:buClr>
                <a:srgbClr val="06B2E1"/>
              </a:buClr>
              <a:buFont typeface=".Lucida Grande UI Regular"/>
              <a:buChar char="►"/>
            </a:pPr>
            <a:r>
              <a:rPr lang="pl-PL" sz="1000" b="1" dirty="0">
                <a:solidFill>
                  <a:srgbClr val="06B2E1"/>
                </a:solidFill>
              </a:rPr>
              <a:t>LINIE KOLEJOWE: </a:t>
            </a:r>
            <a:r>
              <a:rPr lang="pl-PL" sz="1000" b="1" dirty="0">
                <a:solidFill>
                  <a:srgbClr val="000647"/>
                </a:solidFill>
              </a:rPr>
              <a:t/>
            </a:r>
            <a:br>
              <a:rPr lang="pl-PL" sz="1000" b="1" dirty="0">
                <a:solidFill>
                  <a:srgbClr val="000647"/>
                </a:solidFill>
              </a:rPr>
            </a:br>
            <a:r>
              <a:rPr lang="pl-PL" sz="1000" b="1" dirty="0">
                <a:solidFill>
                  <a:srgbClr val="000647"/>
                </a:solidFill>
              </a:rPr>
              <a:t>PKP Polskie Linie Kolejowe SA</a:t>
            </a:r>
          </a:p>
          <a:p>
            <a:pPr marL="285750" indent="-285750" hangingPunct="1">
              <a:spcBef>
                <a:spcPts val="1100"/>
              </a:spcBef>
              <a:buClr>
                <a:srgbClr val="76D6FF"/>
              </a:buClr>
              <a:buFont typeface=".Lucida Grande UI Regular"/>
              <a:buChar char="►"/>
            </a:pPr>
            <a:r>
              <a:rPr lang="pl-PL" sz="1000" b="1" dirty="0">
                <a:solidFill>
                  <a:srgbClr val="7AB800"/>
                </a:solidFill>
              </a:rPr>
              <a:t>LINIE PRZESYŁOWE:</a:t>
            </a:r>
            <a:r>
              <a:rPr lang="pl-PL" sz="1000" b="1" dirty="0">
                <a:solidFill>
                  <a:srgbClr val="76D6FF"/>
                </a:solidFill>
              </a:rPr>
              <a:t/>
            </a:r>
            <a:br>
              <a:rPr lang="pl-PL" sz="1000" b="1" dirty="0">
                <a:solidFill>
                  <a:srgbClr val="76D6FF"/>
                </a:solidFill>
              </a:rPr>
            </a:br>
            <a:r>
              <a:rPr lang="pl-PL" sz="1000" b="1" dirty="0">
                <a:solidFill>
                  <a:srgbClr val="000647"/>
                </a:solidFill>
              </a:rPr>
              <a:t>Polskie Sieci Elektroenergetyczne SA</a:t>
            </a:r>
          </a:p>
          <a:p>
            <a:pPr marL="285750" indent="-285750">
              <a:spcBef>
                <a:spcPts val="1100"/>
              </a:spcBef>
              <a:buClr>
                <a:srgbClr val="66E6E1"/>
              </a:buClr>
              <a:buFont typeface=".Lucida Grande UI Regular"/>
              <a:buChar char="►"/>
            </a:pPr>
            <a:r>
              <a:rPr lang="pl-PL" sz="1000" b="1" dirty="0">
                <a:solidFill>
                  <a:srgbClr val="000647"/>
                </a:solidFill>
              </a:rPr>
              <a:t>KONSTRUKCJA MORSKA DO ROZŁADUNKU (MOLF)</a:t>
            </a:r>
            <a:br>
              <a:rPr lang="pl-PL" sz="1000" b="1" dirty="0">
                <a:solidFill>
                  <a:srgbClr val="000647"/>
                </a:solidFill>
              </a:rPr>
            </a:br>
            <a:r>
              <a:rPr lang="pl-PL" sz="1000" b="1" dirty="0">
                <a:solidFill>
                  <a:srgbClr val="003399"/>
                </a:solidFill>
              </a:rPr>
              <a:t>Urząd Morski w Gdyni</a:t>
            </a:r>
          </a:p>
          <a:p>
            <a:pPr hangingPunct="1">
              <a:spcBef>
                <a:spcPts val="1100"/>
              </a:spcBef>
              <a:buClr>
                <a:srgbClr val="06B2E1"/>
              </a:buClr>
            </a:pPr>
            <a:r>
              <a:rPr lang="pl-PL" sz="1000" dirty="0">
                <a:solidFill>
                  <a:srgbClr val="000647"/>
                </a:solidFill>
              </a:rPr>
              <a:t>Wskazane Spółki są odpowiedzialne za przygotowanie szczegółowych analiz oraz projektów, rozpoczęcie postępowań administracyjnych, w tym procedur środowiskowych, a docelowo za realizację inwestycji.</a:t>
            </a:r>
          </a:p>
          <a:p>
            <a:pPr>
              <a:buClr>
                <a:srgbClr val="06B2E1"/>
              </a:buClr>
            </a:pPr>
            <a:endParaRPr lang="pl-PL" dirty="0">
              <a:solidFill>
                <a:srgbClr val="000647"/>
              </a:solidFill>
            </a:endParaRPr>
          </a:p>
        </p:txBody>
      </p:sp>
      <p:sp>
        <p:nvSpPr>
          <p:cNvPr id="30" name="Owal 29">
            <a:extLst>
              <a:ext uri="{FF2B5EF4-FFF2-40B4-BE49-F238E27FC236}">
                <a16:creationId xmlns:a16="http://schemas.microsoft.com/office/drawing/2014/main" id="{27668D86-69B6-AE43-B1A2-334E00B8930F}"/>
              </a:ext>
            </a:extLst>
          </p:cNvPr>
          <p:cNvSpPr/>
          <p:nvPr/>
        </p:nvSpPr>
        <p:spPr>
          <a:xfrm>
            <a:off x="7972360" y="3208351"/>
            <a:ext cx="661429" cy="661429"/>
          </a:xfrm>
          <a:prstGeom prst="ellipse">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Owal 30">
            <a:extLst>
              <a:ext uri="{FF2B5EF4-FFF2-40B4-BE49-F238E27FC236}">
                <a16:creationId xmlns:a16="http://schemas.microsoft.com/office/drawing/2014/main" id="{A7EDF809-5F1B-194B-811F-697A16FDBDC4}"/>
              </a:ext>
            </a:extLst>
          </p:cNvPr>
          <p:cNvSpPr/>
          <p:nvPr/>
        </p:nvSpPr>
        <p:spPr>
          <a:xfrm>
            <a:off x="7791570" y="1818811"/>
            <a:ext cx="797107" cy="797107"/>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Owal 31">
            <a:extLst>
              <a:ext uri="{FF2B5EF4-FFF2-40B4-BE49-F238E27FC236}">
                <a16:creationId xmlns:a16="http://schemas.microsoft.com/office/drawing/2014/main" id="{8DA861BB-426C-1842-A8B9-634D3FD6836D}"/>
              </a:ext>
            </a:extLst>
          </p:cNvPr>
          <p:cNvSpPr/>
          <p:nvPr/>
        </p:nvSpPr>
        <p:spPr>
          <a:xfrm>
            <a:off x="6624885" y="2615918"/>
            <a:ext cx="811195" cy="811195"/>
          </a:xfrm>
          <a:prstGeom prst="ellipse">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Owal 36">
            <a:extLst>
              <a:ext uri="{FF2B5EF4-FFF2-40B4-BE49-F238E27FC236}">
                <a16:creationId xmlns:a16="http://schemas.microsoft.com/office/drawing/2014/main" id="{5351E6F6-D2C0-BB47-B611-BA917C8D1F90}"/>
              </a:ext>
            </a:extLst>
          </p:cNvPr>
          <p:cNvSpPr/>
          <p:nvPr/>
        </p:nvSpPr>
        <p:spPr>
          <a:xfrm>
            <a:off x="7123006" y="3972604"/>
            <a:ext cx="661429" cy="661429"/>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Owal 45">
            <a:extLst>
              <a:ext uri="{FF2B5EF4-FFF2-40B4-BE49-F238E27FC236}">
                <a16:creationId xmlns:a16="http://schemas.microsoft.com/office/drawing/2014/main" id="{81AAE9AD-ECC4-914D-B21F-374F957C16D2}"/>
              </a:ext>
            </a:extLst>
          </p:cNvPr>
          <p:cNvSpPr/>
          <p:nvPr/>
        </p:nvSpPr>
        <p:spPr>
          <a:xfrm>
            <a:off x="6954817" y="1703057"/>
            <a:ext cx="336378" cy="336378"/>
          </a:xfrm>
          <a:prstGeom prst="ellipse">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Owal 46">
            <a:extLst>
              <a:ext uri="{FF2B5EF4-FFF2-40B4-BE49-F238E27FC236}">
                <a16:creationId xmlns:a16="http://schemas.microsoft.com/office/drawing/2014/main" id="{217AC2C5-9342-CF4A-A845-F3A2C3C512CB}"/>
              </a:ext>
            </a:extLst>
          </p:cNvPr>
          <p:cNvSpPr/>
          <p:nvPr/>
        </p:nvSpPr>
        <p:spPr>
          <a:xfrm>
            <a:off x="6451369" y="4297016"/>
            <a:ext cx="204835" cy="204835"/>
          </a:xfrm>
          <a:prstGeom prst="ellipse">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8" name="Owal 47">
            <a:extLst>
              <a:ext uri="{FF2B5EF4-FFF2-40B4-BE49-F238E27FC236}">
                <a16:creationId xmlns:a16="http://schemas.microsoft.com/office/drawing/2014/main" id="{A57B5271-56D2-CE4C-B555-9E088CF20D5B}"/>
              </a:ext>
            </a:extLst>
          </p:cNvPr>
          <p:cNvSpPr/>
          <p:nvPr/>
        </p:nvSpPr>
        <p:spPr>
          <a:xfrm>
            <a:off x="8176949" y="1144221"/>
            <a:ext cx="252249" cy="252249"/>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2" name="Obraz 51" descr="Obraz zawierający kreskówka, clipart, szkic, sztuka&#10;&#10;Opis wygenerowany automatycznie">
            <a:extLst>
              <a:ext uri="{FF2B5EF4-FFF2-40B4-BE49-F238E27FC236}">
                <a16:creationId xmlns:a16="http://schemas.microsoft.com/office/drawing/2014/main" id="{3DE4D992-4F28-DE47-81B8-624DD6EC592D}"/>
              </a:ext>
            </a:extLst>
          </p:cNvPr>
          <p:cNvPicPr>
            <a:picLocks noChangeAspect="1"/>
          </p:cNvPicPr>
          <p:nvPr/>
        </p:nvPicPr>
        <p:blipFill>
          <a:blip r:embed="rId3"/>
          <a:stretch>
            <a:fillRect/>
          </a:stretch>
        </p:blipFill>
        <p:spPr>
          <a:xfrm>
            <a:off x="6624601" y="2606584"/>
            <a:ext cx="811195" cy="811195"/>
          </a:xfrm>
          <a:prstGeom prst="rect">
            <a:avLst/>
          </a:prstGeom>
        </p:spPr>
      </p:pic>
      <p:pic>
        <p:nvPicPr>
          <p:cNvPr id="55" name="Obraz 54">
            <a:extLst>
              <a:ext uri="{FF2B5EF4-FFF2-40B4-BE49-F238E27FC236}">
                <a16:creationId xmlns:a16="http://schemas.microsoft.com/office/drawing/2014/main" id="{BD5C6051-DA4E-FE49-9FAC-062F64A3B221}"/>
              </a:ext>
            </a:extLst>
          </p:cNvPr>
          <p:cNvPicPr>
            <a:picLocks noChangeAspect="1"/>
          </p:cNvPicPr>
          <p:nvPr/>
        </p:nvPicPr>
        <p:blipFill>
          <a:blip r:embed="rId4"/>
          <a:stretch>
            <a:fillRect/>
          </a:stretch>
        </p:blipFill>
        <p:spPr>
          <a:xfrm>
            <a:off x="7984259" y="3212300"/>
            <a:ext cx="637628" cy="637628"/>
          </a:xfrm>
          <a:prstGeom prst="rect">
            <a:avLst/>
          </a:prstGeom>
        </p:spPr>
      </p:pic>
      <p:pic>
        <p:nvPicPr>
          <p:cNvPr id="58" name="Obraz 57" descr="Obraz zawierający wieża, pylon, linia, budynek&#10;&#10;Opis wygenerowany automatycznie">
            <a:extLst>
              <a:ext uri="{FF2B5EF4-FFF2-40B4-BE49-F238E27FC236}">
                <a16:creationId xmlns:a16="http://schemas.microsoft.com/office/drawing/2014/main" id="{DF99F057-468D-2C46-B414-DFDB17F7E0D6}"/>
              </a:ext>
            </a:extLst>
          </p:cNvPr>
          <p:cNvPicPr>
            <a:picLocks noChangeAspect="1"/>
          </p:cNvPicPr>
          <p:nvPr/>
        </p:nvPicPr>
        <p:blipFill>
          <a:blip r:embed="rId5"/>
          <a:stretch>
            <a:fillRect/>
          </a:stretch>
        </p:blipFill>
        <p:spPr>
          <a:xfrm>
            <a:off x="7880053" y="1948073"/>
            <a:ext cx="636041" cy="636041"/>
          </a:xfrm>
          <a:prstGeom prst="rect">
            <a:avLst/>
          </a:prstGeom>
        </p:spPr>
      </p:pic>
      <p:pic>
        <p:nvPicPr>
          <p:cNvPr id="60" name="Obraz 59" descr="Obraz zawierający czarne, design&#10;&#10;Opis wygenerowany automatycznie">
            <a:extLst>
              <a:ext uri="{FF2B5EF4-FFF2-40B4-BE49-F238E27FC236}">
                <a16:creationId xmlns:a16="http://schemas.microsoft.com/office/drawing/2014/main" id="{BD0574E3-1A9D-FA4E-979F-52F1D9F76CD4}"/>
              </a:ext>
            </a:extLst>
          </p:cNvPr>
          <p:cNvPicPr>
            <a:picLocks noChangeAspect="1"/>
          </p:cNvPicPr>
          <p:nvPr/>
        </p:nvPicPr>
        <p:blipFill>
          <a:blip r:embed="rId6"/>
          <a:stretch>
            <a:fillRect/>
          </a:stretch>
        </p:blipFill>
        <p:spPr>
          <a:xfrm>
            <a:off x="7150937" y="3981938"/>
            <a:ext cx="608168" cy="608168"/>
          </a:xfrm>
          <a:prstGeom prst="rect">
            <a:avLst/>
          </a:prstGeom>
        </p:spPr>
      </p:pic>
    </p:spTree>
    <p:extLst>
      <p:ext uri="{BB962C8B-B14F-4D97-AF65-F5344CB8AC3E}">
        <p14:creationId xmlns:p14="http://schemas.microsoft.com/office/powerpoint/2010/main" val="41168419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3236784" cy="369332"/>
          </a:xfrm>
          <a:prstGeom prst="rect">
            <a:avLst/>
          </a:prstGeom>
          <a:noFill/>
        </p:spPr>
        <p:txBody>
          <a:bodyPr wrap="none" rtlCol="0">
            <a:spAutoFit/>
          </a:bodyPr>
          <a:lstStyle/>
          <a:p>
            <a:pPr lvl="0">
              <a:defRPr/>
            </a:pPr>
            <a:r>
              <a:rPr lang="pl-PL" sz="1800" b="1" dirty="0">
                <a:solidFill>
                  <a:srgbClr val="000647"/>
                </a:solidFill>
              </a:rPr>
              <a:t>Infrastruktura towarzysząca</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21</a:t>
            </a:fld>
            <a:endParaRPr lang="en" sz="800" dirty="0">
              <a:solidFill>
                <a:srgbClr val="000647"/>
              </a:solidFill>
            </a:endParaRPr>
          </a:p>
        </p:txBody>
      </p:sp>
      <p:pic>
        <p:nvPicPr>
          <p:cNvPr id="21" name="Obraz 20">
            <a:extLst>
              <a:ext uri="{FF2B5EF4-FFF2-40B4-BE49-F238E27FC236}">
                <a16:creationId xmlns:a16="http://schemas.microsoft.com/office/drawing/2014/main" id="{A3A4050C-536D-A245-BE36-F25A75C31B8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6371" y="2983645"/>
            <a:ext cx="1508528" cy="756643"/>
          </a:xfrm>
          <a:prstGeom prst="rect">
            <a:avLst/>
          </a:prstGeom>
        </p:spPr>
      </p:pic>
      <p:pic>
        <p:nvPicPr>
          <p:cNvPr id="22" name="Obraz 21">
            <a:extLst>
              <a:ext uri="{FF2B5EF4-FFF2-40B4-BE49-F238E27FC236}">
                <a16:creationId xmlns:a16="http://schemas.microsoft.com/office/drawing/2014/main" id="{E3A47FD5-D581-7642-B258-BF8AC05A4E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68710" y="2414704"/>
            <a:ext cx="1578169" cy="415308"/>
          </a:xfrm>
          <a:prstGeom prst="rect">
            <a:avLst/>
          </a:prstGeom>
        </p:spPr>
      </p:pic>
      <p:pic>
        <p:nvPicPr>
          <p:cNvPr id="23" name="Obraz 22">
            <a:extLst>
              <a:ext uri="{FF2B5EF4-FFF2-40B4-BE49-F238E27FC236}">
                <a16:creationId xmlns:a16="http://schemas.microsoft.com/office/drawing/2014/main" id="{30FF6924-1975-0F4E-92F8-E9B7027A77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6220" y="3005969"/>
            <a:ext cx="661575" cy="661575"/>
          </a:xfrm>
          <a:prstGeom prst="rect">
            <a:avLst/>
          </a:prstGeom>
        </p:spPr>
      </p:pic>
      <p:sp>
        <p:nvSpPr>
          <p:cNvPr id="24" name="pole tekstowe 23">
            <a:extLst>
              <a:ext uri="{FF2B5EF4-FFF2-40B4-BE49-F238E27FC236}">
                <a16:creationId xmlns:a16="http://schemas.microsoft.com/office/drawing/2014/main" id="{7171F1AD-5FB0-F847-B0EB-DE8CA1D293EB}"/>
              </a:ext>
            </a:extLst>
          </p:cNvPr>
          <p:cNvSpPr txBox="1"/>
          <p:nvPr/>
        </p:nvSpPr>
        <p:spPr>
          <a:xfrm>
            <a:off x="6496220" y="4492258"/>
            <a:ext cx="3831613" cy="446276"/>
          </a:xfrm>
          <a:prstGeom prst="rect">
            <a:avLst/>
          </a:prstGeom>
          <a:noFill/>
        </p:spPr>
        <p:txBody>
          <a:bodyPr wrap="square" lIns="39667" rIns="39667" rtlCol="0">
            <a:spAutoFit/>
          </a:bodyPr>
          <a:lstStyle/>
          <a:p>
            <a:pPr algn="l" defTabSz="1007577" hangingPunct="1">
              <a:lnSpc>
                <a:spcPct val="100000"/>
              </a:lnSpc>
              <a:spcBef>
                <a:spcPts val="0"/>
              </a:spcBef>
              <a:defRPr/>
            </a:pPr>
            <a:r>
              <a:rPr lang="pl-PL" sz="900" b="1" i="1" dirty="0">
                <a:solidFill>
                  <a:srgbClr val="000647"/>
                </a:solidFill>
                <a:latin typeface="Arial" panose="020B0604020202020204" pitchFamily="34" charset="0"/>
                <a:cs typeface="Arial" panose="020B0604020202020204" pitchFamily="34" charset="0"/>
              </a:rPr>
              <a:t>Mapa poglądowa, </a:t>
            </a:r>
          </a:p>
          <a:p>
            <a:pPr algn="l" defTabSz="1007577" hangingPunct="1">
              <a:lnSpc>
                <a:spcPct val="100000"/>
              </a:lnSpc>
              <a:spcBef>
                <a:spcPts val="0"/>
              </a:spcBef>
              <a:defRPr/>
            </a:pPr>
            <a:r>
              <a:rPr lang="pl-PL" sz="700" i="1" dirty="0">
                <a:solidFill>
                  <a:srgbClr val="000647"/>
                </a:solidFill>
                <a:latin typeface="Arial" panose="020B0604020202020204" pitchFamily="34" charset="0"/>
                <a:cs typeface="Arial" panose="020B0604020202020204" pitchFamily="34" charset="0"/>
              </a:rPr>
              <a:t>Źródło: Opracowanie własne </a:t>
            </a:r>
          </a:p>
          <a:p>
            <a:pPr algn="l" defTabSz="1007577" hangingPunct="1">
              <a:lnSpc>
                <a:spcPct val="100000"/>
              </a:lnSpc>
              <a:spcBef>
                <a:spcPts val="0"/>
              </a:spcBef>
              <a:defRPr/>
            </a:pPr>
            <a:r>
              <a:rPr lang="pl-PL" sz="700" i="1" dirty="0">
                <a:solidFill>
                  <a:srgbClr val="000647"/>
                </a:solidFill>
                <a:latin typeface="Arial" panose="020B0604020202020204" pitchFamily="34" charset="0"/>
                <a:cs typeface="Arial" panose="020B0604020202020204" pitchFamily="34" charset="0"/>
              </a:rPr>
              <a:t>– PEJ Sp. z o.o., 2023 r.</a:t>
            </a:r>
          </a:p>
        </p:txBody>
      </p:sp>
      <p:pic>
        <p:nvPicPr>
          <p:cNvPr id="25" name="Obraz 24">
            <a:extLst>
              <a:ext uri="{FF2B5EF4-FFF2-40B4-BE49-F238E27FC236}">
                <a16:creationId xmlns:a16="http://schemas.microsoft.com/office/drawing/2014/main" id="{35DB15A2-CEC1-9D44-AFD8-5A196B7265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73501" y="2423974"/>
            <a:ext cx="396767" cy="396767"/>
          </a:xfrm>
          <a:prstGeom prst="rect">
            <a:avLst/>
          </a:prstGeom>
        </p:spPr>
      </p:pic>
      <p:pic>
        <p:nvPicPr>
          <p:cNvPr id="20" name="Obraz 19">
            <a:extLst>
              <a:ext uri="{FF2B5EF4-FFF2-40B4-BE49-F238E27FC236}">
                <a16:creationId xmlns:a16="http://schemas.microsoft.com/office/drawing/2014/main" id="{5B4AB255-0681-D942-A67E-1AD84F1AF0B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541" y="895750"/>
            <a:ext cx="5660582" cy="4000402"/>
          </a:xfrm>
          <a:prstGeom prst="rect">
            <a:avLst/>
          </a:prstGeom>
        </p:spPr>
      </p:pic>
      <p:cxnSp>
        <p:nvCxnSpPr>
          <p:cNvPr id="17" name="Łącznik prosty 16">
            <a:extLst>
              <a:ext uri="{FF2B5EF4-FFF2-40B4-BE49-F238E27FC236}">
                <a16:creationId xmlns:a16="http://schemas.microsoft.com/office/drawing/2014/main" id="{376F11E3-1FFA-9F42-B1D0-C0A1B2CF4F78}"/>
              </a:ext>
            </a:extLst>
          </p:cNvPr>
          <p:cNvCxnSpPr>
            <a:cxnSpLocks/>
          </p:cNvCxnSpPr>
          <p:nvPr/>
        </p:nvCxnSpPr>
        <p:spPr>
          <a:xfrm>
            <a:off x="6542470" y="2978374"/>
            <a:ext cx="2391668" cy="0"/>
          </a:xfrm>
          <a:prstGeom prst="line">
            <a:avLst/>
          </a:prstGeom>
          <a:ln>
            <a:solidFill>
              <a:srgbClr val="000647"/>
            </a:solidFill>
          </a:ln>
        </p:spPr>
        <p:style>
          <a:lnRef idx="1">
            <a:schemeClr val="accent1"/>
          </a:lnRef>
          <a:fillRef idx="0">
            <a:schemeClr val="accent1"/>
          </a:fillRef>
          <a:effectRef idx="0">
            <a:schemeClr val="accent1"/>
          </a:effectRef>
          <a:fontRef idx="minor">
            <a:schemeClr val="tx1"/>
          </a:fontRef>
        </p:style>
      </p:cxnSp>
      <p:cxnSp>
        <p:nvCxnSpPr>
          <p:cNvPr id="19" name="Łącznik prosty 18">
            <a:extLst>
              <a:ext uri="{FF2B5EF4-FFF2-40B4-BE49-F238E27FC236}">
                <a16:creationId xmlns:a16="http://schemas.microsoft.com/office/drawing/2014/main" id="{26265FEB-E3FE-5D49-B3F8-17F0BAA6AA04}"/>
              </a:ext>
            </a:extLst>
          </p:cNvPr>
          <p:cNvCxnSpPr>
            <a:cxnSpLocks/>
          </p:cNvCxnSpPr>
          <p:nvPr/>
        </p:nvCxnSpPr>
        <p:spPr>
          <a:xfrm>
            <a:off x="8153912" y="2407209"/>
            <a:ext cx="0" cy="415308"/>
          </a:xfrm>
          <a:prstGeom prst="line">
            <a:avLst/>
          </a:prstGeom>
          <a:ln>
            <a:solidFill>
              <a:srgbClr val="000647"/>
            </a:solidFill>
          </a:ln>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0AD099D9-4BB7-2A48-AA6E-64DC4E7CECAF}"/>
              </a:ext>
            </a:extLst>
          </p:cNvPr>
          <p:cNvCxnSpPr>
            <a:cxnSpLocks/>
          </p:cNvCxnSpPr>
          <p:nvPr/>
        </p:nvCxnSpPr>
        <p:spPr>
          <a:xfrm>
            <a:off x="7374424" y="3125356"/>
            <a:ext cx="0" cy="415308"/>
          </a:xfrm>
          <a:prstGeom prst="line">
            <a:avLst/>
          </a:prstGeom>
          <a:ln>
            <a:solidFill>
              <a:srgbClr val="0006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791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zrzut ekranu, niebieskie, mgła&#10;&#10;Opis wygenerowany automatycznie">
            <a:extLst>
              <a:ext uri="{FF2B5EF4-FFF2-40B4-BE49-F238E27FC236}">
                <a16:creationId xmlns:a16="http://schemas.microsoft.com/office/drawing/2014/main" id="{C0B90E8A-0547-EB86-F6D6-1137B67B5D48}"/>
              </a:ext>
            </a:extLst>
          </p:cNvPr>
          <p:cNvPicPr>
            <a:picLocks noChangeAspect="1"/>
          </p:cNvPicPr>
          <p:nvPr/>
        </p:nvPicPr>
        <p:blipFill>
          <a:blip r:embed="rId3"/>
          <a:stretch>
            <a:fillRect/>
          </a:stretch>
        </p:blipFill>
        <p:spPr>
          <a:xfrm>
            <a:off x="-1" y="1"/>
            <a:ext cx="9143998" cy="5049295"/>
          </a:xfrm>
          <a:prstGeom prst="rect">
            <a:avLst/>
          </a:prstGeom>
        </p:spPr>
      </p:pic>
      <p:sp>
        <p:nvSpPr>
          <p:cNvPr id="30" name="Owal 29">
            <a:extLst>
              <a:ext uri="{FF2B5EF4-FFF2-40B4-BE49-F238E27FC236}">
                <a16:creationId xmlns:a16="http://schemas.microsoft.com/office/drawing/2014/main" id="{DD92AD7C-9DFA-6B00-F30B-2FA0322CCF2C}"/>
              </a:ext>
            </a:extLst>
          </p:cNvPr>
          <p:cNvSpPr/>
          <p:nvPr/>
        </p:nvSpPr>
        <p:spPr>
          <a:xfrm>
            <a:off x="257509" y="1212448"/>
            <a:ext cx="675578" cy="675578"/>
          </a:xfrm>
          <a:prstGeom prst="ellipse">
            <a:avLst/>
          </a:prstGeom>
          <a:noFill/>
          <a:ln w="44450">
            <a:gradFill>
              <a:gsLst>
                <a:gs pos="0">
                  <a:srgbClr val="8DF2FF"/>
                </a:gs>
                <a:gs pos="100000">
                  <a:srgbClr val="76D6FF"/>
                </a:gs>
              </a:gsLst>
              <a:lin ang="72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grpSp>
        <p:nvGrpSpPr>
          <p:cNvPr id="31" name="Grupa 30">
            <a:extLst>
              <a:ext uri="{FF2B5EF4-FFF2-40B4-BE49-F238E27FC236}">
                <a16:creationId xmlns:a16="http://schemas.microsoft.com/office/drawing/2014/main" id="{214FA75D-E824-CE9E-3375-9F464C08A853}"/>
              </a:ext>
            </a:extLst>
          </p:cNvPr>
          <p:cNvGrpSpPr/>
          <p:nvPr/>
        </p:nvGrpSpPr>
        <p:grpSpPr>
          <a:xfrm>
            <a:off x="397624" y="1204707"/>
            <a:ext cx="445274" cy="572149"/>
            <a:chOff x="4207262" y="2010657"/>
            <a:chExt cx="698938" cy="898088"/>
          </a:xfrm>
          <a:solidFill>
            <a:schemeClr val="bg1"/>
          </a:solidFill>
        </p:grpSpPr>
        <p:pic>
          <p:nvPicPr>
            <p:cNvPr id="32" name="Grafika 31" descr="Chroniąca dłoń z wypełnieniem pełnym">
              <a:extLst>
                <a:ext uri="{FF2B5EF4-FFF2-40B4-BE49-F238E27FC236}">
                  <a16:creationId xmlns:a16="http://schemas.microsoft.com/office/drawing/2014/main" id="{B74FCFE0-69D7-5AB6-8285-9E59B9A03BC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207262" y="2010657"/>
              <a:ext cx="698938" cy="698938"/>
            </a:xfrm>
            <a:prstGeom prst="rect">
              <a:avLst/>
            </a:prstGeom>
          </p:spPr>
        </p:pic>
        <p:sp>
          <p:nvSpPr>
            <p:cNvPr id="33" name="Owal 32">
              <a:extLst>
                <a:ext uri="{FF2B5EF4-FFF2-40B4-BE49-F238E27FC236}">
                  <a16:creationId xmlns:a16="http://schemas.microsoft.com/office/drawing/2014/main" id="{B5C30575-4735-E390-D0BC-DD2A0F6F3D86}"/>
                </a:ext>
              </a:extLst>
            </p:cNvPr>
            <p:cNvSpPr/>
            <p:nvPr/>
          </p:nvSpPr>
          <p:spPr>
            <a:xfrm>
              <a:off x="4363327" y="2556591"/>
              <a:ext cx="142604" cy="142604"/>
            </a:xfrm>
            <a:prstGeom prst="ellipse">
              <a:avLst/>
            </a:prstGeom>
            <a:grp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sp>
          <p:nvSpPr>
            <p:cNvPr id="34" name="Owal 33">
              <a:extLst>
                <a:ext uri="{FF2B5EF4-FFF2-40B4-BE49-F238E27FC236}">
                  <a16:creationId xmlns:a16="http://schemas.microsoft.com/office/drawing/2014/main" id="{1EC6AC57-17E6-222B-01D0-206D25CDF855}"/>
                </a:ext>
              </a:extLst>
            </p:cNvPr>
            <p:cNvSpPr/>
            <p:nvPr/>
          </p:nvSpPr>
          <p:spPr>
            <a:xfrm>
              <a:off x="4560177" y="2613741"/>
              <a:ext cx="142604" cy="142604"/>
            </a:xfrm>
            <a:prstGeom prst="ellipse">
              <a:avLst/>
            </a:prstGeom>
            <a:grp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sp>
          <p:nvSpPr>
            <p:cNvPr id="35" name="Owal 34">
              <a:extLst>
                <a:ext uri="{FF2B5EF4-FFF2-40B4-BE49-F238E27FC236}">
                  <a16:creationId xmlns:a16="http://schemas.microsoft.com/office/drawing/2014/main" id="{D1F939A9-4C1A-8641-B004-D94F77AD6513}"/>
                </a:ext>
              </a:extLst>
            </p:cNvPr>
            <p:cNvSpPr/>
            <p:nvPr/>
          </p:nvSpPr>
          <p:spPr>
            <a:xfrm>
              <a:off x="4414127" y="2766141"/>
              <a:ext cx="142604" cy="142604"/>
            </a:xfrm>
            <a:prstGeom prst="ellipse">
              <a:avLst/>
            </a:prstGeom>
            <a:grp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grpSp>
      <p:sp>
        <p:nvSpPr>
          <p:cNvPr id="37" name="Owal 36">
            <a:extLst>
              <a:ext uri="{FF2B5EF4-FFF2-40B4-BE49-F238E27FC236}">
                <a16:creationId xmlns:a16="http://schemas.microsoft.com/office/drawing/2014/main" id="{287AEE57-6111-6E33-6426-1D3F309C7773}"/>
              </a:ext>
            </a:extLst>
          </p:cNvPr>
          <p:cNvSpPr/>
          <p:nvPr/>
        </p:nvSpPr>
        <p:spPr>
          <a:xfrm>
            <a:off x="270420" y="2037967"/>
            <a:ext cx="675578" cy="675578"/>
          </a:xfrm>
          <a:prstGeom prst="ellipse">
            <a:avLst/>
          </a:prstGeom>
          <a:noFill/>
          <a:ln w="44450">
            <a:gradFill>
              <a:gsLst>
                <a:gs pos="0">
                  <a:srgbClr val="8DF2FF"/>
                </a:gs>
                <a:gs pos="100000">
                  <a:srgbClr val="76D6FF"/>
                </a:gs>
              </a:gsLst>
              <a:lin ang="72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pic>
        <p:nvPicPr>
          <p:cNvPr id="38" name="Grafika 37" descr="Trasa (ścieżka między dwiema pinezkami) z wypełnieniem pełnym">
            <a:extLst>
              <a:ext uri="{FF2B5EF4-FFF2-40B4-BE49-F238E27FC236}">
                <a16:creationId xmlns:a16="http://schemas.microsoft.com/office/drawing/2014/main" id="{FF758951-EE5C-1D7C-5AB2-72CAE410C8E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53165" y="2121499"/>
            <a:ext cx="471571" cy="471571"/>
          </a:xfrm>
          <a:prstGeom prst="rect">
            <a:avLst/>
          </a:prstGeom>
        </p:spPr>
      </p:pic>
      <p:sp>
        <p:nvSpPr>
          <p:cNvPr id="40" name="Owal 39">
            <a:extLst>
              <a:ext uri="{FF2B5EF4-FFF2-40B4-BE49-F238E27FC236}">
                <a16:creationId xmlns:a16="http://schemas.microsoft.com/office/drawing/2014/main" id="{9644D09A-3BC8-83D7-2A10-FF798F3EC13A}"/>
              </a:ext>
            </a:extLst>
          </p:cNvPr>
          <p:cNvSpPr/>
          <p:nvPr/>
        </p:nvSpPr>
        <p:spPr>
          <a:xfrm>
            <a:off x="257509" y="2847969"/>
            <a:ext cx="675578" cy="675578"/>
          </a:xfrm>
          <a:prstGeom prst="ellipse">
            <a:avLst/>
          </a:prstGeom>
          <a:noFill/>
          <a:ln w="44450">
            <a:gradFill>
              <a:gsLst>
                <a:gs pos="0">
                  <a:srgbClr val="8DF2FF"/>
                </a:gs>
                <a:gs pos="100000">
                  <a:srgbClr val="76D6FF"/>
                </a:gs>
              </a:gsLst>
              <a:lin ang="72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pic>
        <p:nvPicPr>
          <p:cNvPr id="41" name="Grafika 40" descr="Strzał w dziesiątkę z wypełnieniem pełnym">
            <a:extLst>
              <a:ext uri="{FF2B5EF4-FFF2-40B4-BE49-F238E27FC236}">
                <a16:creationId xmlns:a16="http://schemas.microsoft.com/office/drawing/2014/main" id="{87B58293-967D-C015-49A7-6DAEEB9F37C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59772" y="2943848"/>
            <a:ext cx="472315" cy="472315"/>
          </a:xfrm>
          <a:prstGeom prst="rect">
            <a:avLst/>
          </a:prstGeom>
        </p:spPr>
      </p:pic>
      <p:sp>
        <p:nvSpPr>
          <p:cNvPr id="10" name="pole tekstowe 9">
            <a:extLst>
              <a:ext uri="{FF2B5EF4-FFF2-40B4-BE49-F238E27FC236}">
                <a16:creationId xmlns:a16="http://schemas.microsoft.com/office/drawing/2014/main" id="{CB4BAE4F-821B-1C5F-5898-160D7348BDB5}"/>
              </a:ext>
            </a:extLst>
          </p:cNvPr>
          <p:cNvSpPr txBox="1"/>
          <p:nvPr/>
        </p:nvSpPr>
        <p:spPr>
          <a:xfrm>
            <a:off x="993915" y="1349648"/>
            <a:ext cx="3973762" cy="630942"/>
          </a:xfrm>
          <a:prstGeom prst="rect">
            <a:avLst/>
          </a:prstGeom>
          <a:noFill/>
        </p:spPr>
        <p:txBody>
          <a:bodyPr wrap="square">
            <a:spAutoFit/>
          </a:bodyPr>
          <a:lstStyle/>
          <a:p>
            <a:pPr algn="l"/>
            <a:r>
              <a:rPr lang="pl-PL" sz="1100" dirty="0">
                <a:solidFill>
                  <a:schemeClr val="bg1"/>
                </a:solidFill>
                <a:latin typeface="Arial" panose="020B0604020202020204" pitchFamily="34" charset="0"/>
              </a:rPr>
              <a:t>PRZEWIDZIANE FINANSOWANIE </a:t>
            </a:r>
            <a:r>
              <a:rPr lang="pl-PL" sz="1200" dirty="0">
                <a:solidFill>
                  <a:schemeClr val="bg1"/>
                </a:solidFill>
                <a:latin typeface="Arial" panose="020B0604020202020204" pitchFamily="34" charset="0"/>
              </a:rPr>
              <a:t/>
            </a:r>
            <a:br>
              <a:rPr lang="pl-PL" sz="1200" dirty="0">
                <a:solidFill>
                  <a:schemeClr val="bg1"/>
                </a:solidFill>
                <a:latin typeface="Arial" panose="020B0604020202020204" pitchFamily="34" charset="0"/>
              </a:rPr>
            </a:br>
            <a:r>
              <a:rPr lang="pl-PL" sz="2400" b="1" dirty="0">
                <a:solidFill>
                  <a:srgbClr val="8DF2FF"/>
                </a:solidFill>
                <a:latin typeface="Arial" panose="020B0604020202020204" pitchFamily="34" charset="0"/>
              </a:rPr>
              <a:t>907,04 mln zł</a:t>
            </a:r>
            <a:endParaRPr lang="pl-PL" sz="1800" b="1" dirty="0">
              <a:solidFill>
                <a:srgbClr val="8DF2FF"/>
              </a:solidFill>
              <a:latin typeface="Arial" panose="020B0604020202020204" pitchFamily="34" charset="0"/>
            </a:endParaRPr>
          </a:p>
        </p:txBody>
      </p:sp>
      <p:sp>
        <p:nvSpPr>
          <p:cNvPr id="11" name="pole tekstowe 10">
            <a:extLst>
              <a:ext uri="{FF2B5EF4-FFF2-40B4-BE49-F238E27FC236}">
                <a16:creationId xmlns:a16="http://schemas.microsoft.com/office/drawing/2014/main" id="{54164674-D1FD-E305-6FF1-54ED3C7F0236}"/>
              </a:ext>
            </a:extLst>
          </p:cNvPr>
          <p:cNvSpPr txBox="1"/>
          <p:nvPr/>
        </p:nvSpPr>
        <p:spPr>
          <a:xfrm>
            <a:off x="1001991" y="2134087"/>
            <a:ext cx="3973762" cy="630942"/>
          </a:xfrm>
          <a:prstGeom prst="rect">
            <a:avLst/>
          </a:prstGeom>
          <a:noFill/>
        </p:spPr>
        <p:txBody>
          <a:bodyPr wrap="square">
            <a:spAutoFit/>
          </a:bodyPr>
          <a:lstStyle/>
          <a:p>
            <a:r>
              <a:rPr lang="pl-PL" sz="1100" dirty="0">
                <a:solidFill>
                  <a:schemeClr val="bg1"/>
                </a:solidFill>
                <a:latin typeface="Arial" panose="020B0604020202020204" pitchFamily="34" charset="0"/>
              </a:rPr>
              <a:t>DŁUGOŚĆ KONSTRUKCJI MORSKIEJ </a:t>
            </a:r>
            <a:br>
              <a:rPr lang="pl-PL" sz="1100" dirty="0">
                <a:solidFill>
                  <a:schemeClr val="bg1"/>
                </a:solidFill>
                <a:latin typeface="Arial" panose="020B0604020202020204" pitchFamily="34" charset="0"/>
              </a:rPr>
            </a:br>
            <a:r>
              <a:rPr lang="pl-PL" sz="2400" b="1" dirty="0">
                <a:solidFill>
                  <a:srgbClr val="8DF2FF"/>
                </a:solidFill>
                <a:latin typeface="Arial" panose="020B0604020202020204" pitchFamily="34" charset="0"/>
              </a:rPr>
              <a:t>ok. 1100 m</a:t>
            </a:r>
            <a:endParaRPr lang="pl-PL" sz="1800" b="1" dirty="0">
              <a:solidFill>
                <a:srgbClr val="8DF2FF"/>
              </a:solidFill>
              <a:latin typeface="Arial" panose="020B0604020202020204" pitchFamily="34" charset="0"/>
            </a:endParaRPr>
          </a:p>
        </p:txBody>
      </p:sp>
      <p:sp>
        <p:nvSpPr>
          <p:cNvPr id="12" name="pole tekstowe 11">
            <a:extLst>
              <a:ext uri="{FF2B5EF4-FFF2-40B4-BE49-F238E27FC236}">
                <a16:creationId xmlns:a16="http://schemas.microsoft.com/office/drawing/2014/main" id="{80457469-FACB-B750-B24C-C63775DC1233}"/>
              </a:ext>
            </a:extLst>
          </p:cNvPr>
          <p:cNvSpPr txBox="1"/>
          <p:nvPr/>
        </p:nvSpPr>
        <p:spPr>
          <a:xfrm>
            <a:off x="997066" y="2891540"/>
            <a:ext cx="4929360" cy="815608"/>
          </a:xfrm>
          <a:prstGeom prst="rect">
            <a:avLst/>
          </a:prstGeom>
          <a:noFill/>
        </p:spPr>
        <p:txBody>
          <a:bodyPr wrap="square">
            <a:spAutoFit/>
          </a:bodyPr>
          <a:lstStyle/>
          <a:p>
            <a:pPr>
              <a:spcBef>
                <a:spcPts val="600"/>
              </a:spcBef>
            </a:pPr>
            <a:r>
              <a:rPr lang="pl-PL" sz="1100" dirty="0">
                <a:solidFill>
                  <a:schemeClr val="bg1"/>
                </a:solidFill>
                <a:latin typeface="Arial" panose="020B0604020202020204" pitchFamily="34" charset="0"/>
              </a:rPr>
              <a:t>CEL INWESTYCJI</a:t>
            </a:r>
            <a:br>
              <a:rPr lang="pl-PL" sz="1100" dirty="0">
                <a:solidFill>
                  <a:schemeClr val="bg1"/>
                </a:solidFill>
                <a:latin typeface="Arial" panose="020B0604020202020204" pitchFamily="34" charset="0"/>
              </a:rPr>
            </a:br>
            <a:r>
              <a:rPr lang="pl-PL" sz="1800" b="1" dirty="0">
                <a:solidFill>
                  <a:srgbClr val="8DF2FF"/>
                </a:solidFill>
                <a:latin typeface="Arial" panose="020B0604020202020204" pitchFamily="34" charset="0"/>
              </a:rPr>
              <a:t>Umożliwienie dostępu do elektrowni jądrowej od strony Morza Bałtyckiego</a:t>
            </a:r>
          </a:p>
        </p:txBody>
      </p:sp>
      <p:sp>
        <p:nvSpPr>
          <p:cNvPr id="13" name="Prostokąt 12">
            <a:extLst>
              <a:ext uri="{FF2B5EF4-FFF2-40B4-BE49-F238E27FC236}">
                <a16:creationId xmlns:a16="http://schemas.microsoft.com/office/drawing/2014/main" id="{B0457B8F-D5DC-B4C5-63AB-D5C3A56756F8}"/>
              </a:ext>
            </a:extLst>
          </p:cNvPr>
          <p:cNvSpPr/>
          <p:nvPr/>
        </p:nvSpPr>
        <p:spPr>
          <a:xfrm>
            <a:off x="-1" y="5059570"/>
            <a:ext cx="9144001" cy="114752"/>
          </a:xfrm>
          <a:prstGeom prst="rect">
            <a:avLst/>
          </a:prstGeom>
          <a:solidFill>
            <a:srgbClr val="76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grpSp>
        <p:nvGrpSpPr>
          <p:cNvPr id="2" name="Grupa 1">
            <a:extLst>
              <a:ext uri="{FF2B5EF4-FFF2-40B4-BE49-F238E27FC236}">
                <a16:creationId xmlns:a16="http://schemas.microsoft.com/office/drawing/2014/main" id="{8EC3AC09-D008-9B78-5A4E-26E979D13B91}"/>
              </a:ext>
            </a:extLst>
          </p:cNvPr>
          <p:cNvGrpSpPr/>
          <p:nvPr/>
        </p:nvGrpSpPr>
        <p:grpSpPr>
          <a:xfrm>
            <a:off x="7851727" y="1046095"/>
            <a:ext cx="1082336" cy="1082336"/>
            <a:chOff x="6916987" y="1660864"/>
            <a:chExt cx="1082565" cy="1082565"/>
          </a:xfrm>
        </p:grpSpPr>
        <p:sp>
          <p:nvSpPr>
            <p:cNvPr id="3" name="Owal 2">
              <a:extLst>
                <a:ext uri="{FF2B5EF4-FFF2-40B4-BE49-F238E27FC236}">
                  <a16:creationId xmlns:a16="http://schemas.microsoft.com/office/drawing/2014/main" id="{4CBB22D5-229E-97D2-2A04-621C43D1E2B9}"/>
                </a:ext>
              </a:extLst>
            </p:cNvPr>
            <p:cNvSpPr/>
            <p:nvPr/>
          </p:nvSpPr>
          <p:spPr>
            <a:xfrm>
              <a:off x="6916987" y="1660864"/>
              <a:ext cx="1082565" cy="1082565"/>
            </a:xfrm>
            <a:prstGeom prst="ellipse">
              <a:avLst/>
            </a:prstGeom>
            <a:solidFill>
              <a:srgbClr val="002060"/>
            </a:solid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pic>
          <p:nvPicPr>
            <p:cNvPr id="4" name="Obraz 3" descr="Obraz zawierający Czcionka, symbol, Grafika, logo&#10;&#10;Opis wygenerowany automatycznie">
              <a:extLst>
                <a:ext uri="{FF2B5EF4-FFF2-40B4-BE49-F238E27FC236}">
                  <a16:creationId xmlns:a16="http://schemas.microsoft.com/office/drawing/2014/main" id="{6AE1755B-2F9F-9EA7-7960-FA043F87CB8A}"/>
                </a:ext>
              </a:extLst>
            </p:cNvPr>
            <p:cNvPicPr>
              <a:picLocks noChangeAspect="1"/>
            </p:cNvPicPr>
            <p:nvPr/>
          </p:nvPicPr>
          <p:blipFill>
            <a:blip r:embed="rId10"/>
            <a:stretch>
              <a:fillRect/>
            </a:stretch>
          </p:blipFill>
          <p:spPr>
            <a:xfrm>
              <a:off x="6996310" y="2044199"/>
              <a:ext cx="901648" cy="351291"/>
            </a:xfrm>
            <a:prstGeom prst="rect">
              <a:avLst/>
            </a:prstGeom>
          </p:spPr>
        </p:pic>
      </p:grpSp>
      <p:sp>
        <p:nvSpPr>
          <p:cNvPr id="21" name="pole tekstowe 20">
            <a:extLst>
              <a:ext uri="{FF2B5EF4-FFF2-40B4-BE49-F238E27FC236}">
                <a16:creationId xmlns:a16="http://schemas.microsoft.com/office/drawing/2014/main" id="{976D45EE-78EE-D831-E05C-13217477F565}"/>
              </a:ext>
            </a:extLst>
          </p:cNvPr>
          <p:cNvSpPr txBox="1"/>
          <p:nvPr/>
        </p:nvSpPr>
        <p:spPr>
          <a:xfrm>
            <a:off x="-1" y="277858"/>
            <a:ext cx="9144000" cy="707886"/>
          </a:xfrm>
          <a:prstGeom prst="rect">
            <a:avLst/>
          </a:prstGeom>
          <a:noFill/>
        </p:spPr>
        <p:txBody>
          <a:bodyPr wrap="square">
            <a:spAutoFit/>
          </a:bodyPr>
          <a:lstStyle>
            <a:defPPr marR="0" lvl="0" algn="l" rtl="0">
              <a:lnSpc>
                <a:spcPct val="100000"/>
              </a:lnSpc>
              <a:spcBef>
                <a:spcPts val="0"/>
              </a:spcBef>
              <a:spcAft>
                <a:spcPts val="0"/>
              </a:spcAft>
            </a:defPPr>
            <a:lvl1pPr algn="ctr">
              <a:defRPr sz="1800" b="1" spc="200">
                <a:solidFill>
                  <a:schemeClr val="bg1"/>
                </a:solidFill>
                <a:latin typeface="Arial" panose="020B0604020202020204" pitchFamily="34" charset="0"/>
              </a:defRPr>
            </a:lvl1pPr>
          </a:lstStyle>
          <a:p>
            <a:r>
              <a:rPr lang="pl-PL" sz="2000" dirty="0">
                <a:solidFill>
                  <a:srgbClr val="8DF2FF"/>
                </a:solidFill>
                <a:latin typeface="Calibri" panose="020F0502020204030204" pitchFamily="34" charset="0"/>
              </a:rPr>
              <a:t>Budowa infrastruktury hydrotechnicznej </a:t>
            </a:r>
          </a:p>
          <a:p>
            <a:r>
              <a:rPr lang="pl-PL" sz="2000" dirty="0">
                <a:latin typeface="Calibri" panose="020F0502020204030204" pitchFamily="34" charset="0"/>
              </a:rPr>
              <a:t>w regionie </a:t>
            </a:r>
            <a:endParaRPr lang="pl-PL" dirty="0">
              <a:latin typeface="Calibri" panose="020F0502020204030204" pitchFamily="34" charset="0"/>
            </a:endParaRPr>
          </a:p>
        </p:txBody>
      </p:sp>
      <p:pic>
        <p:nvPicPr>
          <p:cNvPr id="22" name="Obraz 21" descr="Obraz zawierający godło, symbol, logo, Znak towarowy&#10;&#10;Opis wygenerowany automatycznie">
            <a:extLst>
              <a:ext uri="{FF2B5EF4-FFF2-40B4-BE49-F238E27FC236}">
                <a16:creationId xmlns:a16="http://schemas.microsoft.com/office/drawing/2014/main" id="{C22E5982-20AF-836D-1160-776C384D4844}"/>
              </a:ext>
            </a:extLst>
          </p:cNvPr>
          <p:cNvPicPr>
            <a:picLocks noChangeAspect="1"/>
          </p:cNvPicPr>
          <p:nvPr/>
        </p:nvPicPr>
        <p:blipFill>
          <a:blip r:embed="rId11"/>
          <a:stretch>
            <a:fillRect/>
          </a:stretch>
        </p:blipFill>
        <p:spPr>
          <a:xfrm>
            <a:off x="713305" y="154829"/>
            <a:ext cx="993835" cy="993835"/>
          </a:xfrm>
          <a:prstGeom prst="rect">
            <a:avLst/>
          </a:prstGeom>
        </p:spPr>
      </p:pic>
    </p:spTree>
    <p:extLst>
      <p:ext uri="{BB962C8B-B14F-4D97-AF65-F5344CB8AC3E}">
        <p14:creationId xmlns:p14="http://schemas.microsoft.com/office/powerpoint/2010/main" val="3043775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380799" y="925741"/>
            <a:ext cx="6620201" cy="4033439"/>
          </a:xfrm>
          <a:prstGeom prst="rect">
            <a:avLst/>
          </a:prstGeom>
          <a:noFill/>
          <a:ln w="9525">
            <a:noFill/>
            <a:miter lim="800000"/>
            <a:headEnd/>
            <a:tailEnd/>
          </a:ln>
          <a:effectLst/>
        </p:spPr>
      </p:pic>
      <p:sp>
        <p:nvSpPr>
          <p:cNvPr id="3" name="Tytuł 3"/>
          <p:cNvSpPr txBox="1">
            <a:spLocks/>
          </p:cNvSpPr>
          <p:nvPr/>
        </p:nvSpPr>
        <p:spPr>
          <a:xfrm>
            <a:off x="1143000" y="0"/>
            <a:ext cx="6777372" cy="934718"/>
          </a:xfrm>
          <a:prstGeom prst="rect">
            <a:avLst/>
          </a:prstGeom>
        </p:spPr>
        <p:txBody>
          <a:bodyPr vert="horz" lIns="68580" tIns="34290" rIns="68580" bIns="34290" rtlCol="0" anchor="ctr">
            <a:normAutofit/>
          </a:bodyPr>
          <a:lstStyle/>
          <a:p>
            <a:pPr algn="ctr">
              <a:spcBef>
                <a:spcPct val="0"/>
              </a:spcBef>
            </a:pPr>
            <a:endParaRPr lang="pl-PL" sz="1800" b="1" dirty="0">
              <a:solidFill>
                <a:srgbClr val="0070C0"/>
              </a:solidFill>
              <a:latin typeface="+mj-lt"/>
              <a:ea typeface="+mj-ea"/>
              <a:cs typeface="+mj-cs"/>
            </a:endParaRPr>
          </a:p>
        </p:txBody>
      </p:sp>
      <p:sp>
        <p:nvSpPr>
          <p:cNvPr id="7" name="Prostokąt 6"/>
          <p:cNvSpPr/>
          <p:nvPr/>
        </p:nvSpPr>
        <p:spPr>
          <a:xfrm>
            <a:off x="1878934" y="307925"/>
            <a:ext cx="5305505" cy="738664"/>
          </a:xfrm>
          <a:prstGeom prst="rect">
            <a:avLst/>
          </a:prstGeom>
        </p:spPr>
        <p:txBody>
          <a:bodyPr wrap="square">
            <a:spAutoFit/>
          </a:bodyPr>
          <a:lstStyle/>
          <a:p>
            <a:pPr algn="ctr">
              <a:spcBef>
                <a:spcPct val="0"/>
              </a:spcBef>
            </a:pPr>
            <a:r>
              <a:rPr lang="pl-PL" sz="2100" b="1" cap="small" dirty="0">
                <a:latin typeface="+mj-lt"/>
                <a:cs typeface="Arial" pitchFamily="34" charset="0"/>
              </a:rPr>
              <a:t>Budowa stałej konstrukcji morskiej do rozładunku (MOLF) </a:t>
            </a:r>
          </a:p>
        </p:txBody>
      </p:sp>
      <p:pic>
        <p:nvPicPr>
          <p:cNvPr id="11" name="Obraz 10">
            <a:extLst>
              <a:ext uri="{FF2B5EF4-FFF2-40B4-BE49-F238E27FC236}">
                <a16:creationId xmlns:a16="http://schemas.microsoft.com/office/drawing/2014/main" id="{8ECE8D38-4444-C91C-1A54-7ABE2149330A}"/>
              </a:ext>
            </a:extLst>
          </p:cNvPr>
          <p:cNvPicPr>
            <a:picLocks noChangeAspect="1"/>
          </p:cNvPicPr>
          <p:nvPr/>
        </p:nvPicPr>
        <p:blipFill>
          <a:blip r:embed="rId4"/>
          <a:stretch>
            <a:fillRect/>
          </a:stretch>
        </p:blipFill>
        <p:spPr>
          <a:xfrm>
            <a:off x="1456656" y="3210663"/>
            <a:ext cx="5059560" cy="1830724"/>
          </a:xfrm>
          <a:prstGeom prst="rect">
            <a:avLst/>
          </a:prstGeom>
          <a:ln>
            <a:noFill/>
          </a:ln>
          <a:effectLst>
            <a:outerShdw blurRad="190500" algn="tl" rotWithShape="0">
              <a:srgbClr val="000000">
                <a:alpha val="70000"/>
              </a:srgbClr>
            </a:outerShdw>
          </a:effectLst>
        </p:spPr>
      </p:pic>
      <p:sp>
        <p:nvSpPr>
          <p:cNvPr id="12" name="Prostokąt 11">
            <a:extLst>
              <a:ext uri="{FF2B5EF4-FFF2-40B4-BE49-F238E27FC236}">
                <a16:creationId xmlns:a16="http://schemas.microsoft.com/office/drawing/2014/main" id="{8525C988-9827-BE73-1B20-9A19ABE77416}"/>
              </a:ext>
            </a:extLst>
          </p:cNvPr>
          <p:cNvSpPr/>
          <p:nvPr/>
        </p:nvSpPr>
        <p:spPr>
          <a:xfrm>
            <a:off x="4971893" y="4695989"/>
            <a:ext cx="1620180" cy="369332"/>
          </a:xfrm>
          <a:prstGeom prst="rect">
            <a:avLst/>
          </a:prstGeom>
        </p:spPr>
        <p:txBody>
          <a:bodyPr wrap="square">
            <a:spAutoFit/>
          </a:bodyPr>
          <a:lstStyle/>
          <a:p>
            <a:r>
              <a:rPr lang="pl-PL" sz="600" b="1" dirty="0" err="1">
                <a:solidFill>
                  <a:schemeClr val="bg1"/>
                </a:solidFill>
              </a:rPr>
              <a:t>Hinkley</a:t>
            </a:r>
            <a:r>
              <a:rPr lang="pl-PL" sz="600" b="1" dirty="0">
                <a:solidFill>
                  <a:schemeClr val="bg1"/>
                </a:solidFill>
              </a:rPr>
              <a:t> Point</a:t>
            </a:r>
            <a:r>
              <a:rPr lang="pl-PL" sz="600" b="1" dirty="0" smtClean="0">
                <a:solidFill>
                  <a:schemeClr val="bg1"/>
                </a:solidFill>
              </a:rPr>
              <a:t>,</a:t>
            </a:r>
            <a:endParaRPr lang="pl-PL" sz="600" b="1" dirty="0">
              <a:solidFill>
                <a:schemeClr val="bg1"/>
              </a:solidFill>
            </a:endParaRPr>
          </a:p>
          <a:p>
            <a:r>
              <a:rPr lang="pl-PL" sz="600" b="1" i="1" dirty="0">
                <a:solidFill>
                  <a:schemeClr val="bg1"/>
                </a:solidFill>
              </a:rPr>
              <a:t>źródło: Polskie Elektrownie Jądrowe Sp. z o.o. </a:t>
            </a:r>
            <a:endParaRPr lang="pl-PL" sz="600" i="1" dirty="0">
              <a:solidFill>
                <a:schemeClr val="bg1"/>
              </a:solidFill>
            </a:endParaRPr>
          </a:p>
        </p:txBody>
      </p:sp>
      <p:sp>
        <p:nvSpPr>
          <p:cNvPr id="4" name="pole tekstowe 3">
            <a:extLst>
              <a:ext uri="{FF2B5EF4-FFF2-40B4-BE49-F238E27FC236}">
                <a16:creationId xmlns:a16="http://schemas.microsoft.com/office/drawing/2014/main" id="{14B63AAC-595D-4250-AD83-BA7F86EB56E6}"/>
              </a:ext>
            </a:extLst>
          </p:cNvPr>
          <p:cNvSpPr txBox="1"/>
          <p:nvPr/>
        </p:nvSpPr>
        <p:spPr>
          <a:xfrm>
            <a:off x="1434023" y="1680487"/>
            <a:ext cx="3470450" cy="253916"/>
          </a:xfrm>
          <a:prstGeom prst="rect">
            <a:avLst/>
          </a:prstGeom>
          <a:noFill/>
        </p:spPr>
        <p:txBody>
          <a:bodyPr wrap="square">
            <a:spAutoFit/>
          </a:bodyPr>
          <a:lstStyle/>
          <a:p>
            <a:pPr>
              <a:spcAft>
                <a:spcPts val="600"/>
              </a:spcAft>
            </a:pPr>
            <a:r>
              <a:rPr lang="pl-PL" sz="1050" b="1" u="sng" dirty="0"/>
              <a:t>Cel inwestycji:</a:t>
            </a:r>
          </a:p>
        </p:txBody>
      </p:sp>
      <p:sp>
        <p:nvSpPr>
          <p:cNvPr id="6" name="pole tekstowe 5">
            <a:extLst>
              <a:ext uri="{FF2B5EF4-FFF2-40B4-BE49-F238E27FC236}">
                <a16:creationId xmlns:a16="http://schemas.microsoft.com/office/drawing/2014/main" id="{358D4C68-6645-1102-679D-7607A53EE643}"/>
              </a:ext>
            </a:extLst>
          </p:cNvPr>
          <p:cNvSpPr txBox="1"/>
          <p:nvPr/>
        </p:nvSpPr>
        <p:spPr>
          <a:xfrm>
            <a:off x="1380801" y="2009512"/>
            <a:ext cx="5622253" cy="770980"/>
          </a:xfrm>
          <a:prstGeom prst="rect">
            <a:avLst/>
          </a:prstGeom>
          <a:noFill/>
        </p:spPr>
        <p:txBody>
          <a:bodyPr wrap="square">
            <a:spAutoFit/>
          </a:bodyPr>
          <a:lstStyle/>
          <a:p>
            <a:pPr indent="-214313" algn="just">
              <a:lnSpc>
                <a:spcPct val="105000"/>
              </a:lnSpc>
              <a:buFont typeface="Wingdings" pitchFamily="2" charset="2"/>
              <a:buChar char="Ø"/>
            </a:pPr>
            <a:r>
              <a:rPr lang="pl-PL" sz="1050" b="1" dirty="0"/>
              <a:t> </a:t>
            </a:r>
            <a:r>
              <a:rPr lang="pl-PL" sz="1050" dirty="0"/>
              <a:t>w celu budowy i eksploatacji elektrowni jądrowej w lokalizacji „Lubiatowo                 – Kopalino” konieczna będzie realizacja budowa stałej konstrukcji morskiej do rozładunku (MOLF) wraz z fragmentem drogi technicznej długości ok. 20 m, będącej infrastrukturą towarzyszącą elektrowni jądrowej.</a:t>
            </a:r>
          </a:p>
        </p:txBody>
      </p:sp>
      <p:sp>
        <p:nvSpPr>
          <p:cNvPr id="10" name="pole tekstowe 9">
            <a:extLst>
              <a:ext uri="{FF2B5EF4-FFF2-40B4-BE49-F238E27FC236}">
                <a16:creationId xmlns:a16="http://schemas.microsoft.com/office/drawing/2014/main" id="{81CFC0F4-1362-7D80-CAA1-039C1A5AEDE3}"/>
              </a:ext>
            </a:extLst>
          </p:cNvPr>
          <p:cNvSpPr txBox="1"/>
          <p:nvPr/>
        </p:nvSpPr>
        <p:spPr>
          <a:xfrm>
            <a:off x="1380800" y="1107157"/>
            <a:ext cx="3455376" cy="415498"/>
          </a:xfrm>
          <a:prstGeom prst="rect">
            <a:avLst/>
          </a:prstGeom>
          <a:noFill/>
        </p:spPr>
        <p:txBody>
          <a:bodyPr wrap="square">
            <a:spAutoFit/>
          </a:bodyPr>
          <a:lstStyle/>
          <a:p>
            <a:r>
              <a:rPr lang="pl-PL" sz="1050" b="1" u="sng" dirty="0"/>
              <a:t> Wartość inwestycji</a:t>
            </a:r>
          </a:p>
          <a:p>
            <a:pPr>
              <a:buFont typeface="Arial" pitchFamily="34" charset="0"/>
              <a:buChar char="•"/>
            </a:pPr>
            <a:r>
              <a:rPr lang="pl-PL" sz="1050" b="1" dirty="0"/>
              <a:t> 907 042 389 PLN   </a:t>
            </a:r>
          </a:p>
        </p:txBody>
      </p:sp>
      <p:sp>
        <p:nvSpPr>
          <p:cNvPr id="14" name="pole tekstowe 13">
            <a:extLst>
              <a:ext uri="{FF2B5EF4-FFF2-40B4-BE49-F238E27FC236}">
                <a16:creationId xmlns:a16="http://schemas.microsoft.com/office/drawing/2014/main" id="{12B5B529-72D0-84F3-856B-DEC330055506}"/>
              </a:ext>
            </a:extLst>
          </p:cNvPr>
          <p:cNvSpPr txBox="1"/>
          <p:nvPr/>
        </p:nvSpPr>
        <p:spPr>
          <a:xfrm>
            <a:off x="4689017" y="1164113"/>
            <a:ext cx="2907320" cy="253916"/>
          </a:xfrm>
          <a:prstGeom prst="rect">
            <a:avLst/>
          </a:prstGeom>
          <a:noFill/>
        </p:spPr>
        <p:txBody>
          <a:bodyPr wrap="square">
            <a:spAutoFit/>
          </a:bodyPr>
          <a:lstStyle/>
          <a:p>
            <a:r>
              <a:rPr lang="pl-PL" sz="1050" b="1" u="sng" dirty="0"/>
              <a:t>Okres realizacji</a:t>
            </a:r>
            <a:r>
              <a:rPr lang="pl-PL" sz="1050" b="1" dirty="0"/>
              <a:t>: lata 2023-2028       </a:t>
            </a:r>
            <a:endParaRPr lang="pl-PL" sz="1050" dirty="0"/>
          </a:p>
        </p:txBody>
      </p:sp>
    </p:spTree>
    <p:extLst>
      <p:ext uri="{BB962C8B-B14F-4D97-AF65-F5344CB8AC3E}">
        <p14:creationId xmlns:p14="http://schemas.microsoft.com/office/powerpoint/2010/main" val="2865106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439652" y="934719"/>
            <a:ext cx="6561348" cy="4033439"/>
          </a:xfrm>
          <a:prstGeom prst="rect">
            <a:avLst/>
          </a:prstGeom>
          <a:noFill/>
          <a:ln w="9525">
            <a:noFill/>
            <a:miter lim="800000"/>
            <a:headEnd/>
            <a:tailEnd/>
          </a:ln>
          <a:effectLst/>
        </p:spPr>
      </p:pic>
      <p:sp>
        <p:nvSpPr>
          <p:cNvPr id="3" name="Tytuł 3"/>
          <p:cNvSpPr txBox="1">
            <a:spLocks/>
          </p:cNvSpPr>
          <p:nvPr/>
        </p:nvSpPr>
        <p:spPr>
          <a:xfrm>
            <a:off x="1143000" y="0"/>
            <a:ext cx="6777372" cy="934718"/>
          </a:xfrm>
          <a:prstGeom prst="rect">
            <a:avLst/>
          </a:prstGeom>
        </p:spPr>
        <p:txBody>
          <a:bodyPr vert="horz" lIns="68580" tIns="34290" rIns="68580" bIns="34290" rtlCol="0" anchor="ctr">
            <a:normAutofit/>
          </a:bodyPr>
          <a:lstStyle/>
          <a:p>
            <a:pPr algn="ctr">
              <a:spcBef>
                <a:spcPct val="0"/>
              </a:spcBef>
            </a:pPr>
            <a:endParaRPr lang="pl-PL" sz="1800" b="1" dirty="0">
              <a:solidFill>
                <a:srgbClr val="0070C0"/>
              </a:solidFill>
              <a:latin typeface="+mj-lt"/>
              <a:ea typeface="+mj-ea"/>
              <a:cs typeface="+mj-cs"/>
            </a:endParaRPr>
          </a:p>
        </p:txBody>
      </p:sp>
      <p:sp>
        <p:nvSpPr>
          <p:cNvPr id="7" name="Prostokąt 6"/>
          <p:cNvSpPr/>
          <p:nvPr/>
        </p:nvSpPr>
        <p:spPr>
          <a:xfrm>
            <a:off x="1878934" y="446366"/>
            <a:ext cx="5305505" cy="738664"/>
          </a:xfrm>
          <a:prstGeom prst="rect">
            <a:avLst/>
          </a:prstGeom>
        </p:spPr>
        <p:txBody>
          <a:bodyPr wrap="square">
            <a:spAutoFit/>
          </a:bodyPr>
          <a:lstStyle/>
          <a:p>
            <a:pPr algn="ctr">
              <a:spcBef>
                <a:spcPct val="0"/>
              </a:spcBef>
            </a:pPr>
            <a:r>
              <a:rPr lang="pl-PL" sz="2100" b="1" cap="small" dirty="0">
                <a:latin typeface="+mj-lt"/>
                <a:cs typeface="Arial" pitchFamily="34" charset="0"/>
              </a:rPr>
              <a:t>Budowa stałej konstrukcji morskiej do rozładunku (MOLF) </a:t>
            </a:r>
          </a:p>
        </p:txBody>
      </p:sp>
      <p:sp>
        <p:nvSpPr>
          <p:cNvPr id="6" name="pole tekstowe 5">
            <a:extLst>
              <a:ext uri="{FF2B5EF4-FFF2-40B4-BE49-F238E27FC236}">
                <a16:creationId xmlns:a16="http://schemas.microsoft.com/office/drawing/2014/main" id="{358D4C68-6645-1102-679D-7607A53EE643}"/>
              </a:ext>
            </a:extLst>
          </p:cNvPr>
          <p:cNvSpPr txBox="1"/>
          <p:nvPr/>
        </p:nvSpPr>
        <p:spPr>
          <a:xfrm>
            <a:off x="1505967" y="1381083"/>
            <a:ext cx="5928536" cy="1708160"/>
          </a:xfrm>
          <a:prstGeom prst="rect">
            <a:avLst/>
          </a:prstGeom>
          <a:noFill/>
        </p:spPr>
        <p:txBody>
          <a:bodyPr wrap="square">
            <a:spAutoFit/>
          </a:bodyPr>
          <a:lstStyle/>
          <a:p>
            <a:pPr algn="just"/>
            <a:r>
              <a:rPr lang="pl-PL" sz="1050" b="1" dirty="0"/>
              <a:t> </a:t>
            </a:r>
          </a:p>
          <a:p>
            <a:pPr indent="-214313" algn="just">
              <a:buFont typeface="Wingdings" pitchFamily="2" charset="2"/>
              <a:buChar char="Ø"/>
            </a:pPr>
            <a:r>
              <a:rPr lang="pl-PL" sz="1050" b="1" dirty="0"/>
              <a:t>budowa nowej stałej konstrukcji morskiej do rozładunku (MOLF</a:t>
            </a:r>
            <a:r>
              <a:rPr lang="pl-PL" sz="1050" b="1" dirty="0" smtClean="0"/>
              <a:t>)</a:t>
            </a:r>
            <a:br>
              <a:rPr lang="pl-PL" sz="1050" b="1" dirty="0" smtClean="0"/>
            </a:br>
            <a:r>
              <a:rPr lang="pl-PL" sz="1050" b="1" dirty="0" smtClean="0"/>
              <a:t> o </a:t>
            </a:r>
            <a:r>
              <a:rPr lang="pl-PL" sz="1050" b="1" dirty="0"/>
              <a:t>długości  ok. 1100 m  dla lokalizacji elektrowni jądrowej Lubiatowo – Kopalino</a:t>
            </a:r>
            <a:r>
              <a:rPr lang="pl-PL" sz="1050" dirty="0"/>
              <a:t>:</a:t>
            </a:r>
          </a:p>
          <a:p>
            <a:pPr algn="just"/>
            <a:r>
              <a:rPr lang="pl-PL" sz="1050" dirty="0"/>
              <a:t>MOLF będzie stałą konstrukcją ażurową w celu umożliwienia swobodnego ruchu rumowiska oraz umożliwiał będzie cumowanie jednostek </a:t>
            </a:r>
            <a:r>
              <a:rPr lang="pl-PL" sz="1050" dirty="0" smtClean="0"/>
              <a:t>pływających o </a:t>
            </a:r>
            <a:r>
              <a:rPr lang="pl-PL" sz="1050" dirty="0"/>
              <a:t>głębokości zanurzenia nie mniejszej niż 5,0 m; 	</a:t>
            </a:r>
          </a:p>
          <a:p>
            <a:pPr algn="just"/>
            <a:endParaRPr lang="pl-PL" sz="1050" dirty="0"/>
          </a:p>
          <a:p>
            <a:pPr indent="-214313">
              <a:buFont typeface="Wingdings" pitchFamily="2" charset="2"/>
              <a:buChar char="Ø"/>
            </a:pPr>
            <a:r>
              <a:rPr lang="pl-PL" sz="1050" b="1" dirty="0"/>
              <a:t>budowa fragmentu nowej drogi technicznej: </a:t>
            </a:r>
          </a:p>
          <a:p>
            <a:pPr algn="just"/>
            <a:r>
              <a:rPr lang="pl-PL" sz="1050" b="1" dirty="0"/>
              <a:t> </a:t>
            </a:r>
            <a:r>
              <a:rPr lang="pl-PL" sz="1050" dirty="0"/>
              <a:t>(o długości do 20 m) o szerokości jezdni 15 m i skrajni 17 m oraz nośności 115 </a:t>
            </a:r>
            <a:r>
              <a:rPr lang="pl-PL" sz="1050" dirty="0" err="1"/>
              <a:t>kN</a:t>
            </a:r>
            <a:r>
              <a:rPr lang="pl-PL" sz="1050" dirty="0"/>
              <a:t>/oś, umożliwiającej połączenie MOLF z planowaną drogą techniczną.</a:t>
            </a:r>
          </a:p>
        </p:txBody>
      </p:sp>
      <p:sp>
        <p:nvSpPr>
          <p:cNvPr id="2" name="Prostokąt 1">
            <a:extLst>
              <a:ext uri="{FF2B5EF4-FFF2-40B4-BE49-F238E27FC236}">
                <a16:creationId xmlns:a16="http://schemas.microsoft.com/office/drawing/2014/main" id="{1F1569AB-8C05-5819-8974-0E9B0DD78F67}"/>
              </a:ext>
            </a:extLst>
          </p:cNvPr>
          <p:cNvSpPr/>
          <p:nvPr/>
        </p:nvSpPr>
        <p:spPr>
          <a:xfrm>
            <a:off x="1578393" y="1231041"/>
            <a:ext cx="5655722" cy="323165"/>
          </a:xfrm>
          <a:prstGeom prst="rect">
            <a:avLst/>
          </a:prstGeom>
        </p:spPr>
        <p:txBody>
          <a:bodyPr wrap="square">
            <a:spAutoFit/>
          </a:bodyPr>
          <a:lstStyle/>
          <a:p>
            <a:pPr>
              <a:spcAft>
                <a:spcPts val="600"/>
              </a:spcAft>
            </a:pPr>
            <a:r>
              <a:rPr lang="pl-PL" sz="1500" b="1" u="sng" dirty="0"/>
              <a:t>Zakres inwestycji:</a:t>
            </a:r>
          </a:p>
        </p:txBody>
      </p:sp>
    </p:spTree>
    <p:extLst>
      <p:ext uri="{BB962C8B-B14F-4D97-AF65-F5344CB8AC3E}">
        <p14:creationId xmlns:p14="http://schemas.microsoft.com/office/powerpoint/2010/main" val="1770057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5121915" cy="369332"/>
          </a:xfrm>
          <a:prstGeom prst="rect">
            <a:avLst/>
          </a:prstGeom>
          <a:noFill/>
        </p:spPr>
        <p:txBody>
          <a:bodyPr wrap="none" rtlCol="0">
            <a:spAutoFit/>
          </a:bodyPr>
          <a:lstStyle/>
          <a:p>
            <a:pPr lvl="0">
              <a:defRPr/>
            </a:pPr>
            <a:r>
              <a:rPr lang="pl-PL" sz="1800" b="1" dirty="0" smtClean="0">
                <a:solidFill>
                  <a:srgbClr val="000647"/>
                </a:solidFill>
              </a:rPr>
              <a:t>Konstrukcja Morska – Urząd Morski w Gdyni </a:t>
            </a:r>
            <a:endParaRPr lang="pl-PL" sz="1800" b="1" dirty="0">
              <a:solidFill>
                <a:srgbClr val="000647"/>
              </a:solidFill>
            </a:endParaRP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25</a:t>
            </a:fld>
            <a:endParaRPr lang="en" sz="800" dirty="0">
              <a:solidFill>
                <a:srgbClr val="000647"/>
              </a:solidFill>
            </a:endParaRPr>
          </a:p>
        </p:txBody>
      </p:sp>
      <p:pic>
        <p:nvPicPr>
          <p:cNvPr id="11" name="Picture 6">
            <a:extLst>
              <a:ext uri="{FF2B5EF4-FFF2-40B4-BE49-F238E27FC236}">
                <a16:creationId xmlns:a16="http://schemas.microsoft.com/office/drawing/2014/main" id="{1382A310-8E50-1F47-994E-FE8DD807FD67}"/>
              </a:ext>
            </a:extLst>
          </p:cNvPr>
          <p:cNvPicPr>
            <a:picLocks noChangeAspect="1"/>
          </p:cNvPicPr>
          <p:nvPr/>
        </p:nvPicPr>
        <p:blipFill>
          <a:blip r:embed="rId3"/>
          <a:srcRect/>
          <a:stretch/>
        </p:blipFill>
        <p:spPr>
          <a:xfrm>
            <a:off x="412109" y="1041734"/>
            <a:ext cx="5285397" cy="1862921"/>
          </a:xfrm>
          <a:prstGeom prst="rect">
            <a:avLst/>
          </a:prstGeom>
          <a:ln>
            <a:solidFill>
              <a:srgbClr val="000647"/>
            </a:solidFill>
          </a:ln>
        </p:spPr>
      </p:pic>
      <p:pic>
        <p:nvPicPr>
          <p:cNvPr id="12" name="Picture 61">
            <a:extLst>
              <a:ext uri="{FF2B5EF4-FFF2-40B4-BE49-F238E27FC236}">
                <a16:creationId xmlns:a16="http://schemas.microsoft.com/office/drawing/2014/main" id="{81F70AAD-7175-844E-980B-B6862AAEEB63}"/>
              </a:ext>
            </a:extLst>
          </p:cNvPr>
          <p:cNvPicPr>
            <a:picLocks noChangeAspect="1"/>
          </p:cNvPicPr>
          <p:nvPr/>
        </p:nvPicPr>
        <p:blipFill>
          <a:blip r:embed="rId4" r:link="rId5" cstate="print">
            <a:extLst>
              <a:ext uri="{28A0092B-C50C-407E-A947-70E740481C1C}">
                <a14:useLocalDpi xmlns:a14="http://schemas.microsoft.com/office/drawing/2010/main"/>
              </a:ext>
            </a:extLst>
          </a:blip>
          <a:stretch>
            <a:fillRect/>
          </a:stretch>
        </p:blipFill>
        <p:spPr bwMode="auto">
          <a:xfrm>
            <a:off x="5886659" y="1101008"/>
            <a:ext cx="2696828" cy="1803647"/>
          </a:xfrm>
          <a:prstGeom prst="rect">
            <a:avLst/>
          </a:prstGeom>
          <a:noFill/>
          <a:ln>
            <a:noFill/>
          </a:ln>
        </p:spPr>
      </p:pic>
      <p:pic>
        <p:nvPicPr>
          <p:cNvPr id="13" name="Obraz 12">
            <a:extLst>
              <a:ext uri="{FF2B5EF4-FFF2-40B4-BE49-F238E27FC236}">
                <a16:creationId xmlns:a16="http://schemas.microsoft.com/office/drawing/2014/main" id="{F79236F6-BBAE-5B40-833C-EC750F67BFAA}"/>
              </a:ext>
            </a:extLst>
          </p:cNvPr>
          <p:cNvPicPr>
            <a:picLocks noChangeAspect="1"/>
          </p:cNvPicPr>
          <p:nvPr/>
        </p:nvPicPr>
        <p:blipFill rotWithShape="1">
          <a:blip r:embed="rId6"/>
          <a:srcRect l="-41" t="29898" r="41" b="26774"/>
          <a:stretch/>
        </p:blipFill>
        <p:spPr>
          <a:xfrm>
            <a:off x="477670" y="2999233"/>
            <a:ext cx="8105818" cy="1928757"/>
          </a:xfrm>
          <a:prstGeom prst="rect">
            <a:avLst/>
          </a:prstGeom>
        </p:spPr>
      </p:pic>
      <p:sp>
        <p:nvSpPr>
          <p:cNvPr id="14" name="pole tekstowe 13">
            <a:extLst>
              <a:ext uri="{FF2B5EF4-FFF2-40B4-BE49-F238E27FC236}">
                <a16:creationId xmlns:a16="http://schemas.microsoft.com/office/drawing/2014/main" id="{69E06FF6-AE67-DA46-BF55-09C8AB19196A}"/>
              </a:ext>
            </a:extLst>
          </p:cNvPr>
          <p:cNvSpPr txBox="1"/>
          <p:nvPr/>
        </p:nvSpPr>
        <p:spPr>
          <a:xfrm>
            <a:off x="604655" y="733957"/>
            <a:ext cx="7788165" cy="307777"/>
          </a:xfrm>
          <a:prstGeom prst="rect">
            <a:avLst/>
          </a:prstGeom>
          <a:noFill/>
        </p:spPr>
        <p:txBody>
          <a:bodyPr wrap="square" rtlCol="0">
            <a:spAutoFit/>
          </a:bodyPr>
          <a:lstStyle/>
          <a:p>
            <a:r>
              <a:rPr lang="pl-PL" b="1" dirty="0">
                <a:solidFill>
                  <a:srgbClr val="000647"/>
                </a:solidFill>
              </a:rPr>
              <a:t>Na przykładzie </a:t>
            </a:r>
            <a:r>
              <a:rPr lang="pl-PL" b="1" dirty="0" err="1">
                <a:solidFill>
                  <a:srgbClr val="000647"/>
                </a:solidFill>
              </a:rPr>
              <a:t>Hinkley</a:t>
            </a:r>
            <a:r>
              <a:rPr lang="pl-PL" b="1" dirty="0">
                <a:solidFill>
                  <a:srgbClr val="000647"/>
                </a:solidFill>
              </a:rPr>
              <a:t> Point, </a:t>
            </a:r>
            <a:r>
              <a:rPr lang="pl-PL" b="1" dirty="0" smtClean="0">
                <a:solidFill>
                  <a:srgbClr val="000647"/>
                </a:solidFill>
              </a:rPr>
              <a:t>Wielka Brytania </a:t>
            </a:r>
            <a:endParaRPr lang="pl-PL" b="1" dirty="0">
              <a:solidFill>
                <a:srgbClr val="000647"/>
              </a:solidFill>
            </a:endParaRPr>
          </a:p>
        </p:txBody>
      </p:sp>
    </p:spTree>
    <p:extLst>
      <p:ext uri="{BB962C8B-B14F-4D97-AF65-F5344CB8AC3E}">
        <p14:creationId xmlns:p14="http://schemas.microsoft.com/office/powerpoint/2010/main" val="2535450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3236784" cy="369332"/>
          </a:xfrm>
          <a:prstGeom prst="rect">
            <a:avLst/>
          </a:prstGeom>
          <a:noFill/>
        </p:spPr>
        <p:txBody>
          <a:bodyPr wrap="none" rtlCol="0">
            <a:spAutoFit/>
          </a:bodyPr>
          <a:lstStyle/>
          <a:p>
            <a:pPr lvl="0">
              <a:defRPr/>
            </a:pPr>
            <a:r>
              <a:rPr lang="pl-PL" sz="1800" b="1" dirty="0">
                <a:solidFill>
                  <a:srgbClr val="000647"/>
                </a:solidFill>
              </a:rPr>
              <a:t>Infrastruktura towarzysząca</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26</a:t>
            </a:fld>
            <a:endParaRPr lang="en" sz="800" dirty="0">
              <a:solidFill>
                <a:srgbClr val="000647"/>
              </a:solidFill>
            </a:endParaRPr>
          </a:p>
        </p:txBody>
      </p:sp>
      <p:sp>
        <p:nvSpPr>
          <p:cNvPr id="40" name="Prostokąt 39">
            <a:extLst>
              <a:ext uri="{FF2B5EF4-FFF2-40B4-BE49-F238E27FC236}">
                <a16:creationId xmlns:a16="http://schemas.microsoft.com/office/drawing/2014/main" id="{46EAE2A6-9BC4-5F4E-AD41-7CDDFCC58B9F}"/>
              </a:ext>
            </a:extLst>
          </p:cNvPr>
          <p:cNvSpPr/>
          <p:nvPr/>
        </p:nvSpPr>
        <p:spPr>
          <a:xfrm>
            <a:off x="604654" y="895595"/>
            <a:ext cx="372045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GOSPODARKA PRZESTRZENNA</a:t>
            </a:r>
          </a:p>
        </p:txBody>
      </p:sp>
      <p:sp>
        <p:nvSpPr>
          <p:cNvPr id="41" name="Prostokąt 40">
            <a:extLst>
              <a:ext uri="{FF2B5EF4-FFF2-40B4-BE49-F238E27FC236}">
                <a16:creationId xmlns:a16="http://schemas.microsoft.com/office/drawing/2014/main" id="{F44289FA-19A9-0D49-8CF8-200B9991DB4F}"/>
              </a:ext>
            </a:extLst>
          </p:cNvPr>
          <p:cNvSpPr/>
          <p:nvPr/>
        </p:nvSpPr>
        <p:spPr>
          <a:xfrm>
            <a:off x="604654" y="1224625"/>
            <a:ext cx="3720458" cy="367017"/>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43450" indent="-171450">
              <a:lnSpc>
                <a:spcPct val="120000"/>
              </a:lnSpc>
              <a:spcAft>
                <a:spcPts val="1200"/>
              </a:spcAft>
              <a:buClr>
                <a:schemeClr val="bg1"/>
              </a:buClr>
              <a:buSzPct val="130000"/>
              <a:buFont typeface="Arial" panose="020B0604020202020204" pitchFamily="34" charset="0"/>
              <a:buChar char="•"/>
            </a:pPr>
            <a:r>
              <a:rPr lang="pl-PL" sz="1000" dirty="0">
                <a:solidFill>
                  <a:schemeClr val="bg1"/>
                </a:solidFill>
              </a:rPr>
              <a:t>zmiana </a:t>
            </a:r>
            <a:r>
              <a:rPr lang="pl-PL" sz="1000" dirty="0" err="1">
                <a:solidFill>
                  <a:schemeClr val="bg1"/>
                </a:solidFill>
              </a:rPr>
              <a:t>SUiKZP</a:t>
            </a:r>
            <a:r>
              <a:rPr lang="pl-PL" sz="1000" dirty="0">
                <a:solidFill>
                  <a:schemeClr val="bg1"/>
                </a:solidFill>
              </a:rPr>
              <a:t>, zmiana/uchwalenie</a:t>
            </a:r>
            <a:endParaRPr lang="pl-PL" sz="1200" dirty="0"/>
          </a:p>
          <a:p>
            <a:pPr>
              <a:lnSpc>
                <a:spcPct val="150000"/>
              </a:lnSpc>
            </a:pPr>
            <a:endParaRPr lang="pl-PL" sz="1200" dirty="0"/>
          </a:p>
        </p:txBody>
      </p:sp>
      <p:sp>
        <p:nvSpPr>
          <p:cNvPr id="48" name="Prostokąt 47">
            <a:extLst>
              <a:ext uri="{FF2B5EF4-FFF2-40B4-BE49-F238E27FC236}">
                <a16:creationId xmlns:a16="http://schemas.microsoft.com/office/drawing/2014/main" id="{81F49F92-68D0-2043-9791-CAF529DB5992}"/>
              </a:ext>
            </a:extLst>
          </p:cNvPr>
          <p:cNvSpPr/>
          <p:nvPr/>
        </p:nvSpPr>
        <p:spPr>
          <a:xfrm>
            <a:off x="604654" y="1800851"/>
            <a:ext cx="372045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BAZA NOCLEGOWA</a:t>
            </a:r>
          </a:p>
        </p:txBody>
      </p:sp>
      <p:sp>
        <p:nvSpPr>
          <p:cNvPr id="49" name="Prostokąt 48">
            <a:extLst>
              <a:ext uri="{FF2B5EF4-FFF2-40B4-BE49-F238E27FC236}">
                <a16:creationId xmlns:a16="http://schemas.microsoft.com/office/drawing/2014/main" id="{DC2F7C58-7AD5-214A-8384-DC3BA19418FF}"/>
              </a:ext>
            </a:extLst>
          </p:cNvPr>
          <p:cNvSpPr/>
          <p:nvPr/>
        </p:nvSpPr>
        <p:spPr>
          <a:xfrm>
            <a:off x="604654" y="2129881"/>
            <a:ext cx="3720458" cy="367017"/>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43450" indent="-171450">
              <a:lnSpc>
                <a:spcPct val="120000"/>
              </a:lnSpc>
              <a:spcAft>
                <a:spcPts val="1200"/>
              </a:spcAft>
              <a:buClr>
                <a:schemeClr val="bg1"/>
              </a:buClr>
              <a:buSzPct val="130000"/>
              <a:buFont typeface="Arial" panose="020B0604020202020204" pitchFamily="34" charset="0"/>
              <a:buChar char="•"/>
            </a:pPr>
            <a:r>
              <a:rPr lang="pl-PL" sz="1000" dirty="0">
                <a:solidFill>
                  <a:schemeClr val="bg1"/>
                </a:solidFill>
              </a:rPr>
              <a:t>hotele, pensjonaty, kwatery prywatne</a:t>
            </a:r>
            <a:endParaRPr lang="pl-PL" sz="1200" dirty="0"/>
          </a:p>
        </p:txBody>
      </p:sp>
      <p:sp>
        <p:nvSpPr>
          <p:cNvPr id="50" name="Prostokąt 49">
            <a:extLst>
              <a:ext uri="{FF2B5EF4-FFF2-40B4-BE49-F238E27FC236}">
                <a16:creationId xmlns:a16="http://schemas.microsoft.com/office/drawing/2014/main" id="{88612CAE-9D48-984E-AC0C-3B853786803E}"/>
              </a:ext>
            </a:extLst>
          </p:cNvPr>
          <p:cNvSpPr/>
          <p:nvPr/>
        </p:nvSpPr>
        <p:spPr>
          <a:xfrm>
            <a:off x="604654" y="2715251"/>
            <a:ext cx="372045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INFRASTRUKTURA WODNO-KANALIZACYJNA</a:t>
            </a:r>
          </a:p>
        </p:txBody>
      </p:sp>
      <p:sp>
        <p:nvSpPr>
          <p:cNvPr id="51" name="Prostokąt 50">
            <a:extLst>
              <a:ext uri="{FF2B5EF4-FFF2-40B4-BE49-F238E27FC236}">
                <a16:creationId xmlns:a16="http://schemas.microsoft.com/office/drawing/2014/main" id="{B76DBB37-84BE-1B4A-890C-32355C11CAC4}"/>
              </a:ext>
            </a:extLst>
          </p:cNvPr>
          <p:cNvSpPr/>
          <p:nvPr/>
        </p:nvSpPr>
        <p:spPr>
          <a:xfrm>
            <a:off x="604654" y="3044281"/>
            <a:ext cx="3720458" cy="585887"/>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43450" indent="-171450">
              <a:lnSpc>
                <a:spcPct val="120000"/>
              </a:lnSpc>
              <a:spcAft>
                <a:spcPts val="1200"/>
              </a:spcAft>
              <a:buClr>
                <a:schemeClr val="bg1"/>
              </a:buClr>
              <a:buSzPct val="130000"/>
              <a:buFont typeface="Arial" panose="020B0604020202020204" pitchFamily="34" charset="0"/>
              <a:buChar char="•"/>
            </a:pPr>
            <a:r>
              <a:rPr lang="pl-PL" sz="1000" dirty="0">
                <a:solidFill>
                  <a:schemeClr val="bg1"/>
                </a:solidFill>
              </a:rPr>
              <a:t>ujęcia wody, stacja uzdatniania wody, sieci wodociągowe</a:t>
            </a:r>
          </a:p>
          <a:p>
            <a:pPr marL="243450" indent="-171450">
              <a:lnSpc>
                <a:spcPts val="440"/>
              </a:lnSpc>
              <a:buClr>
                <a:schemeClr val="bg1"/>
              </a:buClr>
              <a:buSzPct val="130000"/>
              <a:buFont typeface="Arial" panose="020B0604020202020204" pitchFamily="34" charset="0"/>
              <a:buChar char="•"/>
            </a:pPr>
            <a:r>
              <a:rPr lang="pl-PL" sz="1000" dirty="0">
                <a:solidFill>
                  <a:schemeClr val="bg1"/>
                </a:solidFill>
              </a:rPr>
              <a:t>oczyszczalnia ścieków, sieci kanalizacyjne</a:t>
            </a:r>
            <a:endParaRPr lang="pl-PL" sz="1200" dirty="0"/>
          </a:p>
        </p:txBody>
      </p:sp>
      <p:sp>
        <p:nvSpPr>
          <p:cNvPr id="52" name="Prostokąt 51">
            <a:extLst>
              <a:ext uri="{FF2B5EF4-FFF2-40B4-BE49-F238E27FC236}">
                <a16:creationId xmlns:a16="http://schemas.microsoft.com/office/drawing/2014/main" id="{369AA5FE-0298-1A40-B374-BBE705D6CFC2}"/>
              </a:ext>
            </a:extLst>
          </p:cNvPr>
          <p:cNvSpPr/>
          <p:nvPr/>
        </p:nvSpPr>
        <p:spPr>
          <a:xfrm>
            <a:off x="604654" y="3830819"/>
            <a:ext cx="372045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GOSPODARKA ODPADAMI KONWENCJONALNYMI</a:t>
            </a:r>
          </a:p>
        </p:txBody>
      </p:sp>
      <p:sp>
        <p:nvSpPr>
          <p:cNvPr id="53" name="Prostokąt 52">
            <a:extLst>
              <a:ext uri="{FF2B5EF4-FFF2-40B4-BE49-F238E27FC236}">
                <a16:creationId xmlns:a16="http://schemas.microsoft.com/office/drawing/2014/main" id="{EC7F4271-91A2-7B4F-8720-018B8B0935BB}"/>
              </a:ext>
            </a:extLst>
          </p:cNvPr>
          <p:cNvSpPr/>
          <p:nvPr/>
        </p:nvSpPr>
        <p:spPr>
          <a:xfrm>
            <a:off x="604654" y="4159849"/>
            <a:ext cx="3720458" cy="367017"/>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43450" indent="-171450">
              <a:lnSpc>
                <a:spcPct val="120000"/>
              </a:lnSpc>
              <a:spcAft>
                <a:spcPts val="1200"/>
              </a:spcAft>
              <a:buClr>
                <a:schemeClr val="bg1"/>
              </a:buClr>
              <a:buSzPct val="130000"/>
              <a:buFont typeface="Arial" panose="020B0604020202020204" pitchFamily="34" charset="0"/>
              <a:buChar char="•"/>
            </a:pPr>
            <a:r>
              <a:rPr lang="pl-PL" sz="1000" dirty="0" smtClean="0">
                <a:solidFill>
                  <a:schemeClr val="bg1"/>
                </a:solidFill>
              </a:rPr>
              <a:t>gospodarowanie </a:t>
            </a:r>
            <a:r>
              <a:rPr lang="pl-PL" sz="1000" dirty="0">
                <a:solidFill>
                  <a:schemeClr val="bg1"/>
                </a:solidFill>
              </a:rPr>
              <a:t>odpadami konwencjonalnymi</a:t>
            </a:r>
            <a:endParaRPr lang="pl-PL" sz="1200" dirty="0"/>
          </a:p>
        </p:txBody>
      </p:sp>
      <p:sp>
        <p:nvSpPr>
          <p:cNvPr id="58" name="Prostokąt 57">
            <a:extLst>
              <a:ext uri="{FF2B5EF4-FFF2-40B4-BE49-F238E27FC236}">
                <a16:creationId xmlns:a16="http://schemas.microsoft.com/office/drawing/2014/main" id="{CA859C18-88F5-6F49-A774-A3E74D6C8628}"/>
              </a:ext>
            </a:extLst>
          </p:cNvPr>
          <p:cNvSpPr/>
          <p:nvPr/>
        </p:nvSpPr>
        <p:spPr>
          <a:xfrm>
            <a:off x="4637158" y="895595"/>
            <a:ext cx="394632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INFRASTRUKTURA WODNO-KANALIZACYJNA</a:t>
            </a:r>
          </a:p>
        </p:txBody>
      </p:sp>
      <p:sp>
        <p:nvSpPr>
          <p:cNvPr id="59" name="Prostokąt 58">
            <a:extLst>
              <a:ext uri="{FF2B5EF4-FFF2-40B4-BE49-F238E27FC236}">
                <a16:creationId xmlns:a16="http://schemas.microsoft.com/office/drawing/2014/main" id="{87BA7DF3-BF83-1A45-9398-C4A0448095F8}"/>
              </a:ext>
            </a:extLst>
          </p:cNvPr>
          <p:cNvSpPr/>
          <p:nvPr/>
        </p:nvSpPr>
        <p:spPr>
          <a:xfrm>
            <a:off x="4637157" y="1224625"/>
            <a:ext cx="3946329" cy="585887"/>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43450" indent="-171450">
              <a:lnSpc>
                <a:spcPct val="120000"/>
              </a:lnSpc>
              <a:spcAft>
                <a:spcPts val="1200"/>
              </a:spcAft>
              <a:buClr>
                <a:schemeClr val="bg1"/>
              </a:buClr>
              <a:buSzPct val="130000"/>
              <a:buFont typeface="Arial" panose="020B0604020202020204" pitchFamily="34" charset="0"/>
              <a:buChar char="•"/>
            </a:pPr>
            <a:r>
              <a:rPr lang="pl-PL" sz="1000" dirty="0">
                <a:solidFill>
                  <a:schemeClr val="bg1"/>
                </a:solidFill>
              </a:rPr>
              <a:t>sieć elektroenergetyczna, gazowa, teleinformatyczna (Internet)</a:t>
            </a:r>
          </a:p>
          <a:p>
            <a:pPr marL="243450" indent="-171450">
              <a:lnSpc>
                <a:spcPts val="440"/>
              </a:lnSpc>
              <a:buClr>
                <a:schemeClr val="bg1"/>
              </a:buClr>
              <a:buSzPct val="130000"/>
              <a:buFont typeface="Arial" panose="020B0604020202020204" pitchFamily="34" charset="0"/>
              <a:buChar char="•"/>
            </a:pPr>
            <a:r>
              <a:rPr lang="pl-PL" sz="1000" dirty="0">
                <a:solidFill>
                  <a:schemeClr val="bg1"/>
                </a:solidFill>
              </a:rPr>
              <a:t>drogi, ścieżki rowerowe, ciągi piesze, transport publiczny</a:t>
            </a:r>
            <a:endParaRPr lang="pl-PL" sz="1200" dirty="0"/>
          </a:p>
        </p:txBody>
      </p:sp>
      <p:sp>
        <p:nvSpPr>
          <p:cNvPr id="60" name="Prostokąt 59">
            <a:extLst>
              <a:ext uri="{FF2B5EF4-FFF2-40B4-BE49-F238E27FC236}">
                <a16:creationId xmlns:a16="http://schemas.microsoft.com/office/drawing/2014/main" id="{29490BE4-2302-3C48-A455-5F56DB817AA5}"/>
              </a:ext>
            </a:extLst>
          </p:cNvPr>
          <p:cNvSpPr/>
          <p:nvPr/>
        </p:nvSpPr>
        <p:spPr>
          <a:xfrm>
            <a:off x="4637158" y="2011163"/>
            <a:ext cx="394632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OŚWIATA, SPORT I KULTURA</a:t>
            </a:r>
          </a:p>
        </p:txBody>
      </p:sp>
      <p:sp>
        <p:nvSpPr>
          <p:cNvPr id="61" name="Prostokąt 60">
            <a:extLst>
              <a:ext uri="{FF2B5EF4-FFF2-40B4-BE49-F238E27FC236}">
                <a16:creationId xmlns:a16="http://schemas.microsoft.com/office/drawing/2014/main" id="{838ECB8F-AE67-DB42-BFD2-97096DFC602A}"/>
              </a:ext>
            </a:extLst>
          </p:cNvPr>
          <p:cNvSpPr/>
          <p:nvPr/>
        </p:nvSpPr>
        <p:spPr>
          <a:xfrm>
            <a:off x="4637157" y="2340194"/>
            <a:ext cx="3946329" cy="367018"/>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43450" indent="-171450">
              <a:lnSpc>
                <a:spcPct val="120000"/>
              </a:lnSpc>
              <a:spcAft>
                <a:spcPts val="1200"/>
              </a:spcAft>
              <a:buClr>
                <a:schemeClr val="bg1"/>
              </a:buClr>
              <a:buSzPct val="130000"/>
              <a:buFont typeface="Arial" panose="020B0604020202020204" pitchFamily="34" charset="0"/>
              <a:buChar char="•"/>
            </a:pPr>
            <a:r>
              <a:rPr lang="pl-PL" sz="1000" dirty="0">
                <a:solidFill>
                  <a:schemeClr val="bg1"/>
                </a:solidFill>
              </a:rPr>
              <a:t>przedszkola, szkoły, ośrodki kulturalne, obiekty sportowe</a:t>
            </a:r>
          </a:p>
        </p:txBody>
      </p:sp>
      <p:sp>
        <p:nvSpPr>
          <p:cNvPr id="62" name="Prostokąt 61">
            <a:extLst>
              <a:ext uri="{FF2B5EF4-FFF2-40B4-BE49-F238E27FC236}">
                <a16:creationId xmlns:a16="http://schemas.microsoft.com/office/drawing/2014/main" id="{09BD391B-0A95-2B46-B826-5E3F5CB58E41}"/>
              </a:ext>
            </a:extLst>
          </p:cNvPr>
          <p:cNvSpPr/>
          <p:nvPr/>
        </p:nvSpPr>
        <p:spPr>
          <a:xfrm>
            <a:off x="4637158" y="2925563"/>
            <a:ext cx="394632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SŁUŻBA PUBLICZNA</a:t>
            </a:r>
          </a:p>
        </p:txBody>
      </p:sp>
      <p:sp>
        <p:nvSpPr>
          <p:cNvPr id="63" name="Prostokąt 62">
            <a:extLst>
              <a:ext uri="{FF2B5EF4-FFF2-40B4-BE49-F238E27FC236}">
                <a16:creationId xmlns:a16="http://schemas.microsoft.com/office/drawing/2014/main" id="{7C961E41-C758-614E-AE69-EFE30E73A6A0}"/>
              </a:ext>
            </a:extLst>
          </p:cNvPr>
          <p:cNvSpPr/>
          <p:nvPr/>
        </p:nvSpPr>
        <p:spPr>
          <a:xfrm>
            <a:off x="4637157" y="3254593"/>
            <a:ext cx="3946329" cy="367019"/>
          </a:xfrm>
          <a:prstGeom prst="rect">
            <a:avLst/>
          </a:prstGeom>
          <a:solidFill>
            <a:srgbClr val="000647"/>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243450" indent="-171450">
              <a:lnSpc>
                <a:spcPct val="120000"/>
              </a:lnSpc>
              <a:spcAft>
                <a:spcPts val="1200"/>
              </a:spcAft>
              <a:buClr>
                <a:schemeClr val="bg1"/>
              </a:buClr>
              <a:buSzPct val="130000"/>
              <a:buFont typeface="Arial" panose="020B0604020202020204" pitchFamily="34" charset="0"/>
              <a:buChar char="•"/>
            </a:pPr>
            <a:r>
              <a:rPr lang="pl-PL" sz="970" dirty="0">
                <a:solidFill>
                  <a:schemeClr val="bg1"/>
                </a:solidFill>
              </a:rPr>
              <a:t>przychodnie, punkty medyczne, straż pożarna, komisariat policji</a:t>
            </a:r>
            <a:endParaRPr lang="pl-PL" sz="970" dirty="0"/>
          </a:p>
        </p:txBody>
      </p:sp>
      <p:sp>
        <p:nvSpPr>
          <p:cNvPr id="64" name="Prostokąt 63">
            <a:extLst>
              <a:ext uri="{FF2B5EF4-FFF2-40B4-BE49-F238E27FC236}">
                <a16:creationId xmlns:a16="http://schemas.microsoft.com/office/drawing/2014/main" id="{F05B0B29-EFCA-6643-9401-9EE09C654404}"/>
              </a:ext>
            </a:extLst>
          </p:cNvPr>
          <p:cNvSpPr/>
          <p:nvPr/>
        </p:nvSpPr>
        <p:spPr>
          <a:xfrm>
            <a:off x="4637158" y="3821675"/>
            <a:ext cx="3946328" cy="28398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50" lvl="0">
              <a:spcAft>
                <a:spcPts val="300"/>
              </a:spcAft>
              <a:buClr>
                <a:srgbClr val="00B0F0"/>
              </a:buClr>
            </a:pPr>
            <a:r>
              <a:rPr lang="pl-PL" sz="1000" b="1" dirty="0">
                <a:solidFill>
                  <a:schemeClr val="bg1"/>
                </a:solidFill>
                <a:cs typeface="Arial" pitchFamily="34" charset="0"/>
              </a:rPr>
              <a:t>HANDEL I POZOSTAŁE USŁUGI</a:t>
            </a:r>
          </a:p>
        </p:txBody>
      </p:sp>
    </p:spTree>
    <p:extLst>
      <p:ext uri="{BB962C8B-B14F-4D97-AF65-F5344CB8AC3E}">
        <p14:creationId xmlns:p14="http://schemas.microsoft.com/office/powerpoint/2010/main" val="55926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35D7C34-C296-D848-861D-FF0CFFD26DCA}"/>
              </a:ext>
            </a:extLst>
          </p:cNvPr>
          <p:cNvSpPr txBox="1"/>
          <p:nvPr/>
        </p:nvSpPr>
        <p:spPr>
          <a:xfrm>
            <a:off x="604655" y="114197"/>
            <a:ext cx="4442242" cy="369332"/>
          </a:xfrm>
          <a:prstGeom prst="rect">
            <a:avLst/>
          </a:prstGeom>
          <a:noFill/>
        </p:spPr>
        <p:txBody>
          <a:bodyPr wrap="none" rtlCol="0">
            <a:spAutoFit/>
          </a:bodyPr>
          <a:lstStyle/>
          <a:p>
            <a:pPr lvl="0">
              <a:defRPr/>
            </a:pPr>
            <a:r>
              <a:rPr lang="pl-PL" sz="1800" b="1" dirty="0" smtClean="0">
                <a:solidFill>
                  <a:srgbClr val="000647"/>
                </a:solidFill>
              </a:rPr>
              <a:t>Zapowiedź dalszego wsparcia regionu </a:t>
            </a:r>
            <a:endParaRPr lang="pl-PL" sz="1800" b="1" dirty="0">
              <a:solidFill>
                <a:srgbClr val="000647"/>
              </a:solidFill>
            </a:endParaRPr>
          </a:p>
        </p:txBody>
      </p:sp>
      <p:sp>
        <p:nvSpPr>
          <p:cNvPr id="3" name="Prostokąt 2"/>
          <p:cNvSpPr/>
          <p:nvPr/>
        </p:nvSpPr>
        <p:spPr>
          <a:xfrm>
            <a:off x="434897" y="1114002"/>
            <a:ext cx="8158975" cy="3108543"/>
          </a:xfrm>
          <a:prstGeom prst="rect">
            <a:avLst/>
          </a:prstGeom>
        </p:spPr>
        <p:txBody>
          <a:bodyPr wrap="square">
            <a:spAutoFit/>
          </a:bodyPr>
          <a:lstStyle/>
          <a:p>
            <a:r>
              <a:rPr lang="pl-PL" dirty="0" smtClean="0"/>
              <a:t>Rząd </a:t>
            </a:r>
            <a:r>
              <a:rPr lang="pl-PL" dirty="0"/>
              <a:t>planuje uruchomienie na jesieni b.r. na Pomorzu </a:t>
            </a:r>
            <a:r>
              <a:rPr lang="pl-PL" b="1" dirty="0"/>
              <a:t>specjalnego programu wsparcia samorządów </a:t>
            </a:r>
            <a:r>
              <a:rPr lang="pl-PL" dirty="0"/>
              <a:t>w związku z realizacją w tym regionie strategicznych inwestycji energetycznych takich jak elektrownia jądrowa czy farmy wiatrowe. Rozpoczęcie prac nad opracowaniem zasad tego </a:t>
            </a:r>
            <a:r>
              <a:rPr lang="pl-PL" dirty="0" smtClean="0"/>
              <a:t>programu ogłosiła </a:t>
            </a:r>
            <a:r>
              <a:rPr lang="pl-PL" dirty="0"/>
              <a:t>6 lipca br. w Wejherowie Anna Łukaszewska – Trzeciakowska - Pełnomocnik Rządu do spraw Strategicznej Infrastruktury </a:t>
            </a:r>
            <a:r>
              <a:rPr lang="pl-PL" dirty="0" smtClean="0"/>
              <a:t>Energetycznej. </a:t>
            </a:r>
            <a:endParaRPr lang="pl-PL" dirty="0"/>
          </a:p>
          <a:p>
            <a:endParaRPr lang="pl-PL" dirty="0"/>
          </a:p>
          <a:p>
            <a:r>
              <a:rPr lang="pl-PL" dirty="0"/>
              <a:t>Pomorskie gminy, w których powstają strategiczne inwestycje energetyczne lub przez które przebiegają trasy dostaw materiałów dla tych inwestycji, otrzymają także możliwość uzyskania wsparcia finansowego z dodatkowego rządowego programu wieloletniego, nad którym trwają obecnie prace. Jego najważniejsze założenia to poprawa infrastruktury drogowej w otoczeniu realizowanych inwestycji oraz usług związanych z edukacją i służbą zdrowia. Szczegóły oraz dokładny zakres terytorialny przedsięwzięcia jest obecnie finalizowany przez stronę rządową, w tym Wojewodę Pomorskiego w porozumieniu z pomorskimi samorządami oraz inwestorami odpowiedzialnymi za poszczególne inwestycje strategiczne.</a:t>
            </a:r>
          </a:p>
        </p:txBody>
      </p:sp>
    </p:spTree>
    <p:extLst>
      <p:ext uri="{BB962C8B-B14F-4D97-AF65-F5344CB8AC3E}">
        <p14:creationId xmlns:p14="http://schemas.microsoft.com/office/powerpoint/2010/main" val="1854691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niebieskie, Jaskrawoniebieski, zrzut ekranu, Majorelle blue&#10;&#10;Opis wygenerowany automatycznie">
            <a:extLst>
              <a:ext uri="{FF2B5EF4-FFF2-40B4-BE49-F238E27FC236}">
                <a16:creationId xmlns:a16="http://schemas.microsoft.com/office/drawing/2014/main" id="{1CC18213-FE54-C4A4-43B2-5A151A990BB6}"/>
              </a:ext>
            </a:extLst>
          </p:cNvPr>
          <p:cNvPicPr>
            <a:picLocks noChangeAspect="1"/>
          </p:cNvPicPr>
          <p:nvPr/>
        </p:nvPicPr>
        <p:blipFill>
          <a:blip r:embed="rId2"/>
          <a:stretch>
            <a:fillRect/>
          </a:stretch>
        </p:blipFill>
        <p:spPr>
          <a:xfrm>
            <a:off x="0" y="-5355"/>
            <a:ext cx="9144000" cy="5049296"/>
          </a:xfrm>
          <a:prstGeom prst="rect">
            <a:avLst/>
          </a:prstGeom>
        </p:spPr>
      </p:pic>
      <p:sp>
        <p:nvSpPr>
          <p:cNvPr id="3" name="pole tekstowe 2">
            <a:extLst>
              <a:ext uri="{FF2B5EF4-FFF2-40B4-BE49-F238E27FC236}">
                <a16:creationId xmlns:a16="http://schemas.microsoft.com/office/drawing/2014/main" id="{344136FA-2C9D-C40F-1AFD-DC6D9BF66FC8}"/>
              </a:ext>
            </a:extLst>
          </p:cNvPr>
          <p:cNvSpPr txBox="1"/>
          <p:nvPr/>
        </p:nvSpPr>
        <p:spPr>
          <a:xfrm>
            <a:off x="284512" y="222077"/>
            <a:ext cx="8556697" cy="954107"/>
          </a:xfrm>
          <a:prstGeom prst="rect">
            <a:avLst/>
          </a:prstGeom>
          <a:noFill/>
        </p:spPr>
        <p:txBody>
          <a:bodyPr wrap="square">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b="1" kern="0" spc="200" normalizeH="0" baseline="0">
                <a:ln>
                  <a:noFill/>
                </a:ln>
                <a:solidFill>
                  <a:srgbClr val="FFFFFF"/>
                </a:solidFill>
                <a:effectLst/>
                <a:uLnTx/>
                <a:uFillTx/>
                <a:latin typeface="Calibri" panose="020F0502020204030204" pitchFamily="34" charset="0"/>
              </a:defRPr>
            </a:lvl1pPr>
          </a:lstStyle>
          <a:p>
            <a:pPr algn="ctr"/>
            <a:r>
              <a:rPr lang="pl-PL" sz="2800" spc="300" dirty="0">
                <a:solidFill>
                  <a:schemeClr val="bg1"/>
                </a:solidFill>
              </a:rPr>
              <a:t>Raport środowiskowy</a:t>
            </a:r>
          </a:p>
          <a:p>
            <a:pPr algn="ctr"/>
            <a:r>
              <a:rPr lang="pl-PL" sz="2800" spc="300" dirty="0">
                <a:solidFill>
                  <a:schemeClr val="bg1"/>
                </a:solidFill>
              </a:rPr>
              <a:t>Kluczowy dokument w procedurze </a:t>
            </a:r>
          </a:p>
        </p:txBody>
      </p:sp>
      <p:sp>
        <p:nvSpPr>
          <p:cNvPr id="25" name="pole tekstowe 24">
            <a:extLst>
              <a:ext uri="{FF2B5EF4-FFF2-40B4-BE49-F238E27FC236}">
                <a16:creationId xmlns:a16="http://schemas.microsoft.com/office/drawing/2014/main" id="{E07C5F10-B836-C858-B22A-0861D46D1A5A}"/>
              </a:ext>
            </a:extLst>
          </p:cNvPr>
          <p:cNvSpPr txBox="1"/>
          <p:nvPr/>
        </p:nvSpPr>
        <p:spPr>
          <a:xfrm>
            <a:off x="170208" y="3320593"/>
            <a:ext cx="1835999" cy="584775"/>
          </a:xfrm>
          <a:prstGeom prst="rect">
            <a:avLst/>
          </a:prstGeom>
          <a:noFill/>
        </p:spPr>
        <p:txBody>
          <a:bodyPr wrap="square">
            <a:spAutoFit/>
          </a:bodyPr>
          <a:lstStyle/>
          <a:p>
            <a:pPr algn="ctr">
              <a:spcAft>
                <a:spcPts val="0"/>
              </a:spcAft>
            </a:pPr>
            <a:r>
              <a:rPr lang="pl-PL" sz="1600" b="1" i="0" dirty="0">
                <a:solidFill>
                  <a:srgbClr val="8DF2FF"/>
                </a:solidFill>
                <a:effectLst/>
                <a:latin typeface="+mj-lt"/>
              </a:rPr>
              <a:t>4 lata</a:t>
            </a:r>
          </a:p>
          <a:p>
            <a:pPr algn="ctr">
              <a:spcAft>
                <a:spcPts val="0"/>
              </a:spcAft>
            </a:pPr>
            <a:r>
              <a:rPr lang="pl-PL" sz="1600" b="1" i="0" dirty="0">
                <a:solidFill>
                  <a:srgbClr val="8DF2FF"/>
                </a:solidFill>
                <a:effectLst/>
                <a:latin typeface="+mj-lt"/>
              </a:rPr>
              <a:t> badań i analiz</a:t>
            </a:r>
          </a:p>
        </p:txBody>
      </p:sp>
      <p:sp>
        <p:nvSpPr>
          <p:cNvPr id="26" name="pole tekstowe 25">
            <a:extLst>
              <a:ext uri="{FF2B5EF4-FFF2-40B4-BE49-F238E27FC236}">
                <a16:creationId xmlns:a16="http://schemas.microsoft.com/office/drawing/2014/main" id="{932D1630-F07A-75E6-9F0D-7689F63D03E7}"/>
              </a:ext>
            </a:extLst>
          </p:cNvPr>
          <p:cNvSpPr txBox="1"/>
          <p:nvPr/>
        </p:nvSpPr>
        <p:spPr>
          <a:xfrm>
            <a:off x="2416318" y="3320593"/>
            <a:ext cx="1903356" cy="1077218"/>
          </a:xfrm>
          <a:prstGeom prst="rect">
            <a:avLst/>
          </a:prstGeom>
          <a:noFill/>
        </p:spPr>
        <p:txBody>
          <a:bodyPr wrap="square">
            <a:spAutoFit/>
          </a:bodyPr>
          <a:lstStyle>
            <a:defPPr marR="0" lvl="0" algn="l" rtl="0">
              <a:lnSpc>
                <a:spcPct val="100000"/>
              </a:lnSpc>
              <a:spcBef>
                <a:spcPts val="0"/>
              </a:spcBef>
              <a:spcAft>
                <a:spcPts val="0"/>
              </a:spcAft>
            </a:defPPr>
            <a:lvl1pPr algn="ctr">
              <a:defRPr>
                <a:solidFill>
                  <a:srgbClr val="222222"/>
                </a:solidFill>
                <a:effectLst/>
                <a:latin typeface="Calibri" panose="020F0502020204030204" pitchFamily="34" charset="0"/>
              </a:defRPr>
            </a:lvl1pPr>
          </a:lstStyle>
          <a:p>
            <a:r>
              <a:rPr lang="pl-PL" sz="1600" b="1" dirty="0">
                <a:solidFill>
                  <a:srgbClr val="8DF2FF"/>
                </a:solidFill>
                <a:latin typeface="+mj-lt"/>
              </a:rPr>
              <a:t>19 tys. stron </a:t>
            </a:r>
          </a:p>
          <a:p>
            <a:r>
              <a:rPr lang="pl-PL" sz="1600" b="1" dirty="0" smtClean="0">
                <a:solidFill>
                  <a:srgbClr val="8DF2FF"/>
                </a:solidFill>
                <a:latin typeface="+mj-lt"/>
              </a:rPr>
              <a:t>i ponad </a:t>
            </a:r>
            <a:r>
              <a:rPr lang="pl-PL" sz="1600" b="1" dirty="0">
                <a:solidFill>
                  <a:srgbClr val="8DF2FF"/>
                </a:solidFill>
                <a:latin typeface="+mj-lt"/>
              </a:rPr>
              <a:t>700 ekspertów zaangażowanych</a:t>
            </a:r>
          </a:p>
        </p:txBody>
      </p:sp>
      <p:sp>
        <p:nvSpPr>
          <p:cNvPr id="27" name="pole tekstowe 26">
            <a:extLst>
              <a:ext uri="{FF2B5EF4-FFF2-40B4-BE49-F238E27FC236}">
                <a16:creationId xmlns:a16="http://schemas.microsoft.com/office/drawing/2014/main" id="{49EC7F0F-F2AD-72BB-AFDA-29A244A13D11}"/>
              </a:ext>
            </a:extLst>
          </p:cNvPr>
          <p:cNvSpPr txBox="1"/>
          <p:nvPr/>
        </p:nvSpPr>
        <p:spPr>
          <a:xfrm>
            <a:off x="4545851" y="3288257"/>
            <a:ext cx="2114550"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rgbClr val="222222"/>
                </a:solidFill>
                <a:effectLst/>
                <a:latin typeface="Calibri" panose="020F0502020204030204" pitchFamily="34" charset="0"/>
              </a:defRPr>
            </a:lvl1pPr>
          </a:lstStyle>
          <a:p>
            <a:r>
              <a:rPr lang="pl-PL" sz="1600" b="1" dirty="0">
                <a:solidFill>
                  <a:srgbClr val="8DF2FF"/>
                </a:solidFill>
                <a:latin typeface="+mj-lt"/>
              </a:rPr>
              <a:t>247 km</a:t>
            </a:r>
            <a:r>
              <a:rPr lang="pl-PL" sz="1600" b="1" baseline="30000" dirty="0">
                <a:solidFill>
                  <a:srgbClr val="8DF2FF"/>
                </a:solidFill>
                <a:latin typeface="+mj-lt"/>
              </a:rPr>
              <a:t>2</a:t>
            </a:r>
            <a:r>
              <a:rPr lang="pl-PL" sz="1600" b="1" dirty="0">
                <a:solidFill>
                  <a:srgbClr val="8DF2FF"/>
                </a:solidFill>
                <a:latin typeface="+mj-lt"/>
              </a:rPr>
              <a:t> obszaru morskiego </a:t>
            </a:r>
          </a:p>
          <a:p>
            <a:r>
              <a:rPr lang="pl-PL" sz="1600" b="1" dirty="0">
                <a:solidFill>
                  <a:srgbClr val="87EBFF"/>
                </a:solidFill>
                <a:latin typeface="+mj-lt"/>
              </a:rPr>
              <a:t>objętego badaniami</a:t>
            </a:r>
          </a:p>
        </p:txBody>
      </p:sp>
      <p:sp>
        <p:nvSpPr>
          <p:cNvPr id="29" name="pole tekstowe 28">
            <a:extLst>
              <a:ext uri="{FF2B5EF4-FFF2-40B4-BE49-F238E27FC236}">
                <a16:creationId xmlns:a16="http://schemas.microsoft.com/office/drawing/2014/main" id="{59796FC2-BE7D-B539-D09D-D692C0F966F7}"/>
              </a:ext>
            </a:extLst>
          </p:cNvPr>
          <p:cNvSpPr txBox="1"/>
          <p:nvPr/>
        </p:nvSpPr>
        <p:spPr>
          <a:xfrm>
            <a:off x="6886578" y="3272640"/>
            <a:ext cx="2114550" cy="830997"/>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rgbClr val="222222"/>
                </a:solidFill>
                <a:effectLst/>
                <a:latin typeface="Calibri" panose="020F0502020204030204" pitchFamily="34" charset="0"/>
              </a:defRPr>
            </a:lvl1pPr>
          </a:lstStyle>
          <a:p>
            <a:r>
              <a:rPr lang="pl-PL" sz="1600" b="1" dirty="0">
                <a:solidFill>
                  <a:srgbClr val="8DF2FF"/>
                </a:solidFill>
                <a:latin typeface="+mj-lt"/>
              </a:rPr>
              <a:t>98 km</a:t>
            </a:r>
            <a:r>
              <a:rPr lang="pl-PL" sz="1600" b="1" baseline="30000" dirty="0">
                <a:solidFill>
                  <a:srgbClr val="8DF2FF"/>
                </a:solidFill>
                <a:latin typeface="+mj-lt"/>
              </a:rPr>
              <a:t>2</a:t>
            </a:r>
            <a:r>
              <a:rPr lang="pl-PL" sz="1600" b="1" dirty="0">
                <a:solidFill>
                  <a:srgbClr val="8DF2FF"/>
                </a:solidFill>
                <a:latin typeface="+mj-lt"/>
              </a:rPr>
              <a:t> obszaru lądowego </a:t>
            </a:r>
          </a:p>
          <a:p>
            <a:r>
              <a:rPr lang="pl-PL" sz="1600" b="1" dirty="0">
                <a:solidFill>
                  <a:srgbClr val="85E9FF"/>
                </a:solidFill>
                <a:latin typeface="+mj-lt"/>
              </a:rPr>
              <a:t>objętego badaniami</a:t>
            </a:r>
            <a:endParaRPr lang="pl-PL" sz="1800" b="1" dirty="0">
              <a:solidFill>
                <a:srgbClr val="85E9FF"/>
              </a:solidFill>
              <a:latin typeface="+mj-lt"/>
            </a:endParaRPr>
          </a:p>
        </p:txBody>
      </p:sp>
      <p:grpSp>
        <p:nvGrpSpPr>
          <p:cNvPr id="75" name="Grupa 74">
            <a:extLst>
              <a:ext uri="{FF2B5EF4-FFF2-40B4-BE49-F238E27FC236}">
                <a16:creationId xmlns:a16="http://schemas.microsoft.com/office/drawing/2014/main" id="{84985B9E-EE04-F38E-7D12-39BC4CF7DC8E}"/>
              </a:ext>
            </a:extLst>
          </p:cNvPr>
          <p:cNvGrpSpPr/>
          <p:nvPr/>
        </p:nvGrpSpPr>
        <p:grpSpPr>
          <a:xfrm>
            <a:off x="7356009" y="1904372"/>
            <a:ext cx="1142334" cy="1138887"/>
            <a:chOff x="7356009" y="2052582"/>
            <a:chExt cx="1142334" cy="1138887"/>
          </a:xfrm>
        </p:grpSpPr>
        <p:sp>
          <p:nvSpPr>
            <p:cNvPr id="24" name="Owal 23">
              <a:extLst>
                <a:ext uri="{FF2B5EF4-FFF2-40B4-BE49-F238E27FC236}">
                  <a16:creationId xmlns:a16="http://schemas.microsoft.com/office/drawing/2014/main" id="{8646854E-C3D7-0DD3-624E-E447AEE995C1}"/>
                </a:ext>
              </a:extLst>
            </p:cNvPr>
            <p:cNvSpPr/>
            <p:nvPr/>
          </p:nvSpPr>
          <p:spPr>
            <a:xfrm>
              <a:off x="7415778" y="2052582"/>
              <a:ext cx="1082565" cy="1082565"/>
            </a:xfrm>
            <a:prstGeom prst="ellipse">
              <a:avLst/>
            </a:prstGeom>
            <a:no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8" name="Grafika 37" descr="Widok na wzgórze z wypełnieniem pełnym">
              <a:extLst>
                <a:ext uri="{FF2B5EF4-FFF2-40B4-BE49-F238E27FC236}">
                  <a16:creationId xmlns:a16="http://schemas.microsoft.com/office/drawing/2014/main" id="{AE0F4A00-8B68-C8EC-D473-F96755D896D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05533" y="2237766"/>
              <a:ext cx="703053" cy="703053"/>
            </a:xfrm>
            <a:prstGeom prst="rect">
              <a:avLst/>
            </a:prstGeom>
          </p:spPr>
        </p:pic>
        <p:grpSp>
          <p:nvGrpSpPr>
            <p:cNvPr id="52" name="Grupa 51">
              <a:extLst>
                <a:ext uri="{FF2B5EF4-FFF2-40B4-BE49-F238E27FC236}">
                  <a16:creationId xmlns:a16="http://schemas.microsoft.com/office/drawing/2014/main" id="{B3C16E1D-5A0B-577E-81EE-976F16CEAD22}"/>
                </a:ext>
              </a:extLst>
            </p:cNvPr>
            <p:cNvGrpSpPr/>
            <p:nvPr/>
          </p:nvGrpSpPr>
          <p:grpSpPr>
            <a:xfrm rot="4807303">
              <a:off x="7356209" y="2488216"/>
              <a:ext cx="703053" cy="703454"/>
              <a:chOff x="4834023" y="5839310"/>
              <a:chExt cx="914400" cy="914922"/>
            </a:xfrm>
          </p:grpSpPr>
          <p:pic>
            <p:nvPicPr>
              <p:cNvPr id="36" name="Grafika 35" descr="Szkło powiększające z wypełnieniem pełnym">
                <a:extLst>
                  <a:ext uri="{FF2B5EF4-FFF2-40B4-BE49-F238E27FC236}">
                    <a16:creationId xmlns:a16="http://schemas.microsoft.com/office/drawing/2014/main" id="{2B920906-5B6D-9B7B-35B5-6DA4AF1D752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34023" y="5839310"/>
                <a:ext cx="914400" cy="914400"/>
              </a:xfrm>
              <a:prstGeom prst="rect">
                <a:avLst/>
              </a:prstGeom>
            </p:spPr>
          </p:pic>
          <p:pic>
            <p:nvPicPr>
              <p:cNvPr id="49" name="Grafika 48" descr="Szkło powiększające z wypełnieniem pełnym">
                <a:extLst>
                  <a:ext uri="{FF2B5EF4-FFF2-40B4-BE49-F238E27FC236}">
                    <a16:creationId xmlns:a16="http://schemas.microsoft.com/office/drawing/2014/main" id="{5E411EF8-2038-85EB-9F39-457191F74C5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34023" y="5839832"/>
                <a:ext cx="914400" cy="914400"/>
              </a:xfrm>
              <a:prstGeom prst="rect">
                <a:avLst/>
              </a:prstGeom>
            </p:spPr>
          </p:pic>
        </p:grpSp>
      </p:grpSp>
      <p:grpSp>
        <p:nvGrpSpPr>
          <p:cNvPr id="76" name="Grupa 75">
            <a:extLst>
              <a:ext uri="{FF2B5EF4-FFF2-40B4-BE49-F238E27FC236}">
                <a16:creationId xmlns:a16="http://schemas.microsoft.com/office/drawing/2014/main" id="{877A9C5F-CF25-635E-6FB1-BD2FC5D757FA}"/>
              </a:ext>
            </a:extLst>
          </p:cNvPr>
          <p:cNvGrpSpPr/>
          <p:nvPr/>
        </p:nvGrpSpPr>
        <p:grpSpPr>
          <a:xfrm>
            <a:off x="5131802" y="1904372"/>
            <a:ext cx="1188171" cy="1197152"/>
            <a:chOff x="5131802" y="2052582"/>
            <a:chExt cx="1188171" cy="1197152"/>
          </a:xfrm>
        </p:grpSpPr>
        <p:sp>
          <p:nvSpPr>
            <p:cNvPr id="18" name="Owal 17">
              <a:extLst>
                <a:ext uri="{FF2B5EF4-FFF2-40B4-BE49-F238E27FC236}">
                  <a16:creationId xmlns:a16="http://schemas.microsoft.com/office/drawing/2014/main" id="{691CE2BD-29F1-D06E-5604-CCC9B1351027}"/>
                </a:ext>
              </a:extLst>
            </p:cNvPr>
            <p:cNvSpPr/>
            <p:nvPr/>
          </p:nvSpPr>
          <p:spPr>
            <a:xfrm>
              <a:off x="5131802" y="2052582"/>
              <a:ext cx="1082565" cy="1082565"/>
            </a:xfrm>
            <a:prstGeom prst="ellipse">
              <a:avLst/>
            </a:prstGeom>
            <a:no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1" name="Grafika 40" descr="Widok na latarnię morską z wypełnieniem pełnym">
              <a:extLst>
                <a:ext uri="{FF2B5EF4-FFF2-40B4-BE49-F238E27FC236}">
                  <a16:creationId xmlns:a16="http://schemas.microsoft.com/office/drawing/2014/main" id="{C2510053-5DB7-AFA9-73BA-95F66E3156E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321556" y="2223330"/>
              <a:ext cx="703053" cy="703053"/>
            </a:xfrm>
            <a:prstGeom prst="rect">
              <a:avLst/>
            </a:prstGeom>
          </p:spPr>
        </p:pic>
        <p:grpSp>
          <p:nvGrpSpPr>
            <p:cNvPr id="54" name="Grupa 53">
              <a:extLst>
                <a:ext uri="{FF2B5EF4-FFF2-40B4-BE49-F238E27FC236}">
                  <a16:creationId xmlns:a16="http://schemas.microsoft.com/office/drawing/2014/main" id="{B8A03320-4EA9-2868-2C79-2E91AD3B87E3}"/>
                </a:ext>
              </a:extLst>
            </p:cNvPr>
            <p:cNvGrpSpPr/>
            <p:nvPr/>
          </p:nvGrpSpPr>
          <p:grpSpPr>
            <a:xfrm>
              <a:off x="5616920" y="2546280"/>
              <a:ext cx="703053" cy="703454"/>
              <a:chOff x="4834023" y="5839310"/>
              <a:chExt cx="914400" cy="914922"/>
            </a:xfrm>
          </p:grpSpPr>
          <p:pic>
            <p:nvPicPr>
              <p:cNvPr id="56" name="Grafika 55" descr="Szkło powiększające z wypełnieniem pełnym">
                <a:extLst>
                  <a:ext uri="{FF2B5EF4-FFF2-40B4-BE49-F238E27FC236}">
                    <a16:creationId xmlns:a16="http://schemas.microsoft.com/office/drawing/2014/main" id="{10CA69E9-D2DA-7EDD-07F4-6E2E682FD1A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34023" y="5839310"/>
                <a:ext cx="914400" cy="914400"/>
              </a:xfrm>
              <a:prstGeom prst="rect">
                <a:avLst/>
              </a:prstGeom>
            </p:spPr>
          </p:pic>
          <p:pic>
            <p:nvPicPr>
              <p:cNvPr id="57" name="Grafika 56" descr="Szkło powiększające z wypełnieniem pełnym">
                <a:extLst>
                  <a:ext uri="{FF2B5EF4-FFF2-40B4-BE49-F238E27FC236}">
                    <a16:creationId xmlns:a16="http://schemas.microsoft.com/office/drawing/2014/main" id="{DC22974F-85BE-2849-0AE4-1B588341D42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34023" y="5839832"/>
                <a:ext cx="914400" cy="914400"/>
              </a:xfrm>
              <a:prstGeom prst="rect">
                <a:avLst/>
              </a:prstGeom>
            </p:spPr>
          </p:pic>
        </p:grpSp>
      </p:grpSp>
      <p:grpSp>
        <p:nvGrpSpPr>
          <p:cNvPr id="78" name="Grupa 77">
            <a:extLst>
              <a:ext uri="{FF2B5EF4-FFF2-40B4-BE49-F238E27FC236}">
                <a16:creationId xmlns:a16="http://schemas.microsoft.com/office/drawing/2014/main" id="{1DEA83DB-53FD-E8CC-7B12-6CFD533CEB1D}"/>
              </a:ext>
            </a:extLst>
          </p:cNvPr>
          <p:cNvGrpSpPr/>
          <p:nvPr/>
        </p:nvGrpSpPr>
        <p:grpSpPr>
          <a:xfrm>
            <a:off x="563848" y="1904372"/>
            <a:ext cx="1169837" cy="1140003"/>
            <a:chOff x="563848" y="2052582"/>
            <a:chExt cx="1169837" cy="1140003"/>
          </a:xfrm>
        </p:grpSpPr>
        <p:sp>
          <p:nvSpPr>
            <p:cNvPr id="2" name="Owal 1">
              <a:extLst>
                <a:ext uri="{FF2B5EF4-FFF2-40B4-BE49-F238E27FC236}">
                  <a16:creationId xmlns:a16="http://schemas.microsoft.com/office/drawing/2014/main" id="{4A21DEF5-B90A-0787-FF97-BA3473DA684D}"/>
                </a:ext>
              </a:extLst>
            </p:cNvPr>
            <p:cNvSpPr/>
            <p:nvPr/>
          </p:nvSpPr>
          <p:spPr>
            <a:xfrm>
              <a:off x="563848" y="2052582"/>
              <a:ext cx="1082565" cy="1082565"/>
            </a:xfrm>
            <a:prstGeom prst="ellipse">
              <a:avLst/>
            </a:prstGeom>
            <a:no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61" name="Grafika 60" descr="Dokument z wypełnieniem pełnym">
              <a:extLst>
                <a:ext uri="{FF2B5EF4-FFF2-40B4-BE49-F238E27FC236}">
                  <a16:creationId xmlns:a16="http://schemas.microsoft.com/office/drawing/2014/main" id="{89803C1B-51A7-510B-9FAF-0CAE03BCC3B1}"/>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99899" y="2184061"/>
              <a:ext cx="810462" cy="810462"/>
            </a:xfrm>
            <a:prstGeom prst="rect">
              <a:avLst/>
            </a:prstGeom>
          </p:spPr>
        </p:pic>
        <p:grpSp>
          <p:nvGrpSpPr>
            <p:cNvPr id="63" name="Grupa 62">
              <a:extLst>
                <a:ext uri="{FF2B5EF4-FFF2-40B4-BE49-F238E27FC236}">
                  <a16:creationId xmlns:a16="http://schemas.microsoft.com/office/drawing/2014/main" id="{AFBC5BD1-4E3B-2697-4D53-BC1FBF8371F5}"/>
                </a:ext>
              </a:extLst>
            </p:cNvPr>
            <p:cNvGrpSpPr/>
            <p:nvPr/>
          </p:nvGrpSpPr>
          <p:grpSpPr>
            <a:xfrm>
              <a:off x="1030632" y="2489131"/>
              <a:ext cx="703053" cy="703454"/>
              <a:chOff x="4834023" y="5839310"/>
              <a:chExt cx="914400" cy="914922"/>
            </a:xfrm>
          </p:grpSpPr>
          <p:pic>
            <p:nvPicPr>
              <p:cNvPr id="64" name="Grafika 63" descr="Szkło powiększające z wypełnieniem pełnym">
                <a:extLst>
                  <a:ext uri="{FF2B5EF4-FFF2-40B4-BE49-F238E27FC236}">
                    <a16:creationId xmlns:a16="http://schemas.microsoft.com/office/drawing/2014/main" id="{10C8BED6-48B6-7CC7-AD18-7A27D9CB1AE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34023" y="5839310"/>
                <a:ext cx="914400" cy="914400"/>
              </a:xfrm>
              <a:prstGeom prst="rect">
                <a:avLst/>
              </a:prstGeom>
            </p:spPr>
          </p:pic>
          <p:pic>
            <p:nvPicPr>
              <p:cNvPr id="65" name="Grafika 64" descr="Szkło powiększające z wypełnieniem pełnym">
                <a:extLst>
                  <a:ext uri="{FF2B5EF4-FFF2-40B4-BE49-F238E27FC236}">
                    <a16:creationId xmlns:a16="http://schemas.microsoft.com/office/drawing/2014/main" id="{027744AE-0EB0-0BDB-07A2-DA8932AF349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34023" y="5839832"/>
                <a:ext cx="914400" cy="914400"/>
              </a:xfrm>
              <a:prstGeom prst="rect">
                <a:avLst/>
              </a:prstGeom>
            </p:spPr>
          </p:pic>
        </p:grpSp>
      </p:grpSp>
      <p:grpSp>
        <p:nvGrpSpPr>
          <p:cNvPr id="77" name="Grupa 76">
            <a:extLst>
              <a:ext uri="{FF2B5EF4-FFF2-40B4-BE49-F238E27FC236}">
                <a16:creationId xmlns:a16="http://schemas.microsoft.com/office/drawing/2014/main" id="{AA2123DF-02FF-5B80-B048-0EC5AEC652CB}"/>
              </a:ext>
            </a:extLst>
          </p:cNvPr>
          <p:cNvGrpSpPr/>
          <p:nvPr/>
        </p:nvGrpSpPr>
        <p:grpSpPr>
          <a:xfrm>
            <a:off x="2847825" y="1904372"/>
            <a:ext cx="1082565" cy="1182462"/>
            <a:chOff x="2847825" y="2052582"/>
            <a:chExt cx="1082565" cy="1182462"/>
          </a:xfrm>
        </p:grpSpPr>
        <p:sp>
          <p:nvSpPr>
            <p:cNvPr id="11" name="Owal 10">
              <a:extLst>
                <a:ext uri="{FF2B5EF4-FFF2-40B4-BE49-F238E27FC236}">
                  <a16:creationId xmlns:a16="http://schemas.microsoft.com/office/drawing/2014/main" id="{EC7F4452-E9D5-8224-B2E6-9B65DCE20BAE}"/>
                </a:ext>
              </a:extLst>
            </p:cNvPr>
            <p:cNvSpPr/>
            <p:nvPr/>
          </p:nvSpPr>
          <p:spPr>
            <a:xfrm>
              <a:off x="2847825" y="2052582"/>
              <a:ext cx="1082565" cy="1082565"/>
            </a:xfrm>
            <a:prstGeom prst="ellipse">
              <a:avLst/>
            </a:prstGeom>
            <a:noFill/>
            <a:ln w="73025">
              <a:gradFill>
                <a:gsLst>
                  <a:gs pos="0">
                    <a:srgbClr val="76D6FF"/>
                  </a:gs>
                  <a:gs pos="100000">
                    <a:srgbClr val="8DF2FF"/>
                  </a:gs>
                </a:gsLst>
                <a:lin ang="126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71" name="Grafika 70" descr="Otwarty folder z wypełnieniem pełnym">
              <a:extLst>
                <a:ext uri="{FF2B5EF4-FFF2-40B4-BE49-F238E27FC236}">
                  <a16:creationId xmlns:a16="http://schemas.microsoft.com/office/drawing/2014/main" id="{2C52CA52-9EC4-9BFD-DDFA-C3DF609E04D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3018795" y="2181809"/>
              <a:ext cx="802839" cy="802839"/>
            </a:xfrm>
            <a:prstGeom prst="rect">
              <a:avLst/>
            </a:prstGeom>
          </p:spPr>
        </p:pic>
        <p:grpSp>
          <p:nvGrpSpPr>
            <p:cNvPr id="72" name="Grupa 71">
              <a:extLst>
                <a:ext uri="{FF2B5EF4-FFF2-40B4-BE49-F238E27FC236}">
                  <a16:creationId xmlns:a16="http://schemas.microsoft.com/office/drawing/2014/main" id="{AD1CD9FB-DCC6-38B4-5B01-DD913056C7EB}"/>
                </a:ext>
              </a:extLst>
            </p:cNvPr>
            <p:cNvGrpSpPr/>
            <p:nvPr/>
          </p:nvGrpSpPr>
          <p:grpSpPr>
            <a:xfrm rot="5086581">
              <a:off x="3172470" y="2531791"/>
              <a:ext cx="703053" cy="703454"/>
              <a:chOff x="4834023" y="5839310"/>
              <a:chExt cx="914400" cy="914922"/>
            </a:xfrm>
          </p:grpSpPr>
          <p:pic>
            <p:nvPicPr>
              <p:cNvPr id="73" name="Grafika 72" descr="Szkło powiększające z wypełnieniem pełnym">
                <a:extLst>
                  <a:ext uri="{FF2B5EF4-FFF2-40B4-BE49-F238E27FC236}">
                    <a16:creationId xmlns:a16="http://schemas.microsoft.com/office/drawing/2014/main" id="{6E5402F4-EC15-A607-8687-76AF7FBB01F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34023" y="5839310"/>
                <a:ext cx="914400" cy="914400"/>
              </a:xfrm>
              <a:prstGeom prst="rect">
                <a:avLst/>
              </a:prstGeom>
            </p:spPr>
          </p:pic>
          <p:pic>
            <p:nvPicPr>
              <p:cNvPr id="74" name="Grafika 73" descr="Szkło powiększające z wypełnieniem pełnym">
                <a:extLst>
                  <a:ext uri="{FF2B5EF4-FFF2-40B4-BE49-F238E27FC236}">
                    <a16:creationId xmlns:a16="http://schemas.microsoft.com/office/drawing/2014/main" id="{4234BFBB-8F6F-3875-96DB-30AF1C2E848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834023" y="5839832"/>
                <a:ext cx="914400" cy="914400"/>
              </a:xfrm>
              <a:prstGeom prst="rect">
                <a:avLst/>
              </a:prstGeom>
            </p:spPr>
          </p:pic>
        </p:grpSp>
      </p:grpSp>
      <p:sp>
        <p:nvSpPr>
          <p:cNvPr id="79" name="Prostokąt 78">
            <a:extLst>
              <a:ext uri="{FF2B5EF4-FFF2-40B4-BE49-F238E27FC236}">
                <a16:creationId xmlns:a16="http://schemas.microsoft.com/office/drawing/2014/main" id="{AA312167-39AC-09E5-0040-226F5320E604}"/>
              </a:ext>
            </a:extLst>
          </p:cNvPr>
          <p:cNvSpPr/>
          <p:nvPr/>
        </p:nvSpPr>
        <p:spPr>
          <a:xfrm>
            <a:off x="-1" y="5008770"/>
            <a:ext cx="9144001" cy="144000"/>
          </a:xfrm>
          <a:prstGeom prst="rect">
            <a:avLst/>
          </a:prstGeom>
          <a:solidFill>
            <a:srgbClr val="76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89188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4352474" cy="369332"/>
          </a:xfrm>
          <a:prstGeom prst="rect">
            <a:avLst/>
          </a:prstGeom>
          <a:noFill/>
        </p:spPr>
        <p:txBody>
          <a:bodyPr wrap="none" rtlCol="0">
            <a:spAutoFit/>
          </a:bodyPr>
          <a:lstStyle/>
          <a:p>
            <a:pPr lvl="0">
              <a:defRPr/>
            </a:pPr>
            <a:r>
              <a:rPr lang="pl-PL" sz="1800" b="1" dirty="0">
                <a:solidFill>
                  <a:srgbClr val="000647"/>
                </a:solidFill>
              </a:rPr>
              <a:t>Badania środowiskowe i lokalizacyjne</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29</a:t>
            </a:fld>
            <a:endParaRPr lang="en" sz="800" dirty="0">
              <a:solidFill>
                <a:srgbClr val="000647"/>
              </a:solidFill>
            </a:endParaRPr>
          </a:p>
        </p:txBody>
      </p:sp>
      <p:pic>
        <p:nvPicPr>
          <p:cNvPr id="15" name="Obraz 14">
            <a:extLst>
              <a:ext uri="{FF2B5EF4-FFF2-40B4-BE49-F238E27FC236}">
                <a16:creationId xmlns:a16="http://schemas.microsoft.com/office/drawing/2014/main" id="{7161B9ED-66D5-8147-A273-0A8326F16A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435" y="966935"/>
            <a:ext cx="2603078" cy="3685503"/>
          </a:xfrm>
          <a:prstGeom prst="rect">
            <a:avLst/>
          </a:prstGeom>
          <a:ln>
            <a:solidFill>
              <a:schemeClr val="bg1">
                <a:lumMod val="85000"/>
              </a:schemeClr>
            </a:solidFill>
          </a:ln>
        </p:spPr>
      </p:pic>
      <p:sp>
        <p:nvSpPr>
          <p:cNvPr id="16" name="pole tekstowe 15">
            <a:extLst>
              <a:ext uri="{FF2B5EF4-FFF2-40B4-BE49-F238E27FC236}">
                <a16:creationId xmlns:a16="http://schemas.microsoft.com/office/drawing/2014/main" id="{835D7521-9260-5F40-BD29-104CF56106FC}"/>
              </a:ext>
            </a:extLst>
          </p:cNvPr>
          <p:cNvSpPr txBox="1"/>
          <p:nvPr/>
        </p:nvSpPr>
        <p:spPr>
          <a:xfrm>
            <a:off x="3339777" y="889708"/>
            <a:ext cx="2420943" cy="4108817"/>
          </a:xfrm>
          <a:prstGeom prst="rect">
            <a:avLst/>
          </a:prstGeom>
          <a:noFill/>
        </p:spPr>
        <p:txBody>
          <a:bodyPr wrap="square" rtlCol="0">
            <a:spAutoFit/>
          </a:bodyPr>
          <a:lstStyle/>
          <a:p>
            <a:r>
              <a:rPr lang="pl-PL" sz="1100" b="1" dirty="0">
                <a:solidFill>
                  <a:srgbClr val="06B2E1"/>
                </a:solidFill>
              </a:rPr>
              <a:t>BADANIA ŚRODOWISKOWE </a:t>
            </a:r>
          </a:p>
          <a:p>
            <a:r>
              <a:rPr lang="pl-PL" sz="1200" b="1" dirty="0">
                <a:solidFill>
                  <a:srgbClr val="3DB7E4"/>
                </a:solidFill>
              </a:rPr>
              <a:t>		</a:t>
            </a:r>
            <a:endParaRPr lang="pl-PL" dirty="0"/>
          </a:p>
          <a:p>
            <a:r>
              <a:rPr lang="pl-PL" sz="1000" dirty="0">
                <a:solidFill>
                  <a:srgbClr val="000647"/>
                </a:solidFill>
              </a:rPr>
              <a:t>Określenie w jaki sposób elektrownia jądrowa będzie oddziaływać na otaczające ją środowisko i zdrowie ludzi na różnych etapach Przedsięwzięcia: przygotowanie, budowa, eksploatacja i likwidacja elektrowni jądrowej. </a:t>
            </a:r>
          </a:p>
          <a:p>
            <a:endParaRPr lang="pl-PL" sz="1000" b="1" dirty="0">
              <a:solidFill>
                <a:schemeClr val="bg2">
                  <a:lumMod val="75000"/>
                </a:schemeClr>
              </a:solidFill>
            </a:endParaRPr>
          </a:p>
          <a:p>
            <a:r>
              <a:rPr lang="pl-PL" sz="1000" b="1" dirty="0">
                <a:solidFill>
                  <a:srgbClr val="06B2E1"/>
                </a:solidFill>
              </a:rPr>
              <a:t>CEL: Decyzja o Środowiskowych Uwarunkowaniach </a:t>
            </a:r>
          </a:p>
          <a:p>
            <a:endParaRPr lang="pl-PL" sz="1100" dirty="0">
              <a:solidFill>
                <a:schemeClr val="bg2">
                  <a:lumMod val="75000"/>
                </a:schemeClr>
              </a:solidFill>
            </a:endParaRPr>
          </a:p>
          <a:p>
            <a:r>
              <a:rPr lang="pl-PL" sz="1100" b="1" dirty="0">
                <a:solidFill>
                  <a:srgbClr val="003399"/>
                </a:solidFill>
              </a:rPr>
              <a:t>BADANIA LOKALIZACYJNE</a:t>
            </a:r>
          </a:p>
          <a:p>
            <a:r>
              <a:rPr lang="pl-PL" sz="1200" b="1" dirty="0">
                <a:solidFill>
                  <a:srgbClr val="7AB800"/>
                </a:solidFill>
              </a:rPr>
              <a:t>		</a:t>
            </a:r>
            <a:endParaRPr lang="pl-PL" dirty="0"/>
          </a:p>
          <a:p>
            <a:r>
              <a:rPr lang="pl-PL" sz="1000" dirty="0">
                <a:solidFill>
                  <a:srgbClr val="000647"/>
                </a:solidFill>
              </a:rPr>
              <a:t>Określenie w jaki sposób uwarunkowania środowiskowe mogą wpływać na bezpieczeństwo funkcjonowania elektrowni (przeprowadzenie oceny terenu pod kątem przydatności dla posadowienia elektrowni jądrowej, wykluczenie tzw. wady zasadniczej).</a:t>
            </a:r>
          </a:p>
          <a:p>
            <a:endParaRPr lang="pl-PL" sz="1000" b="1" dirty="0">
              <a:solidFill>
                <a:schemeClr val="accent6"/>
              </a:solidFill>
            </a:endParaRPr>
          </a:p>
          <a:p>
            <a:r>
              <a:rPr lang="pl-PL" sz="1000" b="1" dirty="0">
                <a:solidFill>
                  <a:srgbClr val="003399"/>
                </a:solidFill>
              </a:rPr>
              <a:t>CEL: Decyzja o Ustaleniu Lokalizacji</a:t>
            </a:r>
            <a:endParaRPr lang="pl-PL" sz="1000" dirty="0">
              <a:solidFill>
                <a:srgbClr val="003399"/>
              </a:solidFill>
            </a:endParaRPr>
          </a:p>
          <a:p>
            <a:endParaRPr lang="pl-PL" dirty="0"/>
          </a:p>
        </p:txBody>
      </p:sp>
      <p:sp>
        <p:nvSpPr>
          <p:cNvPr id="17" name="pole tekstowe 16">
            <a:extLst>
              <a:ext uri="{FF2B5EF4-FFF2-40B4-BE49-F238E27FC236}">
                <a16:creationId xmlns:a16="http://schemas.microsoft.com/office/drawing/2014/main" id="{D9BBD7F4-5930-F947-8E1E-6FF13A3BE3F0}"/>
              </a:ext>
            </a:extLst>
          </p:cNvPr>
          <p:cNvSpPr txBox="1"/>
          <p:nvPr/>
        </p:nvSpPr>
        <p:spPr>
          <a:xfrm>
            <a:off x="5925312" y="832812"/>
            <a:ext cx="2688335" cy="4221669"/>
          </a:xfrm>
          <a:prstGeom prst="rect">
            <a:avLst/>
          </a:prstGeom>
          <a:noFill/>
        </p:spPr>
        <p:txBody>
          <a:bodyPr wrap="square" rtlCol="0">
            <a:spAutoFit/>
          </a:bodyPr>
          <a:lstStyle/>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Badania hydrogeologiczne,</a:t>
            </a:r>
          </a:p>
          <a:p>
            <a:pPr marL="285750" lvl="1" indent="-285750">
              <a:spcBef>
                <a:spcPts val="200"/>
              </a:spcBef>
              <a:spcAft>
                <a:spcPts val="200"/>
              </a:spcAft>
              <a:buClr>
                <a:srgbClr val="3DB7E4"/>
              </a:buClr>
              <a:buFont typeface="Arial" panose="020B0604020202020204" pitchFamily="34" charset="0"/>
              <a:buChar char="•"/>
            </a:pPr>
            <a:r>
              <a:rPr lang="pl-PL" sz="1000" dirty="0">
                <a:solidFill>
                  <a:srgbClr val="000647"/>
                </a:solidFill>
              </a:rPr>
              <a:t>Kartowanie geologiczne </a:t>
            </a:r>
            <a:br>
              <a:rPr lang="pl-PL" sz="1000" dirty="0">
                <a:solidFill>
                  <a:srgbClr val="000647"/>
                </a:solidFill>
              </a:rPr>
            </a:br>
            <a:r>
              <a:rPr lang="pl-PL" sz="1000" dirty="0">
                <a:solidFill>
                  <a:srgbClr val="000647"/>
                </a:solidFill>
              </a:rPr>
              <a:t>i geomorfologiczne, </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Badania geologiczne,</a:t>
            </a:r>
          </a:p>
          <a:p>
            <a:pPr marL="285750" lvl="1" indent="-285750">
              <a:spcBef>
                <a:spcPts val="200"/>
              </a:spcBef>
              <a:spcAft>
                <a:spcPts val="200"/>
              </a:spcAft>
              <a:buClr>
                <a:srgbClr val="3DB7E4"/>
              </a:buClr>
              <a:buFont typeface="Arial" panose="020B0604020202020204" pitchFamily="34" charset="0"/>
              <a:buChar char="•"/>
            </a:pPr>
            <a:r>
              <a:rPr lang="pl-PL" sz="1000" dirty="0">
                <a:solidFill>
                  <a:srgbClr val="000647"/>
                </a:solidFill>
              </a:rPr>
              <a:t>Monitoring hydrologiczny </a:t>
            </a:r>
            <a:br>
              <a:rPr lang="pl-PL" sz="1000" dirty="0">
                <a:solidFill>
                  <a:srgbClr val="000647"/>
                </a:solidFill>
              </a:rPr>
            </a:br>
            <a:r>
              <a:rPr lang="pl-PL" sz="1000" dirty="0">
                <a:solidFill>
                  <a:srgbClr val="000647"/>
                </a:solidFill>
              </a:rPr>
              <a:t>wód śródlądowych,</a:t>
            </a:r>
          </a:p>
          <a:p>
            <a:pPr marL="285750" lvl="1" indent="-285750">
              <a:spcBef>
                <a:spcPts val="200"/>
              </a:spcBef>
              <a:spcAft>
                <a:spcPts val="200"/>
              </a:spcAft>
              <a:buClr>
                <a:srgbClr val="3DB7E4"/>
              </a:buClr>
              <a:buFont typeface="Arial" panose="020B0604020202020204" pitchFamily="34" charset="0"/>
              <a:buChar char="•"/>
            </a:pPr>
            <a:r>
              <a:rPr lang="pl-PL" sz="1000" dirty="0">
                <a:solidFill>
                  <a:srgbClr val="000647"/>
                </a:solidFill>
              </a:rPr>
              <a:t>Monitoring hydrologiczny </a:t>
            </a:r>
            <a:br>
              <a:rPr lang="pl-PL" sz="1000" dirty="0">
                <a:solidFill>
                  <a:srgbClr val="000647"/>
                </a:solidFill>
              </a:rPr>
            </a:br>
            <a:r>
              <a:rPr lang="pl-PL" sz="1000" dirty="0">
                <a:solidFill>
                  <a:srgbClr val="000647"/>
                </a:solidFill>
              </a:rPr>
              <a:t>wód morskich,</a:t>
            </a:r>
          </a:p>
          <a:p>
            <a:pPr marL="285750" lvl="1" indent="-285750">
              <a:spcBef>
                <a:spcPts val="200"/>
              </a:spcBef>
              <a:spcAft>
                <a:spcPts val="200"/>
              </a:spcAft>
              <a:buClr>
                <a:srgbClr val="3DB7E4"/>
              </a:buClr>
              <a:buFont typeface="Arial" panose="020B0604020202020204" pitchFamily="34" charset="0"/>
              <a:buChar char="•"/>
            </a:pPr>
            <a:r>
              <a:rPr lang="pl-PL" sz="1000" dirty="0">
                <a:solidFill>
                  <a:srgbClr val="000647"/>
                </a:solidFill>
              </a:rPr>
              <a:t>Kartowanie hydrologiczne </a:t>
            </a:r>
            <a:br>
              <a:rPr lang="pl-PL" sz="1000" dirty="0">
                <a:solidFill>
                  <a:srgbClr val="000647"/>
                </a:solidFill>
              </a:rPr>
            </a:br>
            <a:r>
              <a:rPr lang="pl-PL" sz="1000" dirty="0">
                <a:solidFill>
                  <a:srgbClr val="000647"/>
                </a:solidFill>
              </a:rPr>
              <a:t>i badania tachimetryczne,</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Badania dna morskiego,</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Chemizm środowiska lądowego,</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Jakość środowiska morskiego,</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Inwentaryzacja przyrodnicza na lądzie,</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Inwentaryzacja archeologiczna,</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Monitoring radiacyjny,</a:t>
            </a:r>
          </a:p>
          <a:p>
            <a:pPr marL="285750" lvl="1" indent="-285750">
              <a:lnSpc>
                <a:spcPct val="150000"/>
              </a:lnSpc>
              <a:spcBef>
                <a:spcPts val="200"/>
              </a:spcBef>
              <a:spcAft>
                <a:spcPts val="200"/>
              </a:spcAft>
              <a:buClr>
                <a:srgbClr val="3DB7E4"/>
              </a:buClr>
              <a:buFont typeface="Arial" panose="020B0604020202020204" pitchFamily="34" charset="0"/>
              <a:buChar char="•"/>
            </a:pPr>
            <a:r>
              <a:rPr lang="pl-PL" sz="1000" dirty="0">
                <a:solidFill>
                  <a:srgbClr val="000647"/>
                </a:solidFill>
              </a:rPr>
              <a:t>Zanieczyszczenie powietrza;</a:t>
            </a:r>
          </a:p>
          <a:p>
            <a:pPr>
              <a:spcBef>
                <a:spcPts val="200"/>
              </a:spcBef>
              <a:spcAft>
                <a:spcPts val="200"/>
              </a:spcAft>
            </a:pPr>
            <a:endParaRPr lang="pl-PL" sz="1000" dirty="0">
              <a:solidFill>
                <a:srgbClr val="000647"/>
              </a:solidFill>
            </a:endParaRPr>
          </a:p>
        </p:txBody>
      </p:sp>
    </p:spTree>
    <p:extLst>
      <p:ext uri="{BB962C8B-B14F-4D97-AF65-F5344CB8AC3E}">
        <p14:creationId xmlns:p14="http://schemas.microsoft.com/office/powerpoint/2010/main" val="3099768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4378122" cy="369332"/>
          </a:xfrm>
          <a:prstGeom prst="rect">
            <a:avLst/>
          </a:prstGeom>
          <a:noFill/>
        </p:spPr>
        <p:txBody>
          <a:bodyPr wrap="none" rtlCol="0">
            <a:spAutoFit/>
          </a:bodyPr>
          <a:lstStyle/>
          <a:p>
            <a:pPr lvl="0">
              <a:defRPr/>
            </a:pPr>
            <a:r>
              <a:rPr lang="pl-PL" sz="1800" b="1" dirty="0">
                <a:solidFill>
                  <a:srgbClr val="000647"/>
                </a:solidFill>
              </a:rPr>
              <a:t>Program Polskiej Energetyki Jądrowej</a:t>
            </a:r>
          </a:p>
        </p:txBody>
      </p:sp>
      <p:sp>
        <p:nvSpPr>
          <p:cNvPr id="4" name="pole tekstowe 3"/>
          <p:cNvSpPr txBox="1"/>
          <p:nvPr/>
        </p:nvSpPr>
        <p:spPr>
          <a:xfrm>
            <a:off x="246647" y="4718998"/>
            <a:ext cx="7551682" cy="215444"/>
          </a:xfrm>
          <a:prstGeom prst="rect">
            <a:avLst/>
          </a:prstGeom>
          <a:noFill/>
        </p:spPr>
        <p:txBody>
          <a:bodyPr wrap="square" rtlCol="0">
            <a:spAutoFit/>
          </a:bodyPr>
          <a:lstStyle/>
          <a:p>
            <a:r>
              <a:rPr lang="pl-PL" sz="800" dirty="0">
                <a:solidFill>
                  <a:srgbClr val="000647"/>
                </a:solidFill>
              </a:rPr>
              <a:t>*Program polskiej energetyki jądrowej – dokument przyjęty przez Radę Ministrów w 2014 roku i zaktualizowany w 2020 roku.</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a:t>
            </a:fld>
            <a:endParaRPr lang="en" sz="800" dirty="0">
              <a:solidFill>
                <a:srgbClr val="000647"/>
              </a:solidFill>
            </a:endParaRPr>
          </a:p>
        </p:txBody>
      </p:sp>
      <p:sp>
        <p:nvSpPr>
          <p:cNvPr id="20" name="Prostokąt 19">
            <a:extLst>
              <a:ext uri="{FF2B5EF4-FFF2-40B4-BE49-F238E27FC236}">
                <a16:creationId xmlns:a16="http://schemas.microsoft.com/office/drawing/2014/main" id="{4F168127-8A10-7C4E-9487-54C0D95B7D57}"/>
              </a:ext>
            </a:extLst>
          </p:cNvPr>
          <p:cNvSpPr/>
          <p:nvPr/>
        </p:nvSpPr>
        <p:spPr>
          <a:xfrm>
            <a:off x="337233" y="1534373"/>
            <a:ext cx="2227116" cy="2876116"/>
          </a:xfrm>
          <a:prstGeom prst="rect">
            <a:avLst/>
          </a:prstGeom>
          <a:solidFill>
            <a:schemeClr val="bg1"/>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1" name="Prostokąt 20">
            <a:extLst>
              <a:ext uri="{FF2B5EF4-FFF2-40B4-BE49-F238E27FC236}">
                <a16:creationId xmlns:a16="http://schemas.microsoft.com/office/drawing/2014/main" id="{0BEB633E-F30D-BC44-835C-060C4D3D9D9F}"/>
              </a:ext>
            </a:extLst>
          </p:cNvPr>
          <p:cNvSpPr/>
          <p:nvPr/>
        </p:nvSpPr>
        <p:spPr>
          <a:xfrm>
            <a:off x="2729559" y="1520519"/>
            <a:ext cx="2231840" cy="2876116"/>
          </a:xfrm>
          <a:prstGeom prst="rect">
            <a:avLst/>
          </a:prstGeom>
          <a:noFill/>
          <a:ln>
            <a:solidFill>
              <a:srgbClr val="06B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2" name="Prostokąt 21">
            <a:extLst>
              <a:ext uri="{FF2B5EF4-FFF2-40B4-BE49-F238E27FC236}">
                <a16:creationId xmlns:a16="http://schemas.microsoft.com/office/drawing/2014/main" id="{C83A06F1-0B35-2144-88A0-99863EFB06E9}"/>
              </a:ext>
            </a:extLst>
          </p:cNvPr>
          <p:cNvSpPr/>
          <p:nvPr/>
        </p:nvSpPr>
        <p:spPr>
          <a:xfrm>
            <a:off x="5120783" y="1543059"/>
            <a:ext cx="2235696" cy="2856455"/>
          </a:xfrm>
          <a:prstGeom prst="rect">
            <a:avLst/>
          </a:prstGeom>
          <a:noFill/>
          <a:ln>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p>
        </p:txBody>
      </p:sp>
      <p:sp>
        <p:nvSpPr>
          <p:cNvPr id="23" name="Prostokąt 22">
            <a:extLst>
              <a:ext uri="{FF2B5EF4-FFF2-40B4-BE49-F238E27FC236}">
                <a16:creationId xmlns:a16="http://schemas.microsoft.com/office/drawing/2014/main" id="{8EFCDE96-7579-2D46-AFF7-24AA513A8560}"/>
              </a:ext>
            </a:extLst>
          </p:cNvPr>
          <p:cNvSpPr/>
          <p:nvPr/>
        </p:nvSpPr>
        <p:spPr>
          <a:xfrm>
            <a:off x="337233" y="1095967"/>
            <a:ext cx="2232000" cy="461665"/>
          </a:xfrm>
          <a:prstGeom prst="rect">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bg1"/>
              </a:solidFill>
            </a:endParaRPr>
          </a:p>
        </p:txBody>
      </p:sp>
      <p:sp>
        <p:nvSpPr>
          <p:cNvPr id="24" name="Prostokąt 23">
            <a:extLst>
              <a:ext uri="{FF2B5EF4-FFF2-40B4-BE49-F238E27FC236}">
                <a16:creationId xmlns:a16="http://schemas.microsoft.com/office/drawing/2014/main" id="{B6B771AD-C876-4741-A433-F6010A77ADD6}"/>
              </a:ext>
            </a:extLst>
          </p:cNvPr>
          <p:cNvSpPr/>
          <p:nvPr/>
        </p:nvSpPr>
        <p:spPr>
          <a:xfrm>
            <a:off x="2717007" y="1095967"/>
            <a:ext cx="2256946" cy="461665"/>
          </a:xfrm>
          <a:prstGeom prst="rect">
            <a:avLst/>
          </a:prstGeom>
          <a:solidFill>
            <a:srgbClr val="06B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25" name="Prostokąt 24">
            <a:extLst>
              <a:ext uri="{FF2B5EF4-FFF2-40B4-BE49-F238E27FC236}">
                <a16:creationId xmlns:a16="http://schemas.microsoft.com/office/drawing/2014/main" id="{90286BAD-FA9D-3C49-BFF4-F314D7E8EEE1}"/>
              </a:ext>
            </a:extLst>
          </p:cNvPr>
          <p:cNvSpPr/>
          <p:nvPr/>
        </p:nvSpPr>
        <p:spPr>
          <a:xfrm>
            <a:off x="5114057" y="1095967"/>
            <a:ext cx="2254097" cy="461665"/>
          </a:xfrm>
          <a:prstGeom prst="rect">
            <a:avLst/>
          </a:prstGeom>
          <a:solidFill>
            <a:srgbClr val="76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26" name="Prostokąt 25">
            <a:extLst>
              <a:ext uri="{FF2B5EF4-FFF2-40B4-BE49-F238E27FC236}">
                <a16:creationId xmlns:a16="http://schemas.microsoft.com/office/drawing/2014/main" id="{280516D2-4B4E-934D-A315-2F146BEACAEE}"/>
              </a:ext>
            </a:extLst>
          </p:cNvPr>
          <p:cNvSpPr/>
          <p:nvPr/>
        </p:nvSpPr>
        <p:spPr>
          <a:xfrm>
            <a:off x="527999" y="1081394"/>
            <a:ext cx="2036350" cy="461665"/>
          </a:xfrm>
          <a:prstGeom prst="rect">
            <a:avLst/>
          </a:prstGeom>
        </p:spPr>
        <p:txBody>
          <a:bodyPr wrap="square">
            <a:spAutoFit/>
          </a:bodyPr>
          <a:lstStyle/>
          <a:p>
            <a:pPr algn="ctr" defTabSz="781903">
              <a:defRPr/>
            </a:pPr>
            <a:r>
              <a:rPr lang="pl-PL" sz="1200" b="1" dirty="0">
                <a:solidFill>
                  <a:schemeClr val="bg1"/>
                </a:solidFill>
                <a:latin typeface="+mj-lt"/>
                <a:cs typeface="Arial" charset="0"/>
                <a:sym typeface="Helvetica"/>
              </a:rPr>
              <a:t>BEZPIECZEŃSTWO</a:t>
            </a:r>
          </a:p>
          <a:p>
            <a:pPr algn="ctr" defTabSz="781903">
              <a:defRPr/>
            </a:pPr>
            <a:r>
              <a:rPr lang="pl-PL" sz="1200" b="1" dirty="0">
                <a:solidFill>
                  <a:schemeClr val="bg1"/>
                </a:solidFill>
                <a:latin typeface="+mj-lt"/>
                <a:cs typeface="Arial" charset="0"/>
                <a:sym typeface="Helvetica"/>
              </a:rPr>
              <a:t>ENERGETYCZNE</a:t>
            </a:r>
            <a:endParaRPr lang="en-US" sz="1200" b="1" dirty="0">
              <a:solidFill>
                <a:schemeClr val="bg1"/>
              </a:solidFill>
              <a:latin typeface="+mj-lt"/>
              <a:cs typeface="Arial" charset="0"/>
              <a:sym typeface="Helvetica"/>
            </a:endParaRPr>
          </a:p>
        </p:txBody>
      </p:sp>
      <p:sp>
        <p:nvSpPr>
          <p:cNvPr id="27" name="Prostokąt 26">
            <a:extLst>
              <a:ext uri="{FF2B5EF4-FFF2-40B4-BE49-F238E27FC236}">
                <a16:creationId xmlns:a16="http://schemas.microsoft.com/office/drawing/2014/main" id="{17DEB078-43FD-7641-A728-DF3AD8D57C44}"/>
              </a:ext>
            </a:extLst>
          </p:cNvPr>
          <p:cNvSpPr/>
          <p:nvPr/>
        </p:nvSpPr>
        <p:spPr>
          <a:xfrm>
            <a:off x="2913385" y="1081394"/>
            <a:ext cx="2036350" cy="461665"/>
          </a:xfrm>
          <a:prstGeom prst="rect">
            <a:avLst/>
          </a:prstGeom>
        </p:spPr>
        <p:txBody>
          <a:bodyPr wrap="square">
            <a:spAutoFit/>
          </a:bodyPr>
          <a:lstStyle/>
          <a:p>
            <a:pPr algn="ctr" defTabSz="781903">
              <a:defRPr/>
            </a:pPr>
            <a:r>
              <a:rPr lang="pl-PL" sz="1200" b="1" dirty="0">
                <a:solidFill>
                  <a:schemeClr val="bg1"/>
                </a:solidFill>
                <a:latin typeface="+mj-lt"/>
                <a:cs typeface="Arial" charset="0"/>
                <a:sym typeface="Helvetica"/>
              </a:rPr>
              <a:t>KLIMAT</a:t>
            </a:r>
          </a:p>
          <a:p>
            <a:pPr algn="ctr" defTabSz="781903">
              <a:defRPr/>
            </a:pPr>
            <a:r>
              <a:rPr lang="pl-PL" sz="1200" b="1" dirty="0">
                <a:solidFill>
                  <a:schemeClr val="bg1"/>
                </a:solidFill>
                <a:latin typeface="+mj-lt"/>
                <a:cs typeface="Arial" charset="0"/>
                <a:sym typeface="Helvetica"/>
              </a:rPr>
              <a:t>I ŚRODOWISKO</a:t>
            </a:r>
            <a:endParaRPr lang="en-US" sz="1200" b="1" dirty="0">
              <a:solidFill>
                <a:schemeClr val="bg1"/>
              </a:solidFill>
              <a:latin typeface="+mj-lt"/>
              <a:cs typeface="Arial" charset="0"/>
              <a:sym typeface="Helvetica"/>
            </a:endParaRPr>
          </a:p>
        </p:txBody>
      </p:sp>
      <p:sp>
        <p:nvSpPr>
          <p:cNvPr id="28" name="Prostokąt 27">
            <a:extLst>
              <a:ext uri="{FF2B5EF4-FFF2-40B4-BE49-F238E27FC236}">
                <a16:creationId xmlns:a16="http://schemas.microsoft.com/office/drawing/2014/main" id="{5FF60B96-83A4-8048-AB5F-E45F29958E4F}"/>
              </a:ext>
            </a:extLst>
          </p:cNvPr>
          <p:cNvSpPr/>
          <p:nvPr/>
        </p:nvSpPr>
        <p:spPr>
          <a:xfrm>
            <a:off x="5310435" y="1081394"/>
            <a:ext cx="2036350" cy="461665"/>
          </a:xfrm>
          <a:prstGeom prst="rect">
            <a:avLst/>
          </a:prstGeom>
        </p:spPr>
        <p:txBody>
          <a:bodyPr wrap="square">
            <a:spAutoFit/>
          </a:bodyPr>
          <a:lstStyle/>
          <a:p>
            <a:pPr algn="ctr" defTabSz="781903">
              <a:defRPr/>
            </a:pPr>
            <a:r>
              <a:rPr lang="pl-PL" sz="1200" b="1" dirty="0">
                <a:solidFill>
                  <a:schemeClr val="bg1"/>
                </a:solidFill>
                <a:latin typeface="+mj-lt"/>
                <a:cs typeface="Arial" charset="0"/>
                <a:sym typeface="Helvetica"/>
              </a:rPr>
              <a:t>ROZWÓJ</a:t>
            </a:r>
          </a:p>
          <a:p>
            <a:pPr algn="ctr" defTabSz="781903">
              <a:defRPr/>
            </a:pPr>
            <a:r>
              <a:rPr lang="pl-PL" sz="1200" b="1" dirty="0">
                <a:solidFill>
                  <a:schemeClr val="bg1"/>
                </a:solidFill>
                <a:latin typeface="+mj-lt"/>
                <a:cs typeface="Arial" charset="0"/>
                <a:sym typeface="Helvetica"/>
              </a:rPr>
              <a:t>GOSPODARCZY</a:t>
            </a:r>
            <a:endParaRPr lang="en-US" sz="1200" b="1" dirty="0">
              <a:solidFill>
                <a:schemeClr val="bg1"/>
              </a:solidFill>
              <a:latin typeface="+mj-lt"/>
              <a:cs typeface="Arial" charset="0"/>
              <a:sym typeface="Helvetica"/>
            </a:endParaRPr>
          </a:p>
        </p:txBody>
      </p:sp>
      <p:sp>
        <p:nvSpPr>
          <p:cNvPr id="29" name="pole tekstowe 21">
            <a:extLst>
              <a:ext uri="{FF2B5EF4-FFF2-40B4-BE49-F238E27FC236}">
                <a16:creationId xmlns:a16="http://schemas.microsoft.com/office/drawing/2014/main" id="{7B632F58-1815-134D-8603-15B00FC575B3}"/>
              </a:ext>
            </a:extLst>
          </p:cNvPr>
          <p:cNvSpPr txBox="1">
            <a:spLocks noChangeArrowheads="1"/>
          </p:cNvSpPr>
          <p:nvPr/>
        </p:nvSpPr>
        <p:spPr bwMode="auto">
          <a:xfrm>
            <a:off x="412279" y="2429242"/>
            <a:ext cx="2232000"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13750" indent="-213750" defTabSz="781903">
              <a:spcBef>
                <a:spcPct val="0"/>
              </a:spcBef>
              <a:spcAft>
                <a:spcPts val="1539"/>
              </a:spcAft>
              <a:buClr>
                <a:srgbClr val="003399"/>
              </a:buClr>
              <a:buFont typeface=".Lucida Grande UI Regular"/>
              <a:buChar char="►"/>
              <a:defRPr/>
            </a:pPr>
            <a:r>
              <a:rPr lang="pl-PL" altLang="pl-PL" sz="1000" b="1" dirty="0">
                <a:solidFill>
                  <a:srgbClr val="000647"/>
                </a:solidFill>
                <a:latin typeface="Arial" panose="020B0604020202020204" pitchFamily="34" charset="0"/>
                <a:cs typeface="Arial" panose="020B0604020202020204" pitchFamily="34" charset="0"/>
                <a:sym typeface="Helvetica"/>
              </a:rPr>
              <a:t>Podniesienie poziomu bezpieczeństwa </a:t>
            </a:r>
            <a:r>
              <a:rPr lang="pl-PL" altLang="pl-PL" sz="1000" dirty="0">
                <a:solidFill>
                  <a:srgbClr val="000647"/>
                </a:solidFill>
                <a:latin typeface="Arial" panose="020B0604020202020204" pitchFamily="34" charset="0"/>
                <a:cs typeface="Arial" panose="020B0604020202020204" pitchFamily="34" charset="0"/>
                <a:sym typeface="Helvetica"/>
              </a:rPr>
              <a:t>energetycznego kraju</a:t>
            </a:r>
          </a:p>
          <a:p>
            <a:pPr marL="213750" indent="-213750" defTabSz="781903">
              <a:spcBef>
                <a:spcPct val="0"/>
              </a:spcBef>
              <a:spcAft>
                <a:spcPts val="1539"/>
              </a:spcAft>
              <a:buClr>
                <a:srgbClr val="000647"/>
              </a:buClr>
              <a:buFont typeface=".Lucida Grande UI Regular"/>
              <a:buChar char="►"/>
              <a:defRPr/>
            </a:pPr>
            <a:r>
              <a:rPr lang="pl-PL" altLang="pl-PL" sz="1000" b="1" dirty="0">
                <a:solidFill>
                  <a:srgbClr val="000647"/>
                </a:solidFill>
                <a:latin typeface="Arial" panose="020B0604020202020204" pitchFamily="34" charset="0"/>
                <a:cs typeface="Arial" panose="020B0604020202020204" pitchFamily="34" charset="0"/>
                <a:sym typeface="Helvetica"/>
              </a:rPr>
              <a:t>Dywersyfikacja źródeł wytwórczych</a:t>
            </a:r>
          </a:p>
          <a:p>
            <a:pPr marL="213750" indent="-213750" defTabSz="781903">
              <a:spcBef>
                <a:spcPct val="0"/>
              </a:spcBef>
              <a:spcAft>
                <a:spcPts val="1539"/>
              </a:spcAft>
              <a:buClr>
                <a:srgbClr val="000647"/>
              </a:buClr>
              <a:buFont typeface=".Lucida Grande UI Regular"/>
              <a:buChar char="►"/>
              <a:defRPr/>
            </a:pPr>
            <a:r>
              <a:rPr lang="pl-PL" altLang="pl-PL" sz="1000" dirty="0">
                <a:solidFill>
                  <a:srgbClr val="000647"/>
                </a:solidFill>
                <a:latin typeface="Arial" panose="020B0604020202020204" pitchFamily="34" charset="0"/>
                <a:cs typeface="Arial" panose="020B0604020202020204" pitchFamily="34" charset="0"/>
                <a:sym typeface="Helvetica"/>
              </a:rPr>
              <a:t>Zastąpienie elektrowni węglowych innymi </a:t>
            </a:r>
            <a:r>
              <a:rPr lang="pl-PL" altLang="pl-PL" sz="1000" b="1" dirty="0">
                <a:solidFill>
                  <a:srgbClr val="000647"/>
                </a:solidFill>
                <a:latin typeface="Arial" panose="020B0604020202020204" pitchFamily="34" charset="0"/>
                <a:cs typeface="Arial" panose="020B0604020202020204" pitchFamily="34" charset="0"/>
                <a:sym typeface="Helvetica"/>
              </a:rPr>
              <a:t>stabilnymi </a:t>
            </a:r>
            <a:br>
              <a:rPr lang="pl-PL" altLang="pl-PL" sz="1000" b="1" dirty="0">
                <a:solidFill>
                  <a:srgbClr val="000647"/>
                </a:solidFill>
                <a:latin typeface="Arial" panose="020B0604020202020204" pitchFamily="34" charset="0"/>
                <a:cs typeface="Arial" panose="020B0604020202020204" pitchFamily="34" charset="0"/>
                <a:sym typeface="Helvetica"/>
              </a:rPr>
            </a:br>
            <a:r>
              <a:rPr lang="pl-PL" altLang="pl-PL" sz="1000" b="1" dirty="0">
                <a:solidFill>
                  <a:srgbClr val="000647"/>
                </a:solidFill>
                <a:latin typeface="Arial" panose="020B0604020202020204" pitchFamily="34" charset="0"/>
                <a:cs typeface="Arial" panose="020B0604020202020204" pitchFamily="34" charset="0"/>
                <a:sym typeface="Helvetica"/>
              </a:rPr>
              <a:t>i sterowalnymi źródłami wytwarzania energii</a:t>
            </a:r>
            <a:endParaRPr lang="en-US" altLang="pl-PL" sz="1000" b="1" dirty="0">
              <a:solidFill>
                <a:srgbClr val="000647"/>
              </a:solidFill>
              <a:latin typeface="Arial" panose="020B0604020202020204" pitchFamily="34" charset="0"/>
              <a:cs typeface="Arial" panose="020B0604020202020204" pitchFamily="34" charset="0"/>
              <a:sym typeface="Helvetica"/>
            </a:endParaRPr>
          </a:p>
        </p:txBody>
      </p:sp>
      <p:sp>
        <p:nvSpPr>
          <p:cNvPr id="30" name="pole tekstowe 25">
            <a:extLst>
              <a:ext uri="{FF2B5EF4-FFF2-40B4-BE49-F238E27FC236}">
                <a16:creationId xmlns:a16="http://schemas.microsoft.com/office/drawing/2014/main" id="{E989C5DE-D3E2-3848-9AF8-BA274F0C22D2}"/>
              </a:ext>
            </a:extLst>
          </p:cNvPr>
          <p:cNvSpPr txBox="1">
            <a:spLocks noChangeArrowheads="1"/>
          </p:cNvSpPr>
          <p:nvPr/>
        </p:nvSpPr>
        <p:spPr bwMode="auto">
          <a:xfrm>
            <a:off x="2813737" y="2475409"/>
            <a:ext cx="2232000"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R="0" lvl="0" algn="l" rtl="0">
              <a:lnSpc>
                <a:spcPct val="100000"/>
              </a:lnSpc>
              <a:spcBef>
                <a:spcPts val="0"/>
              </a:spcBef>
              <a:spcAft>
                <a:spcPts val="0"/>
              </a:spcAft>
            </a:defPPr>
            <a:lvl1pPr marL="213750" indent="-213750" defTabSz="781903">
              <a:spcBef>
                <a:spcPct val="0"/>
              </a:spcBef>
              <a:spcAft>
                <a:spcPts val="1539"/>
              </a:spcAft>
              <a:buClr>
                <a:srgbClr val="3DB7E4"/>
              </a:buClr>
              <a:buFont typeface=".Lucida Grande UI Regular"/>
              <a:buChar char="►"/>
              <a:defRPr sz="1000" b="1">
                <a:solidFill>
                  <a:srgbClr val="3DB7E4"/>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Clr>
                <a:srgbClr val="06B2E1"/>
              </a:buClr>
            </a:pPr>
            <a:r>
              <a:rPr lang="pl-PL" altLang="pl-PL" dirty="0">
                <a:solidFill>
                  <a:srgbClr val="000647"/>
                </a:solidFill>
                <a:sym typeface="Helvetica"/>
              </a:rPr>
              <a:t>Znaczna redukcja emisji </a:t>
            </a:r>
            <a:r>
              <a:rPr lang="en-US" altLang="pl-PL" dirty="0">
                <a:solidFill>
                  <a:srgbClr val="000647"/>
                </a:solidFill>
                <a:sym typeface="Helvetica"/>
              </a:rPr>
              <a:t>CO</a:t>
            </a:r>
            <a:r>
              <a:rPr lang="en-US" altLang="pl-PL" baseline="-25000" dirty="0">
                <a:solidFill>
                  <a:srgbClr val="000647"/>
                </a:solidFill>
                <a:sym typeface="Helvetica"/>
              </a:rPr>
              <a:t>2</a:t>
            </a:r>
            <a:endParaRPr lang="pl-PL" altLang="pl-PL" baseline="-25000" dirty="0">
              <a:solidFill>
                <a:srgbClr val="000647"/>
              </a:solidFill>
              <a:sym typeface="Helvetica"/>
            </a:endParaRPr>
          </a:p>
          <a:p>
            <a:pPr>
              <a:buClr>
                <a:srgbClr val="06B2E1"/>
              </a:buClr>
            </a:pPr>
            <a:r>
              <a:rPr lang="pl-PL" altLang="pl-PL" dirty="0">
                <a:solidFill>
                  <a:srgbClr val="000647"/>
                </a:solidFill>
                <a:sym typeface="Helvetica"/>
              </a:rPr>
              <a:t>Wyeliminowanie emisji </a:t>
            </a:r>
            <a:br>
              <a:rPr lang="pl-PL" altLang="pl-PL" dirty="0">
                <a:solidFill>
                  <a:srgbClr val="000647"/>
                </a:solidFill>
                <a:sym typeface="Helvetica"/>
              </a:rPr>
            </a:br>
            <a:r>
              <a:rPr lang="pl-PL" altLang="pl-PL" dirty="0">
                <a:solidFill>
                  <a:srgbClr val="000647"/>
                </a:solidFill>
                <a:sym typeface="Helvetica"/>
              </a:rPr>
              <a:t>innych gazów </a:t>
            </a:r>
            <a:r>
              <a:rPr lang="pl-PL" altLang="pl-PL" b="0" dirty="0">
                <a:solidFill>
                  <a:srgbClr val="000647"/>
                </a:solidFill>
                <a:sym typeface="Helvetica"/>
              </a:rPr>
              <a:t>cieplarnianych </a:t>
            </a:r>
            <a:br>
              <a:rPr lang="pl-PL" altLang="pl-PL" b="0" dirty="0">
                <a:solidFill>
                  <a:srgbClr val="000647"/>
                </a:solidFill>
                <a:sym typeface="Helvetica"/>
              </a:rPr>
            </a:br>
            <a:r>
              <a:rPr lang="pl-PL" altLang="pl-PL" b="0" dirty="0">
                <a:solidFill>
                  <a:srgbClr val="000647"/>
                </a:solidFill>
                <a:sym typeface="Helvetica"/>
              </a:rPr>
              <a:t>i substancji szkodliwych</a:t>
            </a:r>
          </a:p>
        </p:txBody>
      </p:sp>
      <p:sp>
        <p:nvSpPr>
          <p:cNvPr id="31" name="pole tekstowe 26">
            <a:extLst>
              <a:ext uri="{FF2B5EF4-FFF2-40B4-BE49-F238E27FC236}">
                <a16:creationId xmlns:a16="http://schemas.microsoft.com/office/drawing/2014/main" id="{3AD87FF8-E338-2540-9730-8CC500FBC5C7}"/>
              </a:ext>
            </a:extLst>
          </p:cNvPr>
          <p:cNvSpPr txBox="1">
            <a:spLocks noChangeArrowheads="1"/>
          </p:cNvSpPr>
          <p:nvPr/>
        </p:nvSpPr>
        <p:spPr bwMode="auto">
          <a:xfrm>
            <a:off x="5185481" y="2537165"/>
            <a:ext cx="22320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marR="0" lvl="0" algn="l" rtl="0">
              <a:lnSpc>
                <a:spcPct val="100000"/>
              </a:lnSpc>
              <a:spcBef>
                <a:spcPts val="0"/>
              </a:spcBef>
              <a:spcAft>
                <a:spcPts val="0"/>
              </a:spcAft>
            </a:defPPr>
            <a:lvl1pPr marL="213750" indent="-213750" defTabSz="781903">
              <a:spcBef>
                <a:spcPct val="0"/>
              </a:spcBef>
              <a:spcAft>
                <a:spcPts val="1539"/>
              </a:spcAft>
              <a:buClr>
                <a:srgbClr val="3DB7E4"/>
              </a:buClr>
              <a:buFont typeface=".Lucida Grande UI Regular"/>
              <a:buChar char="►"/>
              <a:defRPr sz="1000" b="1">
                <a:solidFill>
                  <a:srgbClr val="3DB7E4"/>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Clr>
                <a:srgbClr val="76D6FF"/>
              </a:buClr>
            </a:pPr>
            <a:r>
              <a:rPr lang="pl-PL" altLang="pl-PL" dirty="0">
                <a:solidFill>
                  <a:srgbClr val="000647"/>
                </a:solidFill>
                <a:sym typeface="Helvetica"/>
              </a:rPr>
              <a:t>Rozwój sektora </a:t>
            </a:r>
            <a:br>
              <a:rPr lang="pl-PL" altLang="pl-PL" dirty="0">
                <a:solidFill>
                  <a:srgbClr val="000647"/>
                </a:solidFill>
                <a:sym typeface="Helvetica"/>
              </a:rPr>
            </a:br>
            <a:r>
              <a:rPr lang="pl-PL" altLang="pl-PL" dirty="0">
                <a:solidFill>
                  <a:srgbClr val="000647"/>
                </a:solidFill>
                <a:sym typeface="Helvetica"/>
              </a:rPr>
              <a:t>wspierającego walkę </a:t>
            </a:r>
            <a:br>
              <a:rPr lang="pl-PL" altLang="pl-PL" dirty="0">
                <a:solidFill>
                  <a:srgbClr val="000647"/>
                </a:solidFill>
                <a:sym typeface="Helvetica"/>
              </a:rPr>
            </a:br>
            <a:r>
              <a:rPr lang="pl-PL" altLang="pl-PL" dirty="0">
                <a:solidFill>
                  <a:srgbClr val="000647"/>
                </a:solidFill>
                <a:sym typeface="Helvetica"/>
              </a:rPr>
              <a:t>z kryzysem klimatycznym</a:t>
            </a:r>
            <a:endParaRPr lang="en-US" altLang="pl-PL" dirty="0">
              <a:solidFill>
                <a:srgbClr val="000647"/>
              </a:solidFill>
              <a:sym typeface="Helvetica"/>
            </a:endParaRPr>
          </a:p>
          <a:p>
            <a:pPr>
              <a:buClr>
                <a:srgbClr val="76D6FF"/>
              </a:buClr>
            </a:pPr>
            <a:r>
              <a:rPr lang="pl-PL" altLang="pl-PL" dirty="0">
                <a:solidFill>
                  <a:srgbClr val="000647"/>
                </a:solidFill>
                <a:sym typeface="Helvetica"/>
              </a:rPr>
              <a:t>Stabilizacja cen energii elektrycznej</a:t>
            </a:r>
          </a:p>
          <a:p>
            <a:pPr>
              <a:buClr>
                <a:srgbClr val="76D6FF"/>
              </a:buClr>
            </a:pPr>
            <a:r>
              <a:rPr lang="pl-PL" altLang="pl-PL" dirty="0">
                <a:solidFill>
                  <a:srgbClr val="000647"/>
                </a:solidFill>
                <a:sym typeface="Helvetica"/>
              </a:rPr>
              <a:t>Stworzenie nowych, atrakcyjnych zarobkowo miejsc pracy</a:t>
            </a:r>
          </a:p>
        </p:txBody>
      </p:sp>
      <p:pic>
        <p:nvPicPr>
          <p:cNvPr id="32" name="Grafika 31" descr="Tarcza — znacznik wyboru z wypełnieniem pełnym">
            <a:extLst>
              <a:ext uri="{FF2B5EF4-FFF2-40B4-BE49-F238E27FC236}">
                <a16:creationId xmlns:a16="http://schemas.microsoft.com/office/drawing/2014/main" id="{0EE43B16-5D31-0F41-B152-ACB46D1E3F9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64768" y="1730167"/>
            <a:ext cx="586710" cy="586710"/>
          </a:xfrm>
          <a:prstGeom prst="rect">
            <a:avLst/>
          </a:prstGeom>
        </p:spPr>
      </p:pic>
      <p:pic>
        <p:nvPicPr>
          <p:cNvPr id="33" name="Grafika 32" descr="Roślina z wypełnieniem pełnym">
            <a:extLst>
              <a:ext uri="{FF2B5EF4-FFF2-40B4-BE49-F238E27FC236}">
                <a16:creationId xmlns:a16="http://schemas.microsoft.com/office/drawing/2014/main" id="{EC1A93B0-01D4-F74B-A014-D4129D40B5C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550154" y="1730167"/>
            <a:ext cx="586710" cy="586710"/>
          </a:xfrm>
          <a:prstGeom prst="rect">
            <a:avLst/>
          </a:prstGeom>
        </p:spPr>
      </p:pic>
      <p:pic>
        <p:nvPicPr>
          <p:cNvPr id="34" name="Grafika 33" descr="Wykres słupkowy z trendem wzrostowym z wypełnieniem pełnym">
            <a:extLst>
              <a:ext uri="{FF2B5EF4-FFF2-40B4-BE49-F238E27FC236}">
                <a16:creationId xmlns:a16="http://schemas.microsoft.com/office/drawing/2014/main" id="{05407951-4CC7-454A-A0D0-69C350F2DB9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947204" y="1730167"/>
            <a:ext cx="586710" cy="586710"/>
          </a:xfrm>
          <a:prstGeom prst="rect">
            <a:avLst/>
          </a:prstGeom>
        </p:spPr>
      </p:pic>
      <p:pic>
        <p:nvPicPr>
          <p:cNvPr id="37" name="Obraz 36" descr="Obraz zawierający krąg, Wielobarwność, Grafika, miejsce parkingowe/przestrzeń&#10;&#10;Opis wygenerowany automatycznie">
            <a:extLst>
              <a:ext uri="{FF2B5EF4-FFF2-40B4-BE49-F238E27FC236}">
                <a16:creationId xmlns:a16="http://schemas.microsoft.com/office/drawing/2014/main" id="{67BA3171-CB6B-1142-A719-F7C27CAB603C}"/>
              </a:ext>
            </a:extLst>
          </p:cNvPr>
          <p:cNvPicPr>
            <a:picLocks noChangeAspect="1"/>
          </p:cNvPicPr>
          <p:nvPr/>
        </p:nvPicPr>
        <p:blipFill rotWithShape="1">
          <a:blip r:embed="rId9"/>
          <a:srcRect l="40377"/>
          <a:stretch/>
        </p:blipFill>
        <p:spPr>
          <a:xfrm>
            <a:off x="7578953" y="1059628"/>
            <a:ext cx="1760071" cy="2952000"/>
          </a:xfrm>
          <a:prstGeom prst="rect">
            <a:avLst/>
          </a:prstGeom>
        </p:spPr>
      </p:pic>
      <p:sp>
        <p:nvSpPr>
          <p:cNvPr id="38" name="pole tekstowe 37">
            <a:extLst>
              <a:ext uri="{FF2B5EF4-FFF2-40B4-BE49-F238E27FC236}">
                <a16:creationId xmlns:a16="http://schemas.microsoft.com/office/drawing/2014/main" id="{803445FA-FC3E-C741-877F-BDCB737BA17B}"/>
              </a:ext>
            </a:extLst>
          </p:cNvPr>
          <p:cNvSpPr txBox="1"/>
          <p:nvPr/>
        </p:nvSpPr>
        <p:spPr>
          <a:xfrm>
            <a:off x="7683267" y="1016921"/>
            <a:ext cx="805413" cy="646331"/>
          </a:xfrm>
          <a:prstGeom prst="rect">
            <a:avLst/>
          </a:prstGeom>
          <a:solidFill>
            <a:schemeClr val="lt1"/>
          </a:solidFill>
        </p:spPr>
        <p:txBody>
          <a:bodyPr wrap="square" rtlCol="0">
            <a:spAutoFit/>
          </a:bodyPr>
          <a:lstStyle/>
          <a:p>
            <a:r>
              <a:rPr lang="pl-PL" sz="900" dirty="0">
                <a:solidFill>
                  <a:srgbClr val="06B2E1"/>
                </a:solidFill>
              </a:rPr>
              <a:t>6 reaktorów jądrowych </a:t>
            </a:r>
            <a:br>
              <a:rPr lang="pl-PL" sz="900" dirty="0">
                <a:solidFill>
                  <a:srgbClr val="06B2E1"/>
                </a:solidFill>
              </a:rPr>
            </a:br>
            <a:r>
              <a:rPr lang="pl-PL" sz="900" dirty="0">
                <a:solidFill>
                  <a:srgbClr val="06B2E1"/>
                </a:solidFill>
              </a:rPr>
              <a:t>(6-9 </a:t>
            </a:r>
            <a:r>
              <a:rPr lang="pl-PL" sz="900" dirty="0" err="1">
                <a:solidFill>
                  <a:srgbClr val="06B2E1"/>
                </a:solidFill>
              </a:rPr>
              <a:t>GWe</a:t>
            </a:r>
            <a:r>
              <a:rPr lang="pl-PL" sz="900" dirty="0" smtClean="0">
                <a:solidFill>
                  <a:srgbClr val="06B2E1"/>
                </a:solidFill>
              </a:rPr>
              <a:t>) do 2043 r. </a:t>
            </a:r>
            <a:endParaRPr lang="pl-PL" sz="900" dirty="0">
              <a:solidFill>
                <a:srgbClr val="06B2E1"/>
              </a:solidFill>
            </a:endParaRPr>
          </a:p>
        </p:txBody>
      </p:sp>
      <p:sp>
        <p:nvSpPr>
          <p:cNvPr id="40" name="pole tekstowe 39">
            <a:extLst>
              <a:ext uri="{FF2B5EF4-FFF2-40B4-BE49-F238E27FC236}">
                <a16:creationId xmlns:a16="http://schemas.microsoft.com/office/drawing/2014/main" id="{4C0DA49F-B697-BA43-BBC4-44D08382D505}"/>
              </a:ext>
            </a:extLst>
          </p:cNvPr>
          <p:cNvSpPr txBox="1"/>
          <p:nvPr/>
        </p:nvSpPr>
        <p:spPr>
          <a:xfrm>
            <a:off x="7614159" y="2452586"/>
            <a:ext cx="1244600" cy="369332"/>
          </a:xfrm>
          <a:prstGeom prst="rect">
            <a:avLst/>
          </a:prstGeom>
          <a:noFill/>
        </p:spPr>
        <p:txBody>
          <a:bodyPr wrap="square" rtlCol="0">
            <a:spAutoFit/>
          </a:bodyPr>
          <a:lstStyle/>
          <a:p>
            <a:pPr algn="ctr"/>
            <a:r>
              <a:rPr lang="pl-PL" sz="900" dirty="0">
                <a:solidFill>
                  <a:srgbClr val="000647"/>
                </a:solidFill>
              </a:rPr>
              <a:t>Energii elektrycznej</a:t>
            </a:r>
          </a:p>
          <a:p>
            <a:pPr algn="ctr"/>
            <a:r>
              <a:rPr lang="pl-PL" sz="900" dirty="0">
                <a:solidFill>
                  <a:srgbClr val="000647"/>
                </a:solidFill>
              </a:rPr>
              <a:t>W Polsce</a:t>
            </a:r>
          </a:p>
        </p:txBody>
      </p:sp>
      <p:sp>
        <p:nvSpPr>
          <p:cNvPr id="41" name="pole tekstowe 40">
            <a:extLst>
              <a:ext uri="{FF2B5EF4-FFF2-40B4-BE49-F238E27FC236}">
                <a16:creationId xmlns:a16="http://schemas.microsoft.com/office/drawing/2014/main" id="{81804B51-7EB4-6A4B-8256-E1D7A0492703}"/>
              </a:ext>
            </a:extLst>
          </p:cNvPr>
          <p:cNvSpPr txBox="1"/>
          <p:nvPr/>
        </p:nvSpPr>
        <p:spPr>
          <a:xfrm>
            <a:off x="7614159" y="2122385"/>
            <a:ext cx="1244600" cy="369332"/>
          </a:xfrm>
          <a:prstGeom prst="rect">
            <a:avLst/>
          </a:prstGeom>
          <a:noFill/>
        </p:spPr>
        <p:txBody>
          <a:bodyPr wrap="square" rtlCol="0">
            <a:spAutoFit/>
          </a:bodyPr>
          <a:lstStyle/>
          <a:p>
            <a:pPr algn="ctr"/>
            <a:r>
              <a:rPr lang="pl-PL" sz="1800" b="1" dirty="0">
                <a:solidFill>
                  <a:srgbClr val="06B2E1"/>
                </a:solidFill>
              </a:rPr>
              <a:t>25%</a:t>
            </a:r>
          </a:p>
        </p:txBody>
      </p:sp>
      <p:cxnSp>
        <p:nvCxnSpPr>
          <p:cNvPr id="5" name="Łącznik prosty 4">
            <a:extLst>
              <a:ext uri="{FF2B5EF4-FFF2-40B4-BE49-F238E27FC236}">
                <a16:creationId xmlns:a16="http://schemas.microsoft.com/office/drawing/2014/main" id="{96FF6BF7-6C8E-6F45-B2FC-C74AADEB69AC}"/>
              </a:ext>
            </a:extLst>
          </p:cNvPr>
          <p:cNvCxnSpPr/>
          <p:nvPr/>
        </p:nvCxnSpPr>
        <p:spPr>
          <a:xfrm>
            <a:off x="7788477" y="1601038"/>
            <a:ext cx="0" cy="465890"/>
          </a:xfrm>
          <a:prstGeom prst="line">
            <a:avLst/>
          </a:prstGeom>
          <a:ln>
            <a:solidFill>
              <a:srgbClr val="06B2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679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niebieskie, Jaskrawoniebieski, zrzut ekranu, Majorelle blue&#10;&#10;Opis wygenerowany automatycznie">
            <a:extLst>
              <a:ext uri="{FF2B5EF4-FFF2-40B4-BE49-F238E27FC236}">
                <a16:creationId xmlns:a16="http://schemas.microsoft.com/office/drawing/2014/main" id="{1CC18213-FE54-C4A4-43B2-5A151A990BB6}"/>
              </a:ext>
            </a:extLst>
          </p:cNvPr>
          <p:cNvPicPr>
            <a:picLocks noChangeAspect="1"/>
          </p:cNvPicPr>
          <p:nvPr/>
        </p:nvPicPr>
        <p:blipFill>
          <a:blip r:embed="rId2"/>
          <a:stretch>
            <a:fillRect/>
          </a:stretch>
        </p:blipFill>
        <p:spPr>
          <a:xfrm>
            <a:off x="12448" y="52270"/>
            <a:ext cx="9144000" cy="5049296"/>
          </a:xfrm>
          <a:prstGeom prst="rect">
            <a:avLst/>
          </a:prstGeom>
        </p:spPr>
      </p:pic>
      <p:sp>
        <p:nvSpPr>
          <p:cNvPr id="3" name="pole tekstowe 2">
            <a:extLst>
              <a:ext uri="{FF2B5EF4-FFF2-40B4-BE49-F238E27FC236}">
                <a16:creationId xmlns:a16="http://schemas.microsoft.com/office/drawing/2014/main" id="{344136FA-2C9D-C40F-1AFD-DC6D9BF66FC8}"/>
              </a:ext>
            </a:extLst>
          </p:cNvPr>
          <p:cNvSpPr txBox="1"/>
          <p:nvPr/>
        </p:nvSpPr>
        <p:spPr>
          <a:xfrm>
            <a:off x="170209" y="245435"/>
            <a:ext cx="8406005" cy="923330"/>
          </a:xfrm>
          <a:prstGeom prst="rect">
            <a:avLst/>
          </a:prstGeom>
          <a:noFill/>
        </p:spPr>
        <p:txBody>
          <a:bodyPr wrap="square">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b="1" kern="0" spc="200" normalizeH="0" baseline="0">
                <a:ln>
                  <a:noFill/>
                </a:ln>
                <a:solidFill>
                  <a:srgbClr val="FFFFFF"/>
                </a:solidFill>
                <a:effectLst/>
                <a:uLnTx/>
                <a:uFillTx/>
                <a:latin typeface="Calibri" panose="020F0502020204030204" pitchFamily="34" charset="0"/>
              </a:defRPr>
            </a:lvl1pPr>
          </a:lstStyle>
          <a:p>
            <a:pPr algn="ctr"/>
            <a:r>
              <a:rPr lang="pl-PL" sz="2700" dirty="0" smtClean="0"/>
              <a:t>Działania minimalizujące i kompensujące </a:t>
            </a:r>
          </a:p>
          <a:p>
            <a:pPr algn="ctr"/>
            <a:r>
              <a:rPr lang="pl-PL" sz="2700" dirty="0" smtClean="0"/>
              <a:t>w trakcie budowy i po jej zakończeniu</a:t>
            </a:r>
            <a:endParaRPr lang="pl-PL" sz="2700" spc="225" dirty="0">
              <a:solidFill>
                <a:schemeClr val="bg1"/>
              </a:solidFill>
            </a:endParaRPr>
          </a:p>
        </p:txBody>
      </p:sp>
      <p:sp>
        <p:nvSpPr>
          <p:cNvPr id="25" name="pole tekstowe 24">
            <a:extLst>
              <a:ext uri="{FF2B5EF4-FFF2-40B4-BE49-F238E27FC236}">
                <a16:creationId xmlns:a16="http://schemas.microsoft.com/office/drawing/2014/main" id="{E07C5F10-B836-C858-B22A-0861D46D1A5A}"/>
              </a:ext>
            </a:extLst>
          </p:cNvPr>
          <p:cNvSpPr txBox="1"/>
          <p:nvPr/>
        </p:nvSpPr>
        <p:spPr>
          <a:xfrm>
            <a:off x="170209" y="3320593"/>
            <a:ext cx="1835999" cy="338554"/>
          </a:xfrm>
          <a:prstGeom prst="rect">
            <a:avLst/>
          </a:prstGeom>
          <a:noFill/>
        </p:spPr>
        <p:txBody>
          <a:bodyPr wrap="square">
            <a:spAutoFit/>
          </a:bodyPr>
          <a:lstStyle/>
          <a:p>
            <a:pPr algn="ctr"/>
            <a:endParaRPr lang="pl-PL" sz="1600" b="1" dirty="0">
              <a:solidFill>
                <a:srgbClr val="8DF2FF"/>
              </a:solidFill>
              <a:latin typeface="+mj-lt"/>
            </a:endParaRPr>
          </a:p>
        </p:txBody>
      </p:sp>
      <p:sp>
        <p:nvSpPr>
          <p:cNvPr id="26" name="pole tekstowe 25">
            <a:extLst>
              <a:ext uri="{FF2B5EF4-FFF2-40B4-BE49-F238E27FC236}">
                <a16:creationId xmlns:a16="http://schemas.microsoft.com/office/drawing/2014/main" id="{932D1630-F07A-75E6-9F0D-7689F63D03E7}"/>
              </a:ext>
            </a:extLst>
          </p:cNvPr>
          <p:cNvSpPr txBox="1"/>
          <p:nvPr/>
        </p:nvSpPr>
        <p:spPr>
          <a:xfrm>
            <a:off x="249341" y="2576918"/>
            <a:ext cx="1903356" cy="1379865"/>
          </a:xfrm>
          <a:prstGeom prst="rect">
            <a:avLst/>
          </a:prstGeom>
          <a:noFill/>
        </p:spPr>
        <p:txBody>
          <a:bodyPr wrap="square">
            <a:spAutoFit/>
          </a:bodyPr>
          <a:lstStyle>
            <a:defPPr marR="0" lvl="0" algn="l" rtl="0">
              <a:lnSpc>
                <a:spcPct val="100000"/>
              </a:lnSpc>
              <a:spcBef>
                <a:spcPts val="0"/>
              </a:spcBef>
              <a:spcAft>
                <a:spcPts val="0"/>
              </a:spcAft>
            </a:defPPr>
            <a:lvl1pPr algn="ctr">
              <a:defRPr>
                <a:solidFill>
                  <a:srgbClr val="222222"/>
                </a:solidFill>
                <a:effectLst/>
                <a:latin typeface="Calibri" panose="020F0502020204030204" pitchFamily="34" charset="0"/>
              </a:defRPr>
            </a:lvl1pPr>
          </a:lstStyle>
          <a:p>
            <a:pPr marL="214313" indent="-214313" algn="l">
              <a:spcBef>
                <a:spcPts val="1350"/>
              </a:spcBef>
              <a:buClr>
                <a:srgbClr val="8DF2FF"/>
              </a:buClr>
              <a:buFont typeface=".Lucida Grande UI Regular"/>
              <a:buChar char="►"/>
            </a:pPr>
            <a:r>
              <a:rPr lang="pl-PL" sz="1200" b="1" dirty="0">
                <a:solidFill>
                  <a:schemeClr val="bg1"/>
                </a:solidFill>
                <a:latin typeface="Arial" panose="020B0604020202020204" pitchFamily="34" charset="0"/>
                <a:cs typeface="Arial" panose="020B0604020202020204" pitchFamily="34" charset="0"/>
              </a:rPr>
              <a:t>Nasadzenia zastępcze – drzewa, krzewy  </a:t>
            </a:r>
          </a:p>
          <a:p>
            <a:pPr marL="214313" indent="-214313" algn="l">
              <a:spcBef>
                <a:spcPts val="1350"/>
              </a:spcBef>
              <a:buClr>
                <a:srgbClr val="8DF2FF"/>
              </a:buClr>
              <a:buFont typeface=".Lucida Grande UI Regular"/>
              <a:buChar char="►"/>
            </a:pPr>
            <a:r>
              <a:rPr lang="pl-PL" sz="1200" b="1" dirty="0">
                <a:solidFill>
                  <a:schemeClr val="bg1"/>
                </a:solidFill>
                <a:latin typeface="Arial" panose="020B0604020202020204" pitchFamily="34" charset="0"/>
                <a:cs typeface="Arial" panose="020B0604020202020204" pitchFamily="34" charset="0"/>
              </a:rPr>
              <a:t>Stały nadzór środowiskowy</a:t>
            </a:r>
          </a:p>
          <a:p>
            <a:pPr algn="l"/>
            <a:endParaRPr lang="pl-PL" sz="1200" b="1" dirty="0">
              <a:solidFill>
                <a:schemeClr val="bg1"/>
              </a:solidFill>
              <a:latin typeface="Arial" panose="020B0604020202020204" pitchFamily="34" charset="0"/>
              <a:cs typeface="Arial" panose="020B0604020202020204" pitchFamily="34" charset="0"/>
            </a:endParaRPr>
          </a:p>
        </p:txBody>
      </p:sp>
      <p:sp>
        <p:nvSpPr>
          <p:cNvPr id="27" name="pole tekstowe 26">
            <a:extLst>
              <a:ext uri="{FF2B5EF4-FFF2-40B4-BE49-F238E27FC236}">
                <a16:creationId xmlns:a16="http://schemas.microsoft.com/office/drawing/2014/main" id="{49EC7F0F-F2AD-72BB-AFDA-29A244A13D11}"/>
              </a:ext>
            </a:extLst>
          </p:cNvPr>
          <p:cNvSpPr txBox="1"/>
          <p:nvPr/>
        </p:nvSpPr>
        <p:spPr>
          <a:xfrm>
            <a:off x="2402038" y="2647690"/>
            <a:ext cx="2114550" cy="1010533"/>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rgbClr val="222222"/>
                </a:solidFill>
                <a:effectLst/>
                <a:latin typeface="Calibri" panose="020F0502020204030204" pitchFamily="34" charset="0"/>
              </a:defRPr>
            </a:lvl1pPr>
          </a:lstStyle>
          <a:p>
            <a:pPr marL="214313" indent="-214313" algn="l">
              <a:spcBef>
                <a:spcPts val="1350"/>
              </a:spcBef>
              <a:buClr>
                <a:srgbClr val="8DF2FF"/>
              </a:buClr>
              <a:buFont typeface=".Lucida Grande UI Regular"/>
              <a:buChar char="►"/>
            </a:pPr>
            <a:r>
              <a:rPr lang="pl-PL" sz="1200" b="1" dirty="0">
                <a:solidFill>
                  <a:schemeClr val="bg1"/>
                </a:solidFill>
                <a:latin typeface="Arial" panose="020B0604020202020204" pitchFamily="34" charset="0"/>
                <a:cs typeface="Arial" panose="020B0604020202020204" pitchFamily="34" charset="0"/>
              </a:rPr>
              <a:t>Ochrona pasa nadmorskiego i plaży </a:t>
            </a:r>
          </a:p>
          <a:p>
            <a:pPr marL="214313" indent="-214313" algn="l">
              <a:spcBef>
                <a:spcPts val="1350"/>
              </a:spcBef>
              <a:buClr>
                <a:srgbClr val="8DF2FF"/>
              </a:buClr>
              <a:buFont typeface=".Lucida Grande UI Regular"/>
              <a:buChar char="►"/>
            </a:pPr>
            <a:r>
              <a:rPr lang="pl-PL" sz="1200" b="1" dirty="0">
                <a:solidFill>
                  <a:schemeClr val="bg1"/>
                </a:solidFill>
                <a:latin typeface="Arial" panose="020B0604020202020204" pitchFamily="34" charset="0"/>
                <a:cs typeface="Arial" panose="020B0604020202020204" pitchFamily="34" charset="0"/>
              </a:rPr>
              <a:t>Monitoringi jakości wód</a:t>
            </a:r>
          </a:p>
        </p:txBody>
      </p:sp>
      <p:sp>
        <p:nvSpPr>
          <p:cNvPr id="29" name="pole tekstowe 28">
            <a:extLst>
              <a:ext uri="{FF2B5EF4-FFF2-40B4-BE49-F238E27FC236}">
                <a16:creationId xmlns:a16="http://schemas.microsoft.com/office/drawing/2014/main" id="{59796FC2-BE7D-B539-D09D-D692C0F966F7}"/>
              </a:ext>
            </a:extLst>
          </p:cNvPr>
          <p:cNvSpPr txBox="1"/>
          <p:nvPr/>
        </p:nvSpPr>
        <p:spPr>
          <a:xfrm>
            <a:off x="4765929" y="2654979"/>
            <a:ext cx="2114550" cy="1010533"/>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rgbClr val="222222"/>
                </a:solidFill>
                <a:effectLst/>
                <a:latin typeface="Calibri" panose="020F0502020204030204" pitchFamily="34" charset="0"/>
              </a:defRPr>
            </a:lvl1pPr>
          </a:lstStyle>
          <a:p>
            <a:pPr marL="214313" indent="-214313" algn="l">
              <a:spcBef>
                <a:spcPts val="1350"/>
              </a:spcBef>
              <a:buClr>
                <a:srgbClr val="8DF2FF"/>
              </a:buClr>
              <a:buFont typeface=".Lucida Grande UI Regular"/>
              <a:buChar char="►"/>
            </a:pPr>
            <a:r>
              <a:rPr lang="pl-PL" sz="1200" b="1" dirty="0">
                <a:solidFill>
                  <a:schemeClr val="bg1"/>
                </a:solidFill>
                <a:latin typeface="Arial" panose="020B0604020202020204" pitchFamily="34" charset="0"/>
                <a:cs typeface="Arial" panose="020B0604020202020204" pitchFamily="34" charset="0"/>
              </a:rPr>
              <a:t>Odtworzenie siedlisk roślin i zwierząt</a:t>
            </a:r>
          </a:p>
          <a:p>
            <a:pPr marL="214313" indent="-214313" algn="l">
              <a:spcBef>
                <a:spcPts val="1350"/>
              </a:spcBef>
              <a:buClr>
                <a:srgbClr val="8DF2FF"/>
              </a:buClr>
              <a:buFont typeface=".Lucida Grande UI Regular"/>
              <a:buChar char="►"/>
            </a:pPr>
            <a:r>
              <a:rPr lang="pl-PL" sz="1200" b="1" dirty="0">
                <a:solidFill>
                  <a:schemeClr val="bg1"/>
                </a:solidFill>
                <a:latin typeface="Arial" panose="020B0604020202020204" pitchFamily="34" charset="0"/>
                <a:cs typeface="Arial" panose="020B0604020202020204" pitchFamily="34" charset="0"/>
              </a:rPr>
              <a:t>Stały monitoring przyrodniczy </a:t>
            </a:r>
          </a:p>
        </p:txBody>
      </p:sp>
      <p:sp>
        <p:nvSpPr>
          <p:cNvPr id="79" name="Prostokąt 78">
            <a:extLst>
              <a:ext uri="{FF2B5EF4-FFF2-40B4-BE49-F238E27FC236}">
                <a16:creationId xmlns:a16="http://schemas.microsoft.com/office/drawing/2014/main" id="{AA312167-39AC-09E5-0040-226F5320E604}"/>
              </a:ext>
            </a:extLst>
          </p:cNvPr>
          <p:cNvSpPr/>
          <p:nvPr/>
        </p:nvSpPr>
        <p:spPr>
          <a:xfrm>
            <a:off x="-1" y="5008770"/>
            <a:ext cx="9144001" cy="144000"/>
          </a:xfrm>
          <a:prstGeom prst="rect">
            <a:avLst/>
          </a:prstGeom>
          <a:solidFill>
            <a:srgbClr val="76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800"/>
          </a:p>
        </p:txBody>
      </p:sp>
      <p:sp>
        <p:nvSpPr>
          <p:cNvPr id="7" name="Prostokąt 6"/>
          <p:cNvSpPr/>
          <p:nvPr/>
        </p:nvSpPr>
        <p:spPr>
          <a:xfrm>
            <a:off x="7084867" y="2576918"/>
            <a:ext cx="2018537" cy="830997"/>
          </a:xfrm>
          <a:prstGeom prst="rect">
            <a:avLst/>
          </a:prstGeom>
          <a:noFill/>
        </p:spPr>
        <p:txBody>
          <a:bodyPr wrap="square">
            <a:spAutoFit/>
          </a:bodyPr>
          <a:lstStyle/>
          <a:p>
            <a:pPr marL="214313" indent="-214313">
              <a:spcBef>
                <a:spcPts val="900"/>
              </a:spcBef>
              <a:buClr>
                <a:srgbClr val="8DF2FF"/>
              </a:buClr>
              <a:buFont typeface=".Lucida Grande UI Regular"/>
              <a:buChar char="►"/>
            </a:pPr>
            <a:r>
              <a:rPr lang="pl-PL" sz="1200" b="1" dirty="0">
                <a:solidFill>
                  <a:schemeClr val="bg1"/>
                </a:solidFill>
                <a:latin typeface="Arial" panose="020B0604020202020204" pitchFamily="34" charset="0"/>
                <a:cs typeface="Arial" panose="020B0604020202020204" pitchFamily="34" charset="0"/>
              </a:rPr>
              <a:t>Swobodny dostęp </a:t>
            </a:r>
            <a:br>
              <a:rPr lang="pl-PL" sz="1200" b="1" dirty="0">
                <a:solidFill>
                  <a:schemeClr val="bg1"/>
                </a:solidFill>
                <a:latin typeface="Arial" panose="020B0604020202020204" pitchFamily="34" charset="0"/>
                <a:cs typeface="Arial" panose="020B0604020202020204" pitchFamily="34" charset="0"/>
              </a:rPr>
            </a:br>
            <a:r>
              <a:rPr lang="pl-PL" sz="1200" b="1" dirty="0">
                <a:solidFill>
                  <a:schemeClr val="bg1"/>
                </a:solidFill>
                <a:latin typeface="Arial" panose="020B0604020202020204" pitchFamily="34" charset="0"/>
                <a:cs typeface="Arial" panose="020B0604020202020204" pitchFamily="34" charset="0"/>
              </a:rPr>
              <a:t>do plaży na etapie eksploatacji elektrowni </a:t>
            </a:r>
          </a:p>
        </p:txBody>
      </p:sp>
      <p:pic>
        <p:nvPicPr>
          <p:cNvPr id="12" name="Grafika 11" descr="Odciski łap z wypełnieniem pełnym">
            <a:extLst>
              <a:ext uri="{FF2B5EF4-FFF2-40B4-BE49-F238E27FC236}">
                <a16:creationId xmlns:a16="http://schemas.microsoft.com/office/drawing/2014/main" id="{AE1D614E-2CAA-3BC0-4551-7047B349BC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229761" y="1685621"/>
            <a:ext cx="685800" cy="685800"/>
          </a:xfrm>
          <a:prstGeom prst="rect">
            <a:avLst/>
          </a:prstGeom>
        </p:spPr>
      </p:pic>
      <p:grpSp>
        <p:nvGrpSpPr>
          <p:cNvPr id="36" name="Grupa 35">
            <a:extLst>
              <a:ext uri="{FF2B5EF4-FFF2-40B4-BE49-F238E27FC236}">
                <a16:creationId xmlns:a16="http://schemas.microsoft.com/office/drawing/2014/main" id="{E265D49F-F12C-9ACC-7467-8DB94451FED6}"/>
              </a:ext>
            </a:extLst>
          </p:cNvPr>
          <p:cNvGrpSpPr/>
          <p:nvPr/>
        </p:nvGrpSpPr>
        <p:grpSpPr>
          <a:xfrm>
            <a:off x="2729450" y="1676779"/>
            <a:ext cx="1129510" cy="703487"/>
            <a:chOff x="3428246" y="2064447"/>
            <a:chExt cx="1506013" cy="937983"/>
          </a:xfrm>
        </p:grpSpPr>
        <p:pic>
          <p:nvPicPr>
            <p:cNvPr id="14" name="Grafika 13" descr="Fala z wypełnieniem pełnym">
              <a:extLst>
                <a:ext uri="{FF2B5EF4-FFF2-40B4-BE49-F238E27FC236}">
                  <a16:creationId xmlns:a16="http://schemas.microsoft.com/office/drawing/2014/main" id="{F83F68FB-2904-F371-42C5-3396367E99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019859" y="2088030"/>
              <a:ext cx="914400" cy="914400"/>
            </a:xfrm>
            <a:prstGeom prst="rect">
              <a:avLst/>
            </a:prstGeom>
          </p:spPr>
        </p:pic>
        <p:grpSp>
          <p:nvGrpSpPr>
            <p:cNvPr id="22" name="Grupa 21">
              <a:extLst>
                <a:ext uri="{FF2B5EF4-FFF2-40B4-BE49-F238E27FC236}">
                  <a16:creationId xmlns:a16="http://schemas.microsoft.com/office/drawing/2014/main" id="{BEB32A82-13B2-95C8-DE17-27198C2F1F51}"/>
                </a:ext>
              </a:extLst>
            </p:cNvPr>
            <p:cNvGrpSpPr/>
            <p:nvPr/>
          </p:nvGrpSpPr>
          <p:grpSpPr>
            <a:xfrm>
              <a:off x="3428246" y="2064447"/>
              <a:ext cx="933181" cy="937817"/>
              <a:chOff x="3345123" y="2081866"/>
              <a:chExt cx="933181" cy="937817"/>
            </a:xfrm>
          </p:grpSpPr>
          <p:pic>
            <p:nvPicPr>
              <p:cNvPr id="18" name="Grafika 17" descr="Tarcza — znacznik wyboru z wypełnieniem pełnym">
                <a:extLst>
                  <a:ext uri="{FF2B5EF4-FFF2-40B4-BE49-F238E27FC236}">
                    <a16:creationId xmlns:a16="http://schemas.microsoft.com/office/drawing/2014/main" id="{EE6BB8C0-8205-13D0-3073-665A73E509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363904" y="2105283"/>
                <a:ext cx="914400" cy="914400"/>
              </a:xfrm>
              <a:prstGeom prst="rect">
                <a:avLst/>
              </a:prstGeom>
            </p:spPr>
          </p:pic>
          <p:pic>
            <p:nvPicPr>
              <p:cNvPr id="20" name="Grafika 19" descr="Tarcza — znacznik wyboru z wypełnieniem pełnym">
                <a:extLst>
                  <a:ext uri="{FF2B5EF4-FFF2-40B4-BE49-F238E27FC236}">
                    <a16:creationId xmlns:a16="http://schemas.microsoft.com/office/drawing/2014/main" id="{B91B3515-3870-9D80-424D-A3959227FA0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345123" y="2081866"/>
                <a:ext cx="914400" cy="914400"/>
              </a:xfrm>
              <a:prstGeom prst="rect">
                <a:avLst/>
              </a:prstGeom>
            </p:spPr>
          </p:pic>
        </p:grpSp>
      </p:grpSp>
      <p:grpSp>
        <p:nvGrpSpPr>
          <p:cNvPr id="35" name="Grupa 34">
            <a:extLst>
              <a:ext uri="{FF2B5EF4-FFF2-40B4-BE49-F238E27FC236}">
                <a16:creationId xmlns:a16="http://schemas.microsoft.com/office/drawing/2014/main" id="{DEAB1AF7-4286-989E-9083-BB6EEAA74588}"/>
              </a:ext>
            </a:extLst>
          </p:cNvPr>
          <p:cNvGrpSpPr/>
          <p:nvPr/>
        </p:nvGrpSpPr>
        <p:grpSpPr>
          <a:xfrm>
            <a:off x="729764" y="1571464"/>
            <a:ext cx="1076729" cy="914117"/>
            <a:chOff x="867508" y="2126120"/>
            <a:chExt cx="1435639" cy="1218823"/>
          </a:xfrm>
        </p:grpSpPr>
        <p:pic>
          <p:nvPicPr>
            <p:cNvPr id="16" name="Grafika 15" descr="Sceneria leśna z wypełnieniem pełnym">
              <a:extLst>
                <a:ext uri="{FF2B5EF4-FFF2-40B4-BE49-F238E27FC236}">
                  <a16:creationId xmlns:a16="http://schemas.microsoft.com/office/drawing/2014/main" id="{1CBCFD82-7432-C5D7-F52C-0BB7206210C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867508" y="2126120"/>
              <a:ext cx="914400" cy="914400"/>
            </a:xfrm>
            <a:prstGeom prst="rect">
              <a:avLst/>
            </a:prstGeom>
          </p:spPr>
        </p:pic>
        <p:grpSp>
          <p:nvGrpSpPr>
            <p:cNvPr id="30" name="Grupa 29">
              <a:extLst>
                <a:ext uri="{FF2B5EF4-FFF2-40B4-BE49-F238E27FC236}">
                  <a16:creationId xmlns:a16="http://schemas.microsoft.com/office/drawing/2014/main" id="{C5315953-DE65-CE5E-0DF8-6C1D105B8AB2}"/>
                </a:ext>
              </a:extLst>
            </p:cNvPr>
            <p:cNvGrpSpPr/>
            <p:nvPr/>
          </p:nvGrpSpPr>
          <p:grpSpPr>
            <a:xfrm>
              <a:off x="1388747" y="2430543"/>
              <a:ext cx="914400" cy="914400"/>
              <a:chOff x="4482167" y="7165846"/>
              <a:chExt cx="914400" cy="914400"/>
            </a:xfrm>
          </p:grpSpPr>
          <p:pic>
            <p:nvPicPr>
              <p:cNvPr id="24" name="Grafika 23" descr="Szkło powiększające z wypełnieniem pełnym">
                <a:extLst>
                  <a:ext uri="{FF2B5EF4-FFF2-40B4-BE49-F238E27FC236}">
                    <a16:creationId xmlns:a16="http://schemas.microsoft.com/office/drawing/2014/main" id="{11E3E101-D6D3-82C7-F103-DE017FE9E53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4482167" y="7165846"/>
                <a:ext cx="914400" cy="914400"/>
              </a:xfrm>
              <a:prstGeom prst="rect">
                <a:avLst/>
              </a:prstGeom>
            </p:spPr>
          </p:pic>
          <p:pic>
            <p:nvPicPr>
              <p:cNvPr id="28" name="Grafika 27" descr="Szkło powiększające z wypełnieniem pełnym">
                <a:extLst>
                  <a:ext uri="{FF2B5EF4-FFF2-40B4-BE49-F238E27FC236}">
                    <a16:creationId xmlns:a16="http://schemas.microsoft.com/office/drawing/2014/main" id="{99086BF0-7393-F548-707A-62F01FCB24B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4482167" y="7165846"/>
                <a:ext cx="914400" cy="914400"/>
              </a:xfrm>
              <a:prstGeom prst="rect">
                <a:avLst/>
              </a:prstGeom>
            </p:spPr>
          </p:pic>
        </p:grpSp>
      </p:grpSp>
      <p:grpSp>
        <p:nvGrpSpPr>
          <p:cNvPr id="37" name="Grupa 36">
            <a:extLst>
              <a:ext uri="{FF2B5EF4-FFF2-40B4-BE49-F238E27FC236}">
                <a16:creationId xmlns:a16="http://schemas.microsoft.com/office/drawing/2014/main" id="{75E1466A-ADE8-384A-EEFA-F4466E24C675}"/>
              </a:ext>
            </a:extLst>
          </p:cNvPr>
          <p:cNvGrpSpPr/>
          <p:nvPr/>
        </p:nvGrpSpPr>
        <p:grpSpPr>
          <a:xfrm>
            <a:off x="7261780" y="1685566"/>
            <a:ext cx="1167845" cy="685911"/>
            <a:chOff x="9682373" y="2163825"/>
            <a:chExt cx="1557126" cy="914548"/>
          </a:xfrm>
        </p:grpSpPr>
        <p:pic>
          <p:nvPicPr>
            <p:cNvPr id="8" name="Grafika 7" descr="Urlop z wypełnieniem pełnym">
              <a:extLst>
                <a:ext uri="{FF2B5EF4-FFF2-40B4-BE49-F238E27FC236}">
                  <a16:creationId xmlns:a16="http://schemas.microsoft.com/office/drawing/2014/main" id="{22267A86-B14D-3BE7-E6AD-5E1A0B1B432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0325099" y="2163973"/>
              <a:ext cx="914400" cy="914400"/>
            </a:xfrm>
            <a:prstGeom prst="rect">
              <a:avLst/>
            </a:prstGeom>
          </p:spPr>
        </p:pic>
        <p:grpSp>
          <p:nvGrpSpPr>
            <p:cNvPr id="34" name="Grupa 33">
              <a:extLst>
                <a:ext uri="{FF2B5EF4-FFF2-40B4-BE49-F238E27FC236}">
                  <a16:creationId xmlns:a16="http://schemas.microsoft.com/office/drawing/2014/main" id="{78B81C40-05B0-D8AE-89E6-2A57B5FC2F19}"/>
                </a:ext>
              </a:extLst>
            </p:cNvPr>
            <p:cNvGrpSpPr/>
            <p:nvPr/>
          </p:nvGrpSpPr>
          <p:grpSpPr>
            <a:xfrm>
              <a:off x="9682373" y="2163825"/>
              <a:ext cx="914400" cy="914400"/>
              <a:chOff x="9001548" y="7401551"/>
              <a:chExt cx="914400" cy="914400"/>
            </a:xfrm>
          </p:grpSpPr>
          <p:pic>
            <p:nvPicPr>
              <p:cNvPr id="32" name="Grafika 31" descr="Rodzina z dziewczynką z wypełnieniem pełnym">
                <a:extLst>
                  <a:ext uri="{FF2B5EF4-FFF2-40B4-BE49-F238E27FC236}">
                    <a16:creationId xmlns:a16="http://schemas.microsoft.com/office/drawing/2014/main" id="{9C7F773C-B9EA-99AA-2A8A-9FCDE9544E2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9001548" y="7401551"/>
                <a:ext cx="914400" cy="914400"/>
              </a:xfrm>
              <a:prstGeom prst="rect">
                <a:avLst/>
              </a:prstGeom>
            </p:spPr>
          </p:pic>
          <p:pic>
            <p:nvPicPr>
              <p:cNvPr id="33" name="Grafika 32" descr="Rodzina z dziewczynką z wypełnieniem pełnym">
                <a:extLst>
                  <a:ext uri="{FF2B5EF4-FFF2-40B4-BE49-F238E27FC236}">
                    <a16:creationId xmlns:a16="http://schemas.microsoft.com/office/drawing/2014/main" id="{08A9A39A-FE7A-D257-F157-3D675889004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9001548" y="7401551"/>
                <a:ext cx="914400" cy="914400"/>
              </a:xfrm>
              <a:prstGeom prst="rect">
                <a:avLst/>
              </a:prstGeom>
            </p:spPr>
          </p:pic>
        </p:grpSp>
      </p:grpSp>
    </p:spTree>
    <p:extLst>
      <p:ext uri="{BB962C8B-B14F-4D97-AF65-F5344CB8AC3E}">
        <p14:creationId xmlns:p14="http://schemas.microsoft.com/office/powerpoint/2010/main" val="33221970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ymbol zastępczy tekstu 2">
            <a:extLst>
              <a:ext uri="{FF2B5EF4-FFF2-40B4-BE49-F238E27FC236}">
                <a16:creationId xmlns:a16="http://schemas.microsoft.com/office/drawing/2014/main" id="{B0BBFD65-6C7C-3A44-8557-63CF34067719}"/>
              </a:ext>
            </a:extLst>
          </p:cNvPr>
          <p:cNvSpPr txBox="1">
            <a:spLocks/>
          </p:cNvSpPr>
          <p:nvPr/>
        </p:nvSpPr>
        <p:spPr>
          <a:xfrm>
            <a:off x="875466" y="1268798"/>
            <a:ext cx="4863378" cy="121837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l-PL" sz="2400" b="1" dirty="0">
                <a:solidFill>
                  <a:schemeClr val="bg1"/>
                </a:solidFill>
              </a:rPr>
              <a:t>Potencjalne oddziaływanie </a:t>
            </a:r>
          </a:p>
          <a:p>
            <a:r>
              <a:rPr lang="pl-PL" sz="2400" b="1" dirty="0">
                <a:solidFill>
                  <a:schemeClr val="bg1"/>
                </a:solidFill>
              </a:rPr>
              <a:t>na turystykę i aspekty socjoekonomiczne</a:t>
            </a:r>
          </a:p>
        </p:txBody>
      </p:sp>
    </p:spTree>
    <p:extLst>
      <p:ext uri="{BB962C8B-B14F-4D97-AF65-F5344CB8AC3E}">
        <p14:creationId xmlns:p14="http://schemas.microsoft.com/office/powerpoint/2010/main" val="757920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4121641" cy="369332"/>
          </a:xfrm>
          <a:prstGeom prst="rect">
            <a:avLst/>
          </a:prstGeom>
          <a:noFill/>
        </p:spPr>
        <p:txBody>
          <a:bodyPr wrap="none" rtlCol="0">
            <a:spAutoFit/>
          </a:bodyPr>
          <a:lstStyle/>
          <a:p>
            <a:pPr lvl="0">
              <a:defRPr/>
            </a:pPr>
            <a:r>
              <a:rPr lang="pl-PL" sz="1800" b="1" dirty="0">
                <a:solidFill>
                  <a:srgbClr val="000647"/>
                </a:solidFill>
              </a:rPr>
              <a:t>Oddziaływania związane z turystyką</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32</a:t>
            </a:fld>
            <a:endParaRPr lang="en" sz="800" dirty="0">
              <a:solidFill>
                <a:srgbClr val="000647"/>
              </a:solidFill>
            </a:endParaRPr>
          </a:p>
        </p:txBody>
      </p:sp>
      <p:pic>
        <p:nvPicPr>
          <p:cNvPr id="20" name="Obraz 19">
            <a:extLst>
              <a:ext uri="{FF2B5EF4-FFF2-40B4-BE49-F238E27FC236}">
                <a16:creationId xmlns:a16="http://schemas.microsoft.com/office/drawing/2014/main" id="{065E2B13-7B4D-D94C-B453-BDB8EEAF6A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0458" y="713412"/>
            <a:ext cx="6236193" cy="4413005"/>
          </a:xfrm>
          <a:prstGeom prst="rect">
            <a:avLst/>
          </a:prstGeom>
        </p:spPr>
      </p:pic>
      <p:sp>
        <p:nvSpPr>
          <p:cNvPr id="21" name="pole tekstowe 20">
            <a:extLst>
              <a:ext uri="{FF2B5EF4-FFF2-40B4-BE49-F238E27FC236}">
                <a16:creationId xmlns:a16="http://schemas.microsoft.com/office/drawing/2014/main" id="{7BB7528A-4C44-AA42-B0DB-E84D907C8786}"/>
              </a:ext>
            </a:extLst>
          </p:cNvPr>
          <p:cNvSpPr txBox="1"/>
          <p:nvPr/>
        </p:nvSpPr>
        <p:spPr>
          <a:xfrm>
            <a:off x="6538177" y="1611645"/>
            <a:ext cx="2505325" cy="3308598"/>
          </a:xfrm>
          <a:prstGeom prst="rect">
            <a:avLst/>
          </a:prstGeom>
          <a:noFill/>
        </p:spPr>
        <p:txBody>
          <a:bodyPr wrap="square" rtlCol="0">
            <a:spAutoFit/>
          </a:bodyPr>
          <a:lstStyle/>
          <a:p>
            <a:r>
              <a:rPr lang="pl-PL" sz="1100" dirty="0">
                <a:solidFill>
                  <a:srgbClr val="000647"/>
                </a:solidFill>
              </a:rPr>
              <a:t>Gmina miejsko-wiejska Władysławowo to ok. 14,5 tys. mieszkańców.</a:t>
            </a:r>
          </a:p>
          <a:p>
            <a:endParaRPr lang="pl-PL" sz="1100" dirty="0">
              <a:solidFill>
                <a:srgbClr val="000647"/>
              </a:solidFill>
            </a:endParaRPr>
          </a:p>
          <a:p>
            <a:endParaRPr lang="pl-PL" sz="1100" dirty="0">
              <a:solidFill>
                <a:srgbClr val="000647"/>
              </a:solidFill>
            </a:endParaRPr>
          </a:p>
          <a:p>
            <a:endParaRPr lang="pl-PL" sz="1100" dirty="0">
              <a:solidFill>
                <a:srgbClr val="000647"/>
              </a:solidFill>
            </a:endParaRPr>
          </a:p>
          <a:p>
            <a:endParaRPr lang="pl-PL" sz="1100" dirty="0">
              <a:solidFill>
                <a:srgbClr val="000647"/>
              </a:solidFill>
            </a:endParaRPr>
          </a:p>
          <a:p>
            <a:r>
              <a:rPr lang="pl-PL" sz="1100" dirty="0">
                <a:solidFill>
                  <a:srgbClr val="000647"/>
                </a:solidFill>
              </a:rPr>
              <a:t>Obszar Realizacji Przedsięwzięcia względem lokalizacji gminy Władysławowo i okolic </a:t>
            </a:r>
          </a:p>
          <a:p>
            <a:endParaRPr lang="pl-PL" sz="1100" dirty="0">
              <a:solidFill>
                <a:srgbClr val="000647"/>
              </a:solidFill>
            </a:endParaRPr>
          </a:p>
          <a:p>
            <a:endParaRPr lang="pl-PL" sz="1100" dirty="0">
              <a:solidFill>
                <a:srgbClr val="000647"/>
              </a:solidFill>
            </a:endParaRPr>
          </a:p>
          <a:p>
            <a:endParaRPr lang="pl-PL" sz="1100" dirty="0">
              <a:solidFill>
                <a:srgbClr val="000647"/>
              </a:solidFill>
            </a:endParaRPr>
          </a:p>
          <a:p>
            <a:endParaRPr lang="pl-PL" sz="1100" dirty="0">
              <a:solidFill>
                <a:srgbClr val="000647"/>
              </a:solidFill>
            </a:endParaRPr>
          </a:p>
          <a:p>
            <a:r>
              <a:rPr lang="pl-PL" sz="1100" dirty="0">
                <a:solidFill>
                  <a:srgbClr val="000647"/>
                </a:solidFill>
              </a:rPr>
              <a:t>Odległość od portu we Władysławowie do granicy </a:t>
            </a:r>
            <a:r>
              <a:rPr lang="pl-PL" sz="1100" dirty="0" smtClean="0">
                <a:solidFill>
                  <a:srgbClr val="000647"/>
                </a:solidFill>
              </a:rPr>
              <a:t>Obszaru Realizacji Przedsięwzięcia </a:t>
            </a:r>
            <a:r>
              <a:rPr lang="pl-PL" sz="1100" dirty="0">
                <a:solidFill>
                  <a:srgbClr val="000647"/>
                </a:solidFill>
              </a:rPr>
              <a:t>wynosi </a:t>
            </a:r>
            <a:r>
              <a:rPr lang="pl-PL" sz="1200" dirty="0">
                <a:solidFill>
                  <a:srgbClr val="000647"/>
                </a:solidFill>
              </a:rPr>
              <a:t>ok</a:t>
            </a:r>
            <a:r>
              <a:rPr lang="pl-PL" sz="1200" b="1" dirty="0">
                <a:solidFill>
                  <a:srgbClr val="000647"/>
                </a:solidFill>
              </a:rPr>
              <a:t>. 41 km</a:t>
            </a:r>
          </a:p>
          <a:p>
            <a:endParaRPr lang="pl-PL" sz="1100" dirty="0">
              <a:solidFill>
                <a:srgbClr val="000647"/>
              </a:solidFill>
            </a:endParaRPr>
          </a:p>
        </p:txBody>
      </p:sp>
      <p:pic>
        <p:nvPicPr>
          <p:cNvPr id="22" name="Grafika 21" descr="Użytkownicy z wypełnieniem pełnym">
            <a:extLst>
              <a:ext uri="{FF2B5EF4-FFF2-40B4-BE49-F238E27FC236}">
                <a16:creationId xmlns:a16="http://schemas.microsoft.com/office/drawing/2014/main" id="{03FF6A8F-6015-E04F-8C5F-6E8BFD7A2C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655791" y="1179576"/>
            <a:ext cx="514365" cy="514365"/>
          </a:xfrm>
          <a:prstGeom prst="rect">
            <a:avLst/>
          </a:prstGeom>
        </p:spPr>
      </p:pic>
      <p:pic>
        <p:nvPicPr>
          <p:cNvPr id="23" name="Grafika 22" descr="Mapa z pinezką z wypełnieniem pełnym">
            <a:extLst>
              <a:ext uri="{FF2B5EF4-FFF2-40B4-BE49-F238E27FC236}">
                <a16:creationId xmlns:a16="http://schemas.microsoft.com/office/drawing/2014/main" id="{263EAA0D-BE49-B245-A352-2AD70BCA65B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601855" y="2322560"/>
            <a:ext cx="514366" cy="514366"/>
          </a:xfrm>
          <a:prstGeom prst="rect">
            <a:avLst/>
          </a:prstGeom>
        </p:spPr>
      </p:pic>
      <p:pic>
        <p:nvPicPr>
          <p:cNvPr id="28" name="Obraz 27">
            <a:extLst>
              <a:ext uri="{FF2B5EF4-FFF2-40B4-BE49-F238E27FC236}">
                <a16:creationId xmlns:a16="http://schemas.microsoft.com/office/drawing/2014/main" id="{AC7EF316-6181-734A-BF3A-7F56F8846384}"/>
              </a:ext>
            </a:extLst>
          </p:cNvPr>
          <p:cNvPicPr>
            <a:picLocks noChangeAspect="1"/>
          </p:cNvPicPr>
          <p:nvPr/>
        </p:nvPicPr>
        <p:blipFill>
          <a:blip r:embed="rId8"/>
          <a:srcRect/>
          <a:stretch/>
        </p:blipFill>
        <p:spPr>
          <a:xfrm>
            <a:off x="6622380" y="3632130"/>
            <a:ext cx="599471" cy="261874"/>
          </a:xfrm>
          <a:prstGeom prst="rect">
            <a:avLst/>
          </a:prstGeom>
        </p:spPr>
      </p:pic>
    </p:spTree>
    <p:extLst>
      <p:ext uri="{BB962C8B-B14F-4D97-AF65-F5344CB8AC3E}">
        <p14:creationId xmlns:p14="http://schemas.microsoft.com/office/powerpoint/2010/main" val="33485919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4121641" cy="369332"/>
          </a:xfrm>
          <a:prstGeom prst="rect">
            <a:avLst/>
          </a:prstGeom>
          <a:noFill/>
        </p:spPr>
        <p:txBody>
          <a:bodyPr wrap="none" rtlCol="0">
            <a:spAutoFit/>
          </a:bodyPr>
          <a:lstStyle/>
          <a:p>
            <a:pPr lvl="0">
              <a:defRPr/>
            </a:pPr>
            <a:r>
              <a:rPr lang="pl-PL" sz="1800" b="1" dirty="0">
                <a:solidFill>
                  <a:srgbClr val="000647"/>
                </a:solidFill>
              </a:rPr>
              <a:t>Oddziaływania związane z turystyką</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33</a:t>
            </a:fld>
            <a:endParaRPr lang="en" sz="800" dirty="0">
              <a:solidFill>
                <a:srgbClr val="000647"/>
              </a:solidFill>
            </a:endParaRPr>
          </a:p>
        </p:txBody>
      </p:sp>
      <p:sp>
        <p:nvSpPr>
          <p:cNvPr id="30" name="Prostokąt 29">
            <a:extLst>
              <a:ext uri="{FF2B5EF4-FFF2-40B4-BE49-F238E27FC236}">
                <a16:creationId xmlns:a16="http://schemas.microsoft.com/office/drawing/2014/main" id="{D9D02B11-0506-F947-9968-D8E0ED9F1060}"/>
              </a:ext>
            </a:extLst>
          </p:cNvPr>
          <p:cNvSpPr/>
          <p:nvPr/>
        </p:nvSpPr>
        <p:spPr>
          <a:xfrm>
            <a:off x="2366153" y="713382"/>
            <a:ext cx="6103037" cy="4355038"/>
          </a:xfrm>
          <a:prstGeom prst="rect">
            <a:avLst/>
          </a:prstGeom>
        </p:spPr>
        <p:txBody>
          <a:bodyPr wrap="square">
            <a:spAutoFit/>
          </a:bodyPr>
          <a:lstStyle/>
          <a:p>
            <a:r>
              <a:rPr lang="pl-PL" sz="1200" dirty="0">
                <a:solidFill>
                  <a:srgbClr val="000647"/>
                </a:solidFill>
                <a:latin typeface="Arial" panose="020B0604020202020204" pitchFamily="34" charset="0"/>
                <a:cs typeface="Arial" panose="020B0604020202020204" pitchFamily="34" charset="0"/>
              </a:rPr>
              <a:t>Obszar wycinki lasu będzie wynosił </a:t>
            </a:r>
            <a:r>
              <a:rPr lang="pl-PL" sz="1200" dirty="0" smtClean="0">
                <a:solidFill>
                  <a:srgbClr val="000647"/>
                </a:solidFill>
                <a:latin typeface="Arial" panose="020B0604020202020204" pitchFamily="34" charset="0"/>
                <a:cs typeface="Arial" panose="020B0604020202020204" pitchFamily="34" charset="0"/>
              </a:rPr>
              <a:t>ok. </a:t>
            </a:r>
            <a:r>
              <a:rPr lang="pl-PL" sz="1200" dirty="0">
                <a:solidFill>
                  <a:srgbClr val="000647"/>
                </a:solidFill>
                <a:latin typeface="Arial" panose="020B0604020202020204" pitchFamily="34" charset="0"/>
                <a:cs typeface="Arial" panose="020B0604020202020204" pitchFamily="34" charset="0"/>
              </a:rPr>
              <a:t>335 ha, a teren konieczny dla eksploatacji </a:t>
            </a:r>
            <a:r>
              <a:rPr lang="pl-PL" sz="1200" dirty="0" smtClean="0">
                <a:solidFill>
                  <a:srgbClr val="000647"/>
                </a:solidFill>
                <a:latin typeface="Arial" panose="020B0604020202020204" pitchFamily="34" charset="0"/>
                <a:cs typeface="Arial" panose="020B0604020202020204" pitchFamily="34" charset="0"/>
              </a:rPr>
              <a:t>elektrowni, </a:t>
            </a:r>
            <a:r>
              <a:rPr lang="pl-PL" sz="1200" dirty="0">
                <a:solidFill>
                  <a:srgbClr val="000647"/>
                </a:solidFill>
                <a:latin typeface="Arial" panose="020B0604020202020204" pitchFamily="34" charset="0"/>
                <a:cs typeface="Arial" panose="020B0604020202020204" pitchFamily="34" charset="0"/>
              </a:rPr>
              <a:t>tj. po etapie budowy, będzie mniejszy i </a:t>
            </a:r>
            <a:r>
              <a:rPr lang="pl-PL" sz="1200" b="1" dirty="0">
                <a:solidFill>
                  <a:srgbClr val="000647"/>
                </a:solidFill>
                <a:latin typeface="Arial" panose="020B0604020202020204" pitchFamily="34" charset="0"/>
                <a:cs typeface="Arial" panose="020B0604020202020204" pitchFamily="34" charset="0"/>
              </a:rPr>
              <a:t>obejmie ok. 186 ha </a:t>
            </a:r>
            <a:r>
              <a:rPr lang="pl-PL" sz="1200" dirty="0">
                <a:solidFill>
                  <a:srgbClr val="000647"/>
                </a:solidFill>
                <a:latin typeface="Arial" panose="020B0604020202020204" pitchFamily="34" charset="0"/>
                <a:cs typeface="Arial" panose="020B0604020202020204" pitchFamily="34" charset="0"/>
              </a:rPr>
              <a:t>plus obszar niezbędny do wylesienia na podstawie przepisów odrębnych i zaleceń przeciwpożarowych. </a:t>
            </a:r>
          </a:p>
          <a:p>
            <a:endParaRPr lang="pl-PL" sz="1200" dirty="0">
              <a:solidFill>
                <a:srgbClr val="000647"/>
              </a:solidFill>
              <a:latin typeface="Arial" panose="020B0604020202020204" pitchFamily="34" charset="0"/>
              <a:cs typeface="Arial" panose="020B0604020202020204" pitchFamily="34" charset="0"/>
            </a:endParaRPr>
          </a:p>
          <a:p>
            <a:r>
              <a:rPr lang="pl-PL" sz="1200" dirty="0">
                <a:solidFill>
                  <a:srgbClr val="000647"/>
                </a:solidFill>
                <a:latin typeface="Arial" panose="020B0604020202020204" pitchFamily="34" charset="0"/>
                <a:cs typeface="Arial" panose="020B0604020202020204" pitchFamily="34" charset="0"/>
              </a:rPr>
              <a:t>Na terenie budowy elektrowni zlokalizowane są wejścia na plażę nr 46, 47, 48, 49, </a:t>
            </a:r>
            <a:r>
              <a:rPr lang="pl-PL" sz="1200" dirty="0" smtClean="0">
                <a:solidFill>
                  <a:srgbClr val="000647"/>
                </a:solidFill>
                <a:latin typeface="Arial" panose="020B0604020202020204" pitchFamily="34" charset="0"/>
                <a:cs typeface="Arial" panose="020B0604020202020204" pitchFamily="34" charset="0"/>
              </a:rPr>
              <a:t/>
            </a:r>
            <a:br>
              <a:rPr lang="pl-PL" sz="1200" dirty="0" smtClean="0">
                <a:solidFill>
                  <a:srgbClr val="000647"/>
                </a:solidFill>
                <a:latin typeface="Arial" panose="020B0604020202020204" pitchFamily="34" charset="0"/>
                <a:cs typeface="Arial" panose="020B0604020202020204" pitchFamily="34" charset="0"/>
              </a:rPr>
            </a:br>
            <a:r>
              <a:rPr lang="pl-PL" sz="1200" dirty="0" smtClean="0">
                <a:solidFill>
                  <a:srgbClr val="000647"/>
                </a:solidFill>
                <a:latin typeface="Arial" panose="020B0604020202020204" pitchFamily="34" charset="0"/>
                <a:cs typeface="Arial" panose="020B0604020202020204" pitchFamily="34" charset="0"/>
              </a:rPr>
              <a:t>które </a:t>
            </a:r>
            <a:r>
              <a:rPr lang="pl-PL" sz="1200" dirty="0">
                <a:solidFill>
                  <a:srgbClr val="000647"/>
                </a:solidFill>
                <a:latin typeface="Arial" panose="020B0604020202020204" pitchFamily="34" charset="0"/>
                <a:cs typeface="Arial" panose="020B0604020202020204" pitchFamily="34" charset="0"/>
              </a:rPr>
              <a:t>ze względu </a:t>
            </a:r>
            <a:r>
              <a:rPr lang="pl-PL" sz="1200" dirty="0" smtClean="0">
                <a:solidFill>
                  <a:srgbClr val="000647"/>
                </a:solidFill>
                <a:latin typeface="Arial" panose="020B0604020202020204" pitchFamily="34" charset="0"/>
                <a:cs typeface="Arial" panose="020B0604020202020204" pitchFamily="34" charset="0"/>
              </a:rPr>
              <a:t>na </a:t>
            </a:r>
            <a:r>
              <a:rPr lang="pl-PL" sz="1200" dirty="0">
                <a:solidFill>
                  <a:srgbClr val="000647"/>
                </a:solidFill>
                <a:latin typeface="Arial" panose="020B0604020202020204" pitchFamily="34" charset="0"/>
                <a:cs typeface="Arial" panose="020B0604020202020204" pitchFamily="34" charset="0"/>
              </a:rPr>
              <a:t>prowadzone prace budowlane zostaną </a:t>
            </a:r>
            <a:r>
              <a:rPr lang="pl-PL" sz="1200" b="1" dirty="0">
                <a:solidFill>
                  <a:srgbClr val="000647"/>
                </a:solidFill>
                <a:latin typeface="Arial" panose="020B0604020202020204" pitchFamily="34" charset="0"/>
                <a:cs typeface="Arial" panose="020B0604020202020204" pitchFamily="34" charset="0"/>
              </a:rPr>
              <a:t>czasowo</a:t>
            </a:r>
            <a:r>
              <a:rPr lang="pl-PL" sz="1200" dirty="0">
                <a:solidFill>
                  <a:srgbClr val="000647"/>
                </a:solidFill>
                <a:latin typeface="Arial" panose="020B0604020202020204" pitchFamily="34" charset="0"/>
                <a:cs typeface="Arial" panose="020B0604020202020204" pitchFamily="34" charset="0"/>
              </a:rPr>
              <a:t> zamknięte. </a:t>
            </a:r>
            <a:r>
              <a:rPr lang="pl-PL" sz="1200" b="1" dirty="0">
                <a:solidFill>
                  <a:srgbClr val="000647"/>
                </a:solidFill>
                <a:latin typeface="Arial" panose="020B0604020202020204" pitchFamily="34" charset="0"/>
                <a:cs typeface="Arial" panose="020B0604020202020204" pitchFamily="34" charset="0"/>
              </a:rPr>
              <a:t>W tym czasie zostaną zaprojektowane nowe wejścia na plażę.</a:t>
            </a:r>
          </a:p>
          <a:p>
            <a:endParaRPr lang="pl-PL" sz="1200" b="1" dirty="0">
              <a:solidFill>
                <a:srgbClr val="000647"/>
              </a:solidFill>
              <a:latin typeface="Arial" panose="020B0604020202020204" pitchFamily="34" charset="0"/>
              <a:cs typeface="Arial" panose="020B0604020202020204" pitchFamily="34" charset="0"/>
            </a:endParaRPr>
          </a:p>
          <a:p>
            <a:r>
              <a:rPr lang="pl-PL" sz="1200" dirty="0">
                <a:solidFill>
                  <a:srgbClr val="000647"/>
                </a:solidFill>
                <a:latin typeface="Arial" panose="020B0604020202020204" pitchFamily="34" charset="0"/>
                <a:cs typeface="Arial" panose="020B0604020202020204" pitchFamily="34" charset="0"/>
              </a:rPr>
              <a:t>Docelowy przebieg szlaków zostanie dostosowany do nowego zagospodarowania terenu, podobnie </a:t>
            </a:r>
            <a:r>
              <a:rPr lang="pl-PL" sz="1200" dirty="0" smtClean="0">
                <a:solidFill>
                  <a:srgbClr val="000647"/>
                </a:solidFill>
                <a:latin typeface="Arial" panose="020B0604020202020204" pitchFamily="34" charset="0"/>
                <a:cs typeface="Arial" panose="020B0604020202020204" pitchFamily="34" charset="0"/>
              </a:rPr>
              <a:t>jak </a:t>
            </a:r>
            <a:r>
              <a:rPr lang="pl-PL" sz="1200" dirty="0">
                <a:solidFill>
                  <a:srgbClr val="000647"/>
                </a:solidFill>
                <a:latin typeface="Arial" panose="020B0604020202020204" pitchFamily="34" charset="0"/>
                <a:cs typeface="Arial" panose="020B0604020202020204" pitchFamily="34" charset="0"/>
              </a:rPr>
              <a:t>dostęp do morza, poprzez zaprojektowanie nowych wejść na plażę oraz infrastruktury zastępczej.  </a:t>
            </a:r>
          </a:p>
          <a:p>
            <a:r>
              <a:rPr lang="pl-PL" sz="1200" dirty="0">
                <a:solidFill>
                  <a:srgbClr val="000647"/>
                </a:solidFill>
                <a:latin typeface="Arial" panose="020B0604020202020204" pitchFamily="34" charset="0"/>
                <a:cs typeface="Arial" panose="020B0604020202020204" pitchFamily="34" charset="0"/>
              </a:rPr>
              <a:t>Nie prognozuje się wpływu na najbliższe kąpielisko (strzeżone) oraz plażę publiczną, która znajduje </a:t>
            </a:r>
            <a:r>
              <a:rPr lang="pl-PL" sz="1200" dirty="0" smtClean="0">
                <a:solidFill>
                  <a:srgbClr val="000647"/>
                </a:solidFill>
                <a:latin typeface="Arial" panose="020B0604020202020204" pitchFamily="34" charset="0"/>
                <a:cs typeface="Arial" panose="020B0604020202020204" pitchFamily="34" charset="0"/>
              </a:rPr>
              <a:t>się w </a:t>
            </a:r>
            <a:r>
              <a:rPr lang="pl-PL" sz="1200" dirty="0">
                <a:solidFill>
                  <a:srgbClr val="000647"/>
                </a:solidFill>
                <a:latin typeface="Arial" panose="020B0604020202020204" pitchFamily="34" charset="0"/>
                <a:cs typeface="Arial" panose="020B0604020202020204" pitchFamily="34" charset="0"/>
              </a:rPr>
              <a:t>odległości ok. 700 m od granic Obszaru realizacji Przedsięwzięcia (Kąpielisko morskie Lubiatowo) – pomiędzy wejściem na plażę nr 43 i 44. </a:t>
            </a:r>
          </a:p>
          <a:p>
            <a:endParaRPr lang="pl-PL" sz="1200" dirty="0">
              <a:solidFill>
                <a:srgbClr val="000647"/>
              </a:solidFill>
              <a:latin typeface="Arial" panose="020B0604020202020204" pitchFamily="34" charset="0"/>
              <a:cs typeface="Arial" panose="020B0604020202020204" pitchFamily="34" charset="0"/>
            </a:endParaRPr>
          </a:p>
          <a:p>
            <a:r>
              <a:rPr lang="pl-PL" sz="1200" dirty="0">
                <a:solidFill>
                  <a:srgbClr val="000647"/>
                </a:solidFill>
                <a:latin typeface="Arial" panose="020B0604020202020204" pitchFamily="34" charset="0"/>
                <a:cs typeface="Arial" panose="020B0604020202020204" pitchFamily="34" charset="0"/>
              </a:rPr>
              <a:t>Będzie funkcjonowało Lokalne Centrum Informacyjne (LCI), które będzie również pełniło funkcję Centrum hotelowo-konferencyjnego, co będzie sprzyjało rozwojowi sektora „turystyki naukowo-poznawczej”. Będą organizowane liczne szkolenia, konferencje, czy warsztaty, w tym międzynarodowe, poświęcone energetyce jądrowej i samej budowie unikatowej w skali kraju inwestycji.</a:t>
            </a:r>
          </a:p>
          <a:p>
            <a:endParaRPr lang="pl-PL" sz="1200" dirty="0">
              <a:solidFill>
                <a:schemeClr val="bg2">
                  <a:lumMod val="75000"/>
                </a:schemeClr>
              </a:solidFill>
              <a:latin typeface="+mj-lt"/>
            </a:endParaRPr>
          </a:p>
          <a:p>
            <a:r>
              <a:rPr lang="pl-PL" sz="1300" b="1" dirty="0">
                <a:solidFill>
                  <a:srgbClr val="06B2E1"/>
                </a:solidFill>
                <a:latin typeface="+mj-lt"/>
              </a:rPr>
              <a:t>Brak negatywnych odziaływań na gminę Władysławowo. </a:t>
            </a:r>
          </a:p>
        </p:txBody>
      </p:sp>
      <p:sp>
        <p:nvSpPr>
          <p:cNvPr id="31" name="pole tekstowe 30">
            <a:extLst>
              <a:ext uri="{FF2B5EF4-FFF2-40B4-BE49-F238E27FC236}">
                <a16:creationId xmlns:a16="http://schemas.microsoft.com/office/drawing/2014/main" id="{9BCCD788-A23D-2B4D-B86C-5E9350946034}"/>
              </a:ext>
            </a:extLst>
          </p:cNvPr>
          <p:cNvSpPr txBox="1"/>
          <p:nvPr/>
        </p:nvSpPr>
        <p:spPr>
          <a:xfrm>
            <a:off x="760103" y="3175500"/>
            <a:ext cx="1525429" cy="1292662"/>
          </a:xfrm>
          <a:prstGeom prst="rect">
            <a:avLst/>
          </a:prstGeom>
          <a:noFill/>
        </p:spPr>
        <p:txBody>
          <a:bodyPr wrap="square" rtlCol="0">
            <a:spAutoFit/>
          </a:bodyPr>
          <a:lstStyle/>
          <a:p>
            <a:r>
              <a:rPr lang="pl-PL" sz="1300" b="1" dirty="0">
                <a:solidFill>
                  <a:srgbClr val="06B2E1"/>
                </a:solidFill>
              </a:rPr>
              <a:t>Stabilne zyski przez 12 miesięcy w roku, dostosowanie frontu robót </a:t>
            </a:r>
          </a:p>
          <a:p>
            <a:r>
              <a:rPr lang="pl-PL" sz="1300" b="1" dirty="0">
                <a:solidFill>
                  <a:srgbClr val="06B2E1"/>
                </a:solidFill>
              </a:rPr>
              <a:t>do sezonu</a:t>
            </a:r>
          </a:p>
        </p:txBody>
      </p:sp>
      <p:sp>
        <p:nvSpPr>
          <p:cNvPr id="32" name="pole tekstowe 31">
            <a:extLst>
              <a:ext uri="{FF2B5EF4-FFF2-40B4-BE49-F238E27FC236}">
                <a16:creationId xmlns:a16="http://schemas.microsoft.com/office/drawing/2014/main" id="{DFCCF706-1458-134F-BC01-03EE6CB8ECC9}"/>
              </a:ext>
            </a:extLst>
          </p:cNvPr>
          <p:cNvSpPr txBox="1"/>
          <p:nvPr/>
        </p:nvSpPr>
        <p:spPr>
          <a:xfrm>
            <a:off x="760103" y="2194834"/>
            <a:ext cx="1904440" cy="523220"/>
          </a:xfrm>
          <a:prstGeom prst="rect">
            <a:avLst/>
          </a:prstGeom>
          <a:noFill/>
        </p:spPr>
        <p:txBody>
          <a:bodyPr wrap="square" rtlCol="0">
            <a:spAutoFit/>
          </a:bodyPr>
          <a:lstStyle/>
          <a:p>
            <a:r>
              <a:rPr lang="pl-PL" b="1" dirty="0">
                <a:solidFill>
                  <a:srgbClr val="003399"/>
                </a:solidFill>
              </a:rPr>
              <a:t>Dostęp </a:t>
            </a:r>
          </a:p>
          <a:p>
            <a:r>
              <a:rPr lang="pl-PL" b="1" dirty="0">
                <a:solidFill>
                  <a:srgbClr val="003399"/>
                </a:solidFill>
              </a:rPr>
              <a:t>do plaż</a:t>
            </a:r>
          </a:p>
        </p:txBody>
      </p:sp>
      <p:sp>
        <p:nvSpPr>
          <p:cNvPr id="33" name="pole tekstowe 32">
            <a:extLst>
              <a:ext uri="{FF2B5EF4-FFF2-40B4-BE49-F238E27FC236}">
                <a16:creationId xmlns:a16="http://schemas.microsoft.com/office/drawing/2014/main" id="{4D2C37F9-9D69-E94A-8EE0-81F22B8E3EDF}"/>
              </a:ext>
            </a:extLst>
          </p:cNvPr>
          <p:cNvSpPr txBox="1"/>
          <p:nvPr/>
        </p:nvSpPr>
        <p:spPr>
          <a:xfrm>
            <a:off x="765894" y="1254212"/>
            <a:ext cx="1898649" cy="492443"/>
          </a:xfrm>
          <a:prstGeom prst="rect">
            <a:avLst/>
          </a:prstGeom>
          <a:noFill/>
        </p:spPr>
        <p:txBody>
          <a:bodyPr wrap="square" rtlCol="0">
            <a:spAutoFit/>
          </a:bodyPr>
          <a:lstStyle/>
          <a:p>
            <a:r>
              <a:rPr lang="pl-PL" sz="1300" b="1" dirty="0">
                <a:solidFill>
                  <a:srgbClr val="06B2E1"/>
                </a:solidFill>
              </a:rPr>
              <a:t>Obszar wycinki </a:t>
            </a:r>
          </a:p>
          <a:p>
            <a:r>
              <a:rPr lang="pl-PL" sz="1300" b="1" dirty="0">
                <a:solidFill>
                  <a:srgbClr val="06B2E1"/>
                </a:solidFill>
              </a:rPr>
              <a:t>– ok. 335 ha</a:t>
            </a:r>
          </a:p>
        </p:txBody>
      </p:sp>
      <p:pic>
        <p:nvPicPr>
          <p:cNvPr id="37" name="Obraz 36" descr="Obraz zawierający symbol, Grafika, logo, Czcionka&#10;&#10;Opis wygenerowany automatycznie">
            <a:extLst>
              <a:ext uri="{FF2B5EF4-FFF2-40B4-BE49-F238E27FC236}">
                <a16:creationId xmlns:a16="http://schemas.microsoft.com/office/drawing/2014/main" id="{619E0B7C-21DD-4B4F-87C2-75D48A9407DF}"/>
              </a:ext>
            </a:extLst>
          </p:cNvPr>
          <p:cNvPicPr>
            <a:picLocks noChangeAspect="1"/>
          </p:cNvPicPr>
          <p:nvPr/>
        </p:nvPicPr>
        <p:blipFill>
          <a:blip r:embed="rId3"/>
          <a:stretch>
            <a:fillRect/>
          </a:stretch>
        </p:blipFill>
        <p:spPr>
          <a:xfrm>
            <a:off x="272848" y="1302896"/>
            <a:ext cx="382682" cy="369333"/>
          </a:xfrm>
          <a:prstGeom prst="rect">
            <a:avLst/>
          </a:prstGeom>
        </p:spPr>
      </p:pic>
      <p:pic>
        <p:nvPicPr>
          <p:cNvPr id="42" name="Obraz 41" descr="Obraz zawierający krąg, Wielobarwność&#10;&#10;Opis wygenerowany automatycznie">
            <a:extLst>
              <a:ext uri="{FF2B5EF4-FFF2-40B4-BE49-F238E27FC236}">
                <a16:creationId xmlns:a16="http://schemas.microsoft.com/office/drawing/2014/main" id="{31640B0D-6EDC-E741-8CF9-26EB0916D0DD}"/>
              </a:ext>
            </a:extLst>
          </p:cNvPr>
          <p:cNvPicPr>
            <a:picLocks noChangeAspect="1"/>
          </p:cNvPicPr>
          <p:nvPr/>
        </p:nvPicPr>
        <p:blipFill>
          <a:blip r:embed="rId4"/>
          <a:stretch>
            <a:fillRect/>
          </a:stretch>
        </p:blipFill>
        <p:spPr>
          <a:xfrm>
            <a:off x="334701" y="3286606"/>
            <a:ext cx="344781" cy="332754"/>
          </a:xfrm>
          <a:prstGeom prst="rect">
            <a:avLst/>
          </a:prstGeom>
        </p:spPr>
      </p:pic>
      <p:pic>
        <p:nvPicPr>
          <p:cNvPr id="46" name="Obraz 45">
            <a:extLst>
              <a:ext uri="{FF2B5EF4-FFF2-40B4-BE49-F238E27FC236}">
                <a16:creationId xmlns:a16="http://schemas.microsoft.com/office/drawing/2014/main" id="{CE549E0F-C865-B641-9D67-E0E5160CD860}"/>
              </a:ext>
            </a:extLst>
          </p:cNvPr>
          <p:cNvPicPr>
            <a:picLocks noChangeAspect="1"/>
          </p:cNvPicPr>
          <p:nvPr/>
        </p:nvPicPr>
        <p:blipFill>
          <a:blip r:embed="rId5"/>
          <a:srcRect/>
          <a:stretch/>
        </p:blipFill>
        <p:spPr>
          <a:xfrm>
            <a:off x="272848" y="2133390"/>
            <a:ext cx="545835" cy="658212"/>
          </a:xfrm>
          <a:prstGeom prst="rect">
            <a:avLst/>
          </a:prstGeom>
        </p:spPr>
      </p:pic>
    </p:spTree>
    <p:extLst>
      <p:ext uri="{BB962C8B-B14F-4D97-AF65-F5344CB8AC3E}">
        <p14:creationId xmlns:p14="http://schemas.microsoft.com/office/powerpoint/2010/main" val="13830786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6923690" cy="346249"/>
          </a:xfrm>
          <a:prstGeom prst="rect">
            <a:avLst/>
          </a:prstGeom>
          <a:noFill/>
        </p:spPr>
        <p:txBody>
          <a:bodyPr wrap="none" rtlCol="0">
            <a:spAutoFit/>
          </a:bodyPr>
          <a:lstStyle/>
          <a:p>
            <a:pPr lvl="0">
              <a:defRPr/>
            </a:pPr>
            <a:r>
              <a:rPr lang="pl-PL" sz="1650" b="1" dirty="0">
                <a:solidFill>
                  <a:srgbClr val="000647"/>
                </a:solidFill>
              </a:rPr>
              <a:t>Oddziaływania związane z aspektami ekonomiczno-gospodarczymi</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34</a:t>
            </a:fld>
            <a:endParaRPr lang="en" sz="800" dirty="0">
              <a:solidFill>
                <a:srgbClr val="000647"/>
              </a:solidFill>
            </a:endParaRPr>
          </a:p>
        </p:txBody>
      </p:sp>
      <p:sp>
        <p:nvSpPr>
          <p:cNvPr id="30" name="Prostokąt 29">
            <a:extLst>
              <a:ext uri="{FF2B5EF4-FFF2-40B4-BE49-F238E27FC236}">
                <a16:creationId xmlns:a16="http://schemas.microsoft.com/office/drawing/2014/main" id="{D9D02B11-0506-F947-9968-D8E0ED9F1060}"/>
              </a:ext>
            </a:extLst>
          </p:cNvPr>
          <p:cNvSpPr/>
          <p:nvPr/>
        </p:nvSpPr>
        <p:spPr>
          <a:xfrm>
            <a:off x="2391739" y="1293245"/>
            <a:ext cx="5992158" cy="3247043"/>
          </a:xfrm>
          <a:prstGeom prst="rect">
            <a:avLst/>
          </a:prstGeom>
        </p:spPr>
        <p:txBody>
          <a:bodyPr wrap="square">
            <a:spAutoFit/>
          </a:bodyPr>
          <a:lstStyle/>
          <a:p>
            <a:r>
              <a:rPr lang="pl-PL" sz="1300" b="1" dirty="0">
                <a:solidFill>
                  <a:srgbClr val="06B2E1"/>
                </a:solidFill>
                <a:latin typeface="Arial" panose="020B0604020202020204" pitchFamily="34" charset="0"/>
                <a:cs typeface="Arial" panose="020B0604020202020204" pitchFamily="34" charset="0"/>
              </a:rPr>
              <a:t>RYNEK PRACY:</a:t>
            </a:r>
          </a:p>
          <a:p>
            <a:endParaRPr lang="pl-PL" sz="1000" dirty="0">
              <a:solidFill>
                <a:srgbClr val="000647"/>
              </a:solidFill>
              <a:latin typeface="Arial" panose="020B0604020202020204" pitchFamily="34" charset="0"/>
              <a:cs typeface="Arial" panose="020B0604020202020204" pitchFamily="34" charset="0"/>
            </a:endParaRPr>
          </a:p>
          <a:p>
            <a:r>
              <a:rPr lang="pl-PL" sz="1100" dirty="0">
                <a:solidFill>
                  <a:srgbClr val="000647"/>
                </a:solidFill>
                <a:latin typeface="Arial" panose="020B0604020202020204" pitchFamily="34" charset="0"/>
                <a:cs typeface="Arial" panose="020B0604020202020204" pitchFamily="34" charset="0"/>
              </a:rPr>
              <a:t>Inwestycja będzie miała bezpośredni, </a:t>
            </a:r>
            <a:r>
              <a:rPr lang="pl-PL" sz="1100" b="1" dirty="0">
                <a:solidFill>
                  <a:srgbClr val="000647"/>
                </a:solidFill>
                <a:latin typeface="Arial" panose="020B0604020202020204" pitchFamily="34" charset="0"/>
                <a:cs typeface="Arial" panose="020B0604020202020204" pitchFamily="34" charset="0"/>
              </a:rPr>
              <a:t>istotny wpływ na wielkość i strukturę zatrudnienia </a:t>
            </a:r>
          </a:p>
          <a:p>
            <a:r>
              <a:rPr lang="pl-PL" sz="1100" dirty="0">
                <a:solidFill>
                  <a:srgbClr val="000647"/>
                </a:solidFill>
                <a:latin typeface="Arial" panose="020B0604020202020204" pitchFamily="34" charset="0"/>
                <a:cs typeface="Arial" panose="020B0604020202020204" pitchFamily="34" charset="0"/>
              </a:rPr>
              <a:t>na regionalnym rynku pracy. Prace budowlane stworzą zapotrzebowanie na towary i usługi </a:t>
            </a:r>
            <a:r>
              <a:rPr lang="pl-PL" sz="1100" dirty="0" smtClean="0">
                <a:solidFill>
                  <a:srgbClr val="000647"/>
                </a:solidFill>
                <a:latin typeface="Arial" panose="020B0604020202020204" pitchFamily="34" charset="0"/>
                <a:cs typeface="Arial" panose="020B0604020202020204" pitchFamily="34" charset="0"/>
              </a:rPr>
              <a:t/>
            </a:r>
            <a:br>
              <a:rPr lang="pl-PL" sz="1100" dirty="0" smtClean="0">
                <a:solidFill>
                  <a:srgbClr val="000647"/>
                </a:solidFill>
                <a:latin typeface="Arial" panose="020B0604020202020204" pitchFamily="34" charset="0"/>
                <a:cs typeface="Arial" panose="020B0604020202020204" pitchFamily="34" charset="0"/>
              </a:rPr>
            </a:br>
            <a:r>
              <a:rPr lang="pl-PL" sz="1100" dirty="0" smtClean="0">
                <a:solidFill>
                  <a:srgbClr val="000647"/>
                </a:solidFill>
                <a:latin typeface="Arial" panose="020B0604020202020204" pitchFamily="34" charset="0"/>
                <a:cs typeface="Arial" panose="020B0604020202020204" pitchFamily="34" charset="0"/>
              </a:rPr>
              <a:t>ze </a:t>
            </a:r>
            <a:r>
              <a:rPr lang="pl-PL" sz="1100" dirty="0">
                <a:solidFill>
                  <a:srgbClr val="000647"/>
                </a:solidFill>
                <a:latin typeface="Arial" panose="020B0604020202020204" pitchFamily="34" charset="0"/>
                <a:cs typeface="Arial" panose="020B0604020202020204" pitchFamily="34" charset="0"/>
              </a:rPr>
              <a:t>strony przedsiębiorstw z regionu. Powstaną miejsca pracy w innych sektorach gospodarki „okołoprojektowych” tj. transporcie, logistyce, ochronie, gastronomii, handlu, usługach biurowych itd. Prognozowana liczba pracowników w szczycie na etapie budowy wynosić będzie </a:t>
            </a:r>
            <a:r>
              <a:rPr lang="pl-PL" sz="1100" b="1" dirty="0">
                <a:solidFill>
                  <a:srgbClr val="000647"/>
                </a:solidFill>
                <a:latin typeface="Arial" panose="020B0604020202020204" pitchFamily="34" charset="0"/>
                <a:cs typeface="Arial" panose="020B0604020202020204" pitchFamily="34" charset="0"/>
              </a:rPr>
              <a:t>ponad 8 tys. osób.</a:t>
            </a:r>
          </a:p>
          <a:p>
            <a:endParaRPr lang="pl-PL" sz="1000" b="1" dirty="0">
              <a:solidFill>
                <a:srgbClr val="000647"/>
              </a:solidFill>
              <a:latin typeface="Arial" panose="020B0604020202020204" pitchFamily="34" charset="0"/>
              <a:cs typeface="Arial" panose="020B0604020202020204" pitchFamily="34" charset="0"/>
            </a:endParaRPr>
          </a:p>
          <a:p>
            <a:pPr>
              <a:spcBef>
                <a:spcPts val="600"/>
              </a:spcBef>
            </a:pPr>
            <a:r>
              <a:rPr lang="pl-PL" sz="1300" b="1" dirty="0">
                <a:solidFill>
                  <a:srgbClr val="003399"/>
                </a:solidFill>
                <a:latin typeface="Arial" panose="020B0604020202020204" pitchFamily="34" charset="0"/>
                <a:cs typeface="Arial" panose="020B0604020202020204" pitchFamily="34" charset="0"/>
              </a:rPr>
              <a:t>WPŁYW NA GOSPODARKĘ:</a:t>
            </a:r>
          </a:p>
          <a:p>
            <a:endParaRPr lang="pl-PL" sz="1100" dirty="0">
              <a:solidFill>
                <a:srgbClr val="000647"/>
              </a:solidFill>
              <a:latin typeface="Arial" panose="020B0604020202020204" pitchFamily="34" charset="0"/>
              <a:cs typeface="Arial" panose="020B0604020202020204" pitchFamily="34" charset="0"/>
            </a:endParaRPr>
          </a:p>
          <a:p>
            <a:r>
              <a:rPr lang="pl-PL" sz="1100" dirty="0">
                <a:solidFill>
                  <a:srgbClr val="000647"/>
                </a:solidFill>
                <a:latin typeface="Arial" panose="020B0604020202020204" pitchFamily="34" charset="0"/>
                <a:cs typeface="Arial" panose="020B0604020202020204" pitchFamily="34" charset="0"/>
              </a:rPr>
              <a:t>Spodziewany jest istotny wpływ na sektor budowlany, w tym sektor lokalny. </a:t>
            </a:r>
            <a:r>
              <a:rPr lang="pl-PL" sz="1100" b="1" dirty="0">
                <a:solidFill>
                  <a:srgbClr val="000647"/>
                </a:solidFill>
                <a:latin typeface="Arial" panose="020B0604020202020204" pitchFamily="34" charset="0"/>
                <a:cs typeface="Arial" panose="020B0604020202020204" pitchFamily="34" charset="0"/>
              </a:rPr>
              <a:t>Pozytywny wpływ na sektory gospodarki</a:t>
            </a:r>
            <a:r>
              <a:rPr lang="pl-PL" sz="1100" dirty="0">
                <a:solidFill>
                  <a:srgbClr val="000647"/>
                </a:solidFill>
                <a:latin typeface="Arial" panose="020B0604020202020204" pitchFamily="34" charset="0"/>
                <a:cs typeface="Arial" panose="020B0604020202020204" pitchFamily="34" charset="0"/>
              </a:rPr>
              <a:t>, w tym na obszary badań i rozwoju technologii jądrowej. </a:t>
            </a:r>
            <a:r>
              <a:rPr lang="pl-PL" sz="1100" b="1" dirty="0">
                <a:solidFill>
                  <a:srgbClr val="000647"/>
                </a:solidFill>
                <a:latin typeface="Arial" panose="020B0604020202020204" pitchFamily="34" charset="0"/>
                <a:cs typeface="Arial" panose="020B0604020202020204" pitchFamily="34" charset="0"/>
              </a:rPr>
              <a:t>Stabilność</a:t>
            </a:r>
            <a:r>
              <a:rPr lang="pl-PL" sz="1100" dirty="0">
                <a:solidFill>
                  <a:srgbClr val="000647"/>
                </a:solidFill>
                <a:latin typeface="Arial" panose="020B0604020202020204" pitchFamily="34" charset="0"/>
                <a:cs typeface="Arial" panose="020B0604020202020204" pitchFamily="34" charset="0"/>
              </a:rPr>
              <a:t> wynikająca </a:t>
            </a:r>
            <a:r>
              <a:rPr lang="pl-PL" sz="1100" dirty="0" smtClean="0">
                <a:solidFill>
                  <a:srgbClr val="000647"/>
                </a:solidFill>
                <a:latin typeface="Arial" panose="020B0604020202020204" pitchFamily="34" charset="0"/>
                <a:cs typeface="Arial" panose="020B0604020202020204" pitchFamily="34" charset="0"/>
              </a:rPr>
              <a:t>z </a:t>
            </a:r>
            <a:r>
              <a:rPr lang="pl-PL" sz="1100" dirty="0">
                <a:solidFill>
                  <a:srgbClr val="000647"/>
                </a:solidFill>
                <a:latin typeface="Arial" panose="020B0604020202020204" pitchFamily="34" charset="0"/>
                <a:cs typeface="Arial" panose="020B0604020202020204" pitchFamily="34" charset="0"/>
              </a:rPr>
              <a:t>możliwości długoterminowej eksploatacji przez okres 60 lat </a:t>
            </a:r>
            <a:r>
              <a:rPr lang="pl-PL" sz="1100" dirty="0" smtClean="0">
                <a:solidFill>
                  <a:srgbClr val="000647"/>
                </a:solidFill>
                <a:latin typeface="Arial" panose="020B0604020202020204" pitchFamily="34" charset="0"/>
                <a:cs typeface="Arial" panose="020B0604020202020204" pitchFamily="34" charset="0"/>
              </a:rPr>
              <a:t/>
            </a:r>
            <a:br>
              <a:rPr lang="pl-PL" sz="1100" dirty="0" smtClean="0">
                <a:solidFill>
                  <a:srgbClr val="000647"/>
                </a:solidFill>
                <a:latin typeface="Arial" panose="020B0604020202020204" pitchFamily="34" charset="0"/>
                <a:cs typeface="Arial" panose="020B0604020202020204" pitchFamily="34" charset="0"/>
              </a:rPr>
            </a:br>
            <a:r>
              <a:rPr lang="pl-PL" sz="1100" dirty="0" smtClean="0">
                <a:solidFill>
                  <a:srgbClr val="000647"/>
                </a:solidFill>
                <a:latin typeface="Arial" panose="020B0604020202020204" pitchFamily="34" charset="0"/>
                <a:cs typeface="Arial" panose="020B0604020202020204" pitchFamily="34" charset="0"/>
              </a:rPr>
              <a:t>i </a:t>
            </a:r>
            <a:r>
              <a:rPr lang="pl-PL" sz="1100" dirty="0">
                <a:solidFill>
                  <a:srgbClr val="000647"/>
                </a:solidFill>
                <a:latin typeface="Arial" panose="020B0604020202020204" pitchFamily="34" charset="0"/>
                <a:cs typeface="Arial" panose="020B0604020202020204" pitchFamily="34" charset="0"/>
              </a:rPr>
              <a:t>związana z tym regularność korzyści finansowych dla jednostek i przedsiębiorstw zapewniają korzyści znane z doświadczenia płynącego </a:t>
            </a:r>
            <a:r>
              <a:rPr lang="pl-PL" sz="1100" dirty="0" smtClean="0">
                <a:solidFill>
                  <a:srgbClr val="000647"/>
                </a:solidFill>
                <a:latin typeface="Arial" panose="020B0604020202020204" pitchFamily="34" charset="0"/>
                <a:cs typeface="Arial" panose="020B0604020202020204" pitchFamily="34" charset="0"/>
              </a:rPr>
              <a:t>z </a:t>
            </a:r>
            <a:r>
              <a:rPr lang="pl-PL" sz="1100" dirty="0">
                <a:solidFill>
                  <a:srgbClr val="000647"/>
                </a:solidFill>
                <a:latin typeface="Arial" panose="020B0604020202020204" pitchFamily="34" charset="0"/>
                <a:cs typeface="Arial" panose="020B0604020202020204" pitchFamily="34" charset="0"/>
              </a:rPr>
              <a:t>długoterminowej eksploatacji obiektów jądrowych. Przychody wykorzystywane na potrzeby inwestycji w infrastrukturę lokalną i jej remonty.</a:t>
            </a:r>
            <a:endParaRPr lang="pl-PL" sz="1100" b="1" dirty="0">
              <a:solidFill>
                <a:srgbClr val="06B2E1"/>
              </a:solidFill>
              <a:latin typeface="+mj-lt"/>
            </a:endParaRPr>
          </a:p>
        </p:txBody>
      </p:sp>
      <p:sp>
        <p:nvSpPr>
          <p:cNvPr id="32" name="pole tekstowe 31">
            <a:extLst>
              <a:ext uri="{FF2B5EF4-FFF2-40B4-BE49-F238E27FC236}">
                <a16:creationId xmlns:a16="http://schemas.microsoft.com/office/drawing/2014/main" id="{DFCCF706-1458-134F-BC01-03EE6CB8ECC9}"/>
              </a:ext>
            </a:extLst>
          </p:cNvPr>
          <p:cNvSpPr txBox="1"/>
          <p:nvPr/>
        </p:nvSpPr>
        <p:spPr>
          <a:xfrm>
            <a:off x="760103" y="2883390"/>
            <a:ext cx="1717921" cy="738664"/>
          </a:xfrm>
          <a:prstGeom prst="rect">
            <a:avLst/>
          </a:prstGeom>
          <a:noFill/>
        </p:spPr>
        <p:txBody>
          <a:bodyPr wrap="square" rtlCol="0">
            <a:spAutoFit/>
          </a:bodyPr>
          <a:lstStyle/>
          <a:p>
            <a:r>
              <a:rPr lang="pl-PL" b="1" dirty="0">
                <a:solidFill>
                  <a:srgbClr val="003399"/>
                </a:solidFill>
              </a:rPr>
              <a:t>Dynamiczny rozwój całego regionu</a:t>
            </a:r>
          </a:p>
        </p:txBody>
      </p:sp>
      <p:sp>
        <p:nvSpPr>
          <p:cNvPr id="33" name="pole tekstowe 32">
            <a:extLst>
              <a:ext uri="{FF2B5EF4-FFF2-40B4-BE49-F238E27FC236}">
                <a16:creationId xmlns:a16="http://schemas.microsoft.com/office/drawing/2014/main" id="{4D2C37F9-9D69-E94A-8EE0-81F22B8E3EDF}"/>
              </a:ext>
            </a:extLst>
          </p:cNvPr>
          <p:cNvSpPr txBox="1"/>
          <p:nvPr/>
        </p:nvSpPr>
        <p:spPr>
          <a:xfrm>
            <a:off x="760103" y="1283577"/>
            <a:ext cx="1717921" cy="492443"/>
          </a:xfrm>
          <a:prstGeom prst="rect">
            <a:avLst/>
          </a:prstGeom>
          <a:noFill/>
        </p:spPr>
        <p:txBody>
          <a:bodyPr wrap="square" rtlCol="0">
            <a:spAutoFit/>
          </a:bodyPr>
          <a:lstStyle/>
          <a:p>
            <a:r>
              <a:rPr lang="pl-PL" sz="1300" b="1" dirty="0">
                <a:solidFill>
                  <a:srgbClr val="06B2E1"/>
                </a:solidFill>
              </a:rPr>
              <a:t>Nowe miejsca pracy</a:t>
            </a:r>
          </a:p>
        </p:txBody>
      </p:sp>
      <p:pic>
        <p:nvPicPr>
          <p:cNvPr id="13" name="Obraz 12">
            <a:extLst>
              <a:ext uri="{FF2B5EF4-FFF2-40B4-BE49-F238E27FC236}">
                <a16:creationId xmlns:a16="http://schemas.microsoft.com/office/drawing/2014/main" id="{56609195-C4DA-9544-A3C6-2B3B1A5BE26E}"/>
              </a:ext>
            </a:extLst>
          </p:cNvPr>
          <p:cNvPicPr>
            <a:picLocks noChangeAspect="1"/>
          </p:cNvPicPr>
          <p:nvPr/>
        </p:nvPicPr>
        <p:blipFill>
          <a:blip r:embed="rId3"/>
          <a:srcRect/>
          <a:stretch/>
        </p:blipFill>
        <p:spPr>
          <a:xfrm>
            <a:off x="281992" y="2935975"/>
            <a:ext cx="457287" cy="457287"/>
          </a:xfrm>
          <a:prstGeom prst="rect">
            <a:avLst/>
          </a:prstGeom>
        </p:spPr>
      </p:pic>
      <p:pic>
        <p:nvPicPr>
          <p:cNvPr id="5" name="Obraz 4" descr="Obraz zawierający Grafika, krąg, zrzut ekranu, symbol&#10;&#10;Opis wygenerowany automatycznie">
            <a:extLst>
              <a:ext uri="{FF2B5EF4-FFF2-40B4-BE49-F238E27FC236}">
                <a16:creationId xmlns:a16="http://schemas.microsoft.com/office/drawing/2014/main" id="{7F3B40AF-7297-DB41-9536-A166DA2D81EF}"/>
              </a:ext>
            </a:extLst>
          </p:cNvPr>
          <p:cNvPicPr>
            <a:picLocks noChangeAspect="1"/>
          </p:cNvPicPr>
          <p:nvPr/>
        </p:nvPicPr>
        <p:blipFill>
          <a:blip r:embed="rId4"/>
          <a:stretch>
            <a:fillRect/>
          </a:stretch>
        </p:blipFill>
        <p:spPr>
          <a:xfrm>
            <a:off x="281992" y="1311008"/>
            <a:ext cx="457287" cy="457287"/>
          </a:xfrm>
          <a:prstGeom prst="rect">
            <a:avLst/>
          </a:prstGeom>
        </p:spPr>
      </p:pic>
    </p:spTree>
    <p:extLst>
      <p:ext uri="{BB962C8B-B14F-4D97-AF65-F5344CB8AC3E}">
        <p14:creationId xmlns:p14="http://schemas.microsoft.com/office/powerpoint/2010/main" val="3514513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ymbol zastępczy tekstu 2">
            <a:extLst>
              <a:ext uri="{FF2B5EF4-FFF2-40B4-BE49-F238E27FC236}">
                <a16:creationId xmlns:a16="http://schemas.microsoft.com/office/drawing/2014/main" id="{B0BBFD65-6C7C-3A44-8557-63CF34067719}"/>
              </a:ext>
            </a:extLst>
          </p:cNvPr>
          <p:cNvSpPr txBox="1">
            <a:spLocks/>
          </p:cNvSpPr>
          <p:nvPr/>
        </p:nvSpPr>
        <p:spPr>
          <a:xfrm>
            <a:off x="875466" y="1268798"/>
            <a:ext cx="4863378" cy="121837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l-PL" sz="2400" b="1" dirty="0">
                <a:solidFill>
                  <a:schemeClr val="bg1"/>
                </a:solidFill>
              </a:rPr>
              <a:t>Potencjalne oddziaływanie inwestycji na morskie i lądowe środowisko przyrodnicze</a:t>
            </a:r>
          </a:p>
        </p:txBody>
      </p:sp>
    </p:spTree>
    <p:extLst>
      <p:ext uri="{BB962C8B-B14F-4D97-AF65-F5344CB8AC3E}">
        <p14:creationId xmlns:p14="http://schemas.microsoft.com/office/powerpoint/2010/main" val="3417265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4121641" cy="369332"/>
          </a:xfrm>
          <a:prstGeom prst="rect">
            <a:avLst/>
          </a:prstGeom>
          <a:noFill/>
        </p:spPr>
        <p:txBody>
          <a:bodyPr wrap="none" rtlCol="0">
            <a:spAutoFit/>
          </a:bodyPr>
          <a:lstStyle/>
          <a:p>
            <a:pPr lvl="0">
              <a:defRPr/>
            </a:pPr>
            <a:r>
              <a:rPr lang="pl-PL" sz="1800" b="1" dirty="0">
                <a:solidFill>
                  <a:srgbClr val="000647"/>
                </a:solidFill>
              </a:rPr>
              <a:t>Rybołówstwo morskie stan aktualny</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36</a:t>
            </a:fld>
            <a:endParaRPr lang="en" sz="800" dirty="0">
              <a:solidFill>
                <a:srgbClr val="000647"/>
              </a:solidFill>
            </a:endParaRPr>
          </a:p>
        </p:txBody>
      </p:sp>
      <p:sp>
        <p:nvSpPr>
          <p:cNvPr id="7" name="Prostokąt 6">
            <a:extLst>
              <a:ext uri="{FF2B5EF4-FFF2-40B4-BE49-F238E27FC236}">
                <a16:creationId xmlns:a16="http://schemas.microsoft.com/office/drawing/2014/main" id="{EA28CE67-D904-B147-B1F4-92FDE81514C7}"/>
              </a:ext>
            </a:extLst>
          </p:cNvPr>
          <p:cNvSpPr/>
          <p:nvPr/>
        </p:nvSpPr>
        <p:spPr>
          <a:xfrm>
            <a:off x="6147399" y="4634494"/>
            <a:ext cx="2857500" cy="338554"/>
          </a:xfrm>
          <a:prstGeom prst="rect">
            <a:avLst/>
          </a:prstGeom>
        </p:spPr>
        <p:txBody>
          <a:bodyPr wrap="square">
            <a:spAutoFit/>
          </a:bodyPr>
          <a:lstStyle/>
          <a:p>
            <a:r>
              <a:rPr lang="pl-PL" sz="800" i="1" dirty="0">
                <a:solidFill>
                  <a:srgbClr val="000647"/>
                </a:solidFill>
              </a:rPr>
              <a:t>Rysunek z Tom VI </a:t>
            </a:r>
          </a:p>
          <a:p>
            <a:r>
              <a:rPr lang="pl-PL" sz="800" i="1" dirty="0">
                <a:solidFill>
                  <a:srgbClr val="000647"/>
                </a:solidFill>
              </a:rPr>
              <a:t>RozdziałVI.3.4.5 Rolnictwo i rybactwo</a:t>
            </a:r>
          </a:p>
        </p:txBody>
      </p:sp>
      <p:pic>
        <p:nvPicPr>
          <p:cNvPr id="9" name="Obraz 8">
            <a:extLst>
              <a:ext uri="{FF2B5EF4-FFF2-40B4-BE49-F238E27FC236}">
                <a16:creationId xmlns:a16="http://schemas.microsoft.com/office/drawing/2014/main" id="{0A5119AD-AE45-9442-9478-B743DD682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40" y="826249"/>
            <a:ext cx="5860005" cy="4146798"/>
          </a:xfrm>
          <a:prstGeom prst="rect">
            <a:avLst/>
          </a:prstGeom>
        </p:spPr>
      </p:pic>
      <p:sp>
        <p:nvSpPr>
          <p:cNvPr id="12" name="Prostokąt 11">
            <a:extLst>
              <a:ext uri="{FF2B5EF4-FFF2-40B4-BE49-F238E27FC236}">
                <a16:creationId xmlns:a16="http://schemas.microsoft.com/office/drawing/2014/main" id="{FBDB3BF3-274A-9744-AF24-BA4AFF0DB071}"/>
              </a:ext>
            </a:extLst>
          </p:cNvPr>
          <p:cNvSpPr/>
          <p:nvPr/>
        </p:nvSpPr>
        <p:spPr>
          <a:xfrm>
            <a:off x="6074188" y="833404"/>
            <a:ext cx="2276585" cy="492443"/>
          </a:xfrm>
          <a:prstGeom prst="rect">
            <a:avLst/>
          </a:prstGeom>
        </p:spPr>
        <p:txBody>
          <a:bodyPr wrap="none">
            <a:spAutoFit/>
          </a:bodyPr>
          <a:lstStyle/>
          <a:p>
            <a:r>
              <a:rPr lang="pl-PL" sz="1300" b="1" dirty="0">
                <a:solidFill>
                  <a:srgbClr val="06B2E1"/>
                </a:solidFill>
              </a:rPr>
              <a:t>Strefy rybołówstwa na tle </a:t>
            </a:r>
          </a:p>
          <a:p>
            <a:r>
              <a:rPr lang="pl-PL" sz="1300" b="1" dirty="0">
                <a:solidFill>
                  <a:srgbClr val="06B2E1"/>
                </a:solidFill>
              </a:rPr>
              <a:t>wariantów lokalizacyjnych</a:t>
            </a:r>
          </a:p>
        </p:txBody>
      </p:sp>
      <p:sp>
        <p:nvSpPr>
          <p:cNvPr id="15" name="pole tekstowe 14">
            <a:extLst>
              <a:ext uri="{FF2B5EF4-FFF2-40B4-BE49-F238E27FC236}">
                <a16:creationId xmlns:a16="http://schemas.microsoft.com/office/drawing/2014/main" id="{5C4FB7BE-F325-AF47-B3FA-2E5346E693AC}"/>
              </a:ext>
            </a:extLst>
          </p:cNvPr>
          <p:cNvSpPr txBox="1"/>
          <p:nvPr/>
        </p:nvSpPr>
        <p:spPr>
          <a:xfrm>
            <a:off x="6082139" y="1425282"/>
            <a:ext cx="2505325" cy="2123658"/>
          </a:xfrm>
          <a:prstGeom prst="rect">
            <a:avLst/>
          </a:prstGeom>
          <a:noFill/>
        </p:spPr>
        <p:txBody>
          <a:bodyPr wrap="square" rtlCol="0">
            <a:spAutoFit/>
          </a:bodyPr>
          <a:lstStyle/>
          <a:p>
            <a:r>
              <a:rPr lang="pl-PL" sz="1100" b="1" dirty="0" smtClean="0">
                <a:solidFill>
                  <a:srgbClr val="000647"/>
                </a:solidFill>
                <a:latin typeface="+mn-lt"/>
                <a:ea typeface="Calibri" panose="020F0502020204030204" pitchFamily="34" charset="0"/>
                <a:cs typeface="Times New Roman" panose="02020603050405020304" pitchFamily="18" charset="0"/>
              </a:rPr>
              <a:t>lokalizacja </a:t>
            </a:r>
            <a:r>
              <a:rPr lang="pl-PL" sz="1100" b="1" dirty="0">
                <a:solidFill>
                  <a:srgbClr val="000647"/>
                </a:solidFill>
                <a:latin typeface="+mn-lt"/>
                <a:ea typeface="Calibri" panose="020F0502020204030204" pitchFamily="34" charset="0"/>
                <a:cs typeface="Times New Roman" panose="02020603050405020304" pitchFamily="18" charset="0"/>
              </a:rPr>
              <a:t>Lubiatowo-Kopalino</a:t>
            </a:r>
            <a:r>
              <a:rPr lang="pl-PL" sz="1100" dirty="0">
                <a:solidFill>
                  <a:srgbClr val="000647"/>
                </a:solidFill>
                <a:latin typeface="+mn-lt"/>
                <a:ea typeface="Calibri" panose="020F0502020204030204" pitchFamily="34" charset="0"/>
                <a:cs typeface="Times New Roman" panose="02020603050405020304" pitchFamily="18" charset="0"/>
              </a:rPr>
              <a:t/>
            </a:r>
            <a:br>
              <a:rPr lang="pl-PL" sz="1100" dirty="0">
                <a:solidFill>
                  <a:srgbClr val="000647"/>
                </a:solidFill>
                <a:latin typeface="+mn-lt"/>
                <a:ea typeface="Calibri" panose="020F0502020204030204" pitchFamily="34" charset="0"/>
                <a:cs typeface="Times New Roman" panose="02020603050405020304" pitchFamily="18" charset="0"/>
              </a:rPr>
            </a:br>
            <a:endParaRPr lang="pl-PL" sz="1100" dirty="0">
              <a:solidFill>
                <a:srgbClr val="000647"/>
              </a:solidFill>
              <a:latin typeface="+mn-lt"/>
              <a:ea typeface="Calibri" panose="020F0502020204030204" pitchFamily="34" charset="0"/>
              <a:cs typeface="Times New Roman" panose="02020603050405020304" pitchFamily="18" charset="0"/>
            </a:endParaRPr>
          </a:p>
          <a:p>
            <a:r>
              <a:rPr lang="pl-PL" sz="1100" dirty="0">
                <a:solidFill>
                  <a:srgbClr val="000647"/>
                </a:solidFill>
                <a:latin typeface="+mn-lt"/>
                <a:ea typeface="Calibri" panose="020F0502020204030204" pitchFamily="34" charset="0"/>
                <a:cs typeface="Times New Roman" panose="02020603050405020304" pitchFamily="18" charset="0"/>
              </a:rPr>
              <a:t>Podobszar statystyczny 25 (łowisko nr 105) </a:t>
            </a:r>
            <a:r>
              <a:rPr lang="pl-PL" sz="1100" dirty="0" smtClean="0">
                <a:solidFill>
                  <a:srgbClr val="000647"/>
                </a:solidFill>
                <a:latin typeface="+mn-lt"/>
                <a:ea typeface="Calibri" panose="020F0502020204030204" pitchFamily="34" charset="0"/>
                <a:cs typeface="Times New Roman" panose="02020603050405020304" pitchFamily="18" charset="0"/>
              </a:rPr>
              <a:t>oraz 26 </a:t>
            </a:r>
            <a:r>
              <a:rPr lang="pl-PL" sz="1100" dirty="0">
                <a:solidFill>
                  <a:srgbClr val="000647"/>
                </a:solidFill>
                <a:latin typeface="+mn-lt"/>
                <a:ea typeface="Calibri" panose="020F0502020204030204" pitchFamily="34" charset="0"/>
                <a:cs typeface="Times New Roman" panose="02020603050405020304" pitchFamily="18" charset="0"/>
              </a:rPr>
              <a:t>(łowisko nr 103). </a:t>
            </a:r>
          </a:p>
          <a:p>
            <a:endParaRPr lang="pl-PL" sz="1100" dirty="0">
              <a:solidFill>
                <a:srgbClr val="000647"/>
              </a:solidFill>
              <a:latin typeface="+mn-lt"/>
              <a:ea typeface="Calibri" panose="020F0502020204030204" pitchFamily="34" charset="0"/>
              <a:cs typeface="Times New Roman" panose="02020603050405020304" pitchFamily="18" charset="0"/>
            </a:endParaRPr>
          </a:p>
          <a:p>
            <a:r>
              <a:rPr lang="pl-PL" sz="1100" dirty="0">
                <a:solidFill>
                  <a:srgbClr val="000647"/>
                </a:solidFill>
                <a:latin typeface="+mn-lt"/>
                <a:ea typeface="Calibri" panose="020F0502020204030204" pitchFamily="34" charset="0"/>
                <a:cs typeface="Times New Roman" panose="02020603050405020304" pitchFamily="18" charset="0"/>
              </a:rPr>
              <a:t>Podstawowymi gatunkami są szprot, śledź, stornia i dorsz. Jednakże w rejonach przybrzeżnych, a zwłaszcza w wodach Zatoki Puckiej, dominują w połowach ryby słodkowodne, z przewagą okonia, węgorza, sandacza i płoci. </a:t>
            </a:r>
            <a:endParaRPr lang="pl-PL" sz="1100" dirty="0">
              <a:solidFill>
                <a:srgbClr val="000647"/>
              </a:solidFill>
              <a:latin typeface="+mn-lt"/>
            </a:endParaRPr>
          </a:p>
        </p:txBody>
      </p:sp>
    </p:spTree>
    <p:extLst>
      <p:ext uri="{BB962C8B-B14F-4D97-AF65-F5344CB8AC3E}">
        <p14:creationId xmlns:p14="http://schemas.microsoft.com/office/powerpoint/2010/main" val="485600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3595856" cy="369332"/>
          </a:xfrm>
          <a:prstGeom prst="rect">
            <a:avLst/>
          </a:prstGeom>
          <a:noFill/>
        </p:spPr>
        <p:txBody>
          <a:bodyPr wrap="none" rtlCol="0">
            <a:spAutoFit/>
          </a:bodyPr>
          <a:lstStyle/>
          <a:p>
            <a:pPr lvl="0">
              <a:defRPr/>
            </a:pPr>
            <a:r>
              <a:rPr lang="pl-PL" sz="1800" b="1" dirty="0" smtClean="0">
                <a:solidFill>
                  <a:srgbClr val="000647"/>
                </a:solidFill>
              </a:rPr>
              <a:t>Oddziaływania </a:t>
            </a:r>
            <a:r>
              <a:rPr lang="pl-PL" sz="1800" b="1" dirty="0">
                <a:solidFill>
                  <a:srgbClr val="000647"/>
                </a:solidFill>
              </a:rPr>
              <a:t>na rybołówstwo</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37</a:t>
            </a:fld>
            <a:endParaRPr lang="en" sz="800" dirty="0">
              <a:solidFill>
                <a:srgbClr val="000647"/>
              </a:solidFill>
            </a:endParaRPr>
          </a:p>
        </p:txBody>
      </p:sp>
      <p:sp>
        <p:nvSpPr>
          <p:cNvPr id="30" name="Prostokąt 29">
            <a:extLst>
              <a:ext uri="{FF2B5EF4-FFF2-40B4-BE49-F238E27FC236}">
                <a16:creationId xmlns:a16="http://schemas.microsoft.com/office/drawing/2014/main" id="{D9D02B11-0506-F947-9968-D8E0ED9F1060}"/>
              </a:ext>
            </a:extLst>
          </p:cNvPr>
          <p:cNvSpPr/>
          <p:nvPr/>
        </p:nvSpPr>
        <p:spPr>
          <a:xfrm>
            <a:off x="1962615" y="709840"/>
            <a:ext cx="7129346" cy="4393510"/>
          </a:xfrm>
          <a:prstGeom prst="rect">
            <a:avLst/>
          </a:prstGeom>
        </p:spPr>
        <p:txBody>
          <a:bodyPr wrap="square">
            <a:spAutoFit/>
          </a:bodyPr>
          <a:lstStyle/>
          <a:p>
            <a:r>
              <a:rPr lang="pl-PL" sz="1300" b="1" dirty="0">
                <a:solidFill>
                  <a:srgbClr val="06B2E1"/>
                </a:solidFill>
                <a:latin typeface="Arial" panose="020B0604020202020204" pitchFamily="34" charset="0"/>
                <a:cs typeface="Arial" panose="020B0604020202020204" pitchFamily="34" charset="0"/>
              </a:rPr>
              <a:t>FAZA BUDOWY:</a:t>
            </a:r>
          </a:p>
          <a:p>
            <a:endParaRPr lang="pl-PL" sz="1000" dirty="0">
              <a:solidFill>
                <a:srgbClr val="000647"/>
              </a:solidFill>
              <a:latin typeface="Arial" panose="020B0604020202020204" pitchFamily="34" charset="0"/>
              <a:cs typeface="Arial" panose="020B0604020202020204" pitchFamily="34" charset="0"/>
            </a:endParaRPr>
          </a:p>
          <a:p>
            <a:pPr marL="171450" indent="-171450">
              <a:lnSpc>
                <a:spcPct val="150000"/>
              </a:lnSpc>
              <a:buClr>
                <a:srgbClr val="06B2E1"/>
              </a:buClr>
              <a:buFont typeface="Arial" panose="020B0604020202020204" pitchFamily="34" charset="0"/>
              <a:buChar char="•"/>
            </a:pPr>
            <a:r>
              <a:rPr lang="pl-PL" sz="1100" dirty="0" smtClean="0">
                <a:solidFill>
                  <a:srgbClr val="000647"/>
                </a:solidFill>
              </a:rPr>
              <a:t>Zostanie </a:t>
            </a:r>
            <a:r>
              <a:rPr lang="pl-PL" sz="1100" dirty="0">
                <a:solidFill>
                  <a:srgbClr val="000647"/>
                </a:solidFill>
              </a:rPr>
              <a:t>utworzona strefa wyłączenia z ruchu (Obszar realizacji </a:t>
            </a:r>
            <a:r>
              <a:rPr lang="pl-PL" sz="1100" dirty="0" smtClean="0">
                <a:solidFill>
                  <a:srgbClr val="000647"/>
                </a:solidFill>
              </a:rPr>
              <a:t>Przedsięwzięcia </a:t>
            </a:r>
            <a:r>
              <a:rPr lang="pl-PL" sz="1100" dirty="0">
                <a:solidFill>
                  <a:srgbClr val="000647"/>
                </a:solidFill>
              </a:rPr>
              <a:t>teren budowy) i może dojść do zakłóceń aktywności </a:t>
            </a:r>
            <a:r>
              <a:rPr lang="pl-PL" sz="1100" dirty="0" smtClean="0">
                <a:solidFill>
                  <a:srgbClr val="000647"/>
                </a:solidFill>
              </a:rPr>
              <a:t>związanej z </a:t>
            </a:r>
            <a:r>
              <a:rPr lang="pl-PL" sz="1100" dirty="0">
                <a:solidFill>
                  <a:srgbClr val="000647"/>
                </a:solidFill>
              </a:rPr>
              <a:t>rybołówstwem w pobliżu strefy brzegowej. </a:t>
            </a:r>
          </a:p>
          <a:p>
            <a:pPr marL="171450" indent="-171450">
              <a:lnSpc>
                <a:spcPct val="150000"/>
              </a:lnSpc>
              <a:buClr>
                <a:srgbClr val="06B2E1"/>
              </a:buClr>
              <a:buFont typeface="Arial" panose="020B0604020202020204" pitchFamily="34" charset="0"/>
              <a:buChar char="•"/>
            </a:pPr>
            <a:r>
              <a:rPr lang="pl-PL" sz="1100" dirty="0">
                <a:solidFill>
                  <a:srgbClr val="000647"/>
                </a:solidFill>
              </a:rPr>
              <a:t>Nie prognozuje się znaczących odziaływań na sektor rybołówstwa morskiego (w tym statków rybackich). Jedynie okolica Obszaru realizacji Przedsięwzięcia </a:t>
            </a:r>
            <a:r>
              <a:rPr lang="pl-PL" sz="1100" u="sng" dirty="0">
                <a:solidFill>
                  <a:srgbClr val="000647"/>
                </a:solidFill>
              </a:rPr>
              <a:t>będzie posiadać ograniczony dostęp dla wędkarzy i rybaków korzystających z wód / wybrzeża</a:t>
            </a:r>
            <a:r>
              <a:rPr lang="pl-PL" sz="1100" dirty="0">
                <a:solidFill>
                  <a:srgbClr val="000647"/>
                </a:solidFill>
              </a:rPr>
              <a:t>.</a:t>
            </a:r>
          </a:p>
          <a:p>
            <a:endParaRPr lang="pl-PL" sz="1000" b="1" dirty="0">
              <a:solidFill>
                <a:srgbClr val="000647"/>
              </a:solidFill>
              <a:latin typeface="Arial" panose="020B0604020202020204" pitchFamily="34" charset="0"/>
              <a:cs typeface="Arial" panose="020B0604020202020204" pitchFamily="34" charset="0"/>
            </a:endParaRPr>
          </a:p>
          <a:p>
            <a:pPr>
              <a:spcBef>
                <a:spcPts val="600"/>
              </a:spcBef>
            </a:pPr>
            <a:r>
              <a:rPr lang="pl-PL" sz="1300" b="1" dirty="0">
                <a:solidFill>
                  <a:srgbClr val="003399"/>
                </a:solidFill>
                <a:latin typeface="Arial" panose="020B0604020202020204" pitchFamily="34" charset="0"/>
                <a:cs typeface="Arial" panose="020B0604020202020204" pitchFamily="34" charset="0"/>
              </a:rPr>
              <a:t>FAZA EKSPLOATACJI:</a:t>
            </a:r>
          </a:p>
          <a:p>
            <a:endParaRPr lang="pl-PL" sz="1400" dirty="0">
              <a:solidFill>
                <a:srgbClr val="000647"/>
              </a:solidFill>
              <a:latin typeface="Arial" panose="020B0604020202020204" pitchFamily="34" charset="0"/>
              <a:cs typeface="Arial" panose="020B0604020202020204" pitchFamily="34" charset="0"/>
            </a:endParaRPr>
          </a:p>
          <a:p>
            <a:pPr marL="171450" indent="-171450">
              <a:lnSpc>
                <a:spcPct val="150000"/>
              </a:lnSpc>
              <a:buClr>
                <a:srgbClr val="003399"/>
              </a:buClr>
              <a:buFont typeface="Arial" panose="020B0604020202020204" pitchFamily="34" charset="0"/>
              <a:buChar char="•"/>
            </a:pPr>
            <a:r>
              <a:rPr lang="pl-PL" sz="1100" dirty="0">
                <a:solidFill>
                  <a:srgbClr val="000647"/>
                </a:solidFill>
              </a:rPr>
              <a:t>W </a:t>
            </a:r>
            <a:r>
              <a:rPr lang="pl-PL" sz="1100" dirty="0" smtClean="0">
                <a:solidFill>
                  <a:srgbClr val="000647"/>
                </a:solidFill>
              </a:rPr>
              <a:t>wodach przybrzeżnych obszaru Lubiatowo-Kopalino </a:t>
            </a:r>
            <a:r>
              <a:rPr lang="pl-PL" sz="1100" dirty="0">
                <a:solidFill>
                  <a:srgbClr val="000647"/>
                </a:solidFill>
              </a:rPr>
              <a:t>wprowadzono ograniczenia w zakresie lokalizacji nowych elementów infrastruktury </a:t>
            </a:r>
            <a:r>
              <a:rPr lang="pl-PL" sz="1100" dirty="0" err="1">
                <a:solidFill>
                  <a:srgbClr val="000647"/>
                </a:solidFill>
              </a:rPr>
              <a:t>okołoportowej</a:t>
            </a:r>
            <a:r>
              <a:rPr lang="pl-PL" sz="1100" dirty="0">
                <a:solidFill>
                  <a:srgbClr val="000647"/>
                </a:solidFill>
              </a:rPr>
              <a:t> i morskiej niezwiązanych z realizacją </a:t>
            </a:r>
            <a:r>
              <a:rPr lang="pl-PL" sz="1100" dirty="0" smtClean="0">
                <a:solidFill>
                  <a:srgbClr val="000647"/>
                </a:solidFill>
              </a:rPr>
              <a:t>elektrowni jądrowej; </a:t>
            </a:r>
            <a:endParaRPr lang="pl-PL" sz="1100" dirty="0">
              <a:solidFill>
                <a:srgbClr val="000647"/>
              </a:solidFill>
            </a:endParaRPr>
          </a:p>
          <a:p>
            <a:pPr marL="171450" indent="-171450">
              <a:lnSpc>
                <a:spcPct val="150000"/>
              </a:lnSpc>
              <a:buClr>
                <a:srgbClr val="003399"/>
              </a:buClr>
              <a:buFont typeface="Arial" panose="020B0604020202020204" pitchFamily="34" charset="0"/>
              <a:buChar char="•"/>
            </a:pPr>
            <a:r>
              <a:rPr lang="pl-PL" sz="1100" b="1" dirty="0" smtClean="0">
                <a:solidFill>
                  <a:srgbClr val="000647"/>
                </a:solidFill>
              </a:rPr>
              <a:t>Obszar </a:t>
            </a:r>
            <a:r>
              <a:rPr lang="pl-PL" sz="1100" b="1" dirty="0">
                <a:solidFill>
                  <a:srgbClr val="000647"/>
                </a:solidFill>
              </a:rPr>
              <a:t>w miejscach lokalizacji czerpni oraz zrzutu/dyfuzorów będzie wyłączony z żeglugi; </a:t>
            </a:r>
          </a:p>
          <a:p>
            <a:pPr marL="171450" indent="-171450">
              <a:lnSpc>
                <a:spcPct val="150000"/>
              </a:lnSpc>
              <a:buClr>
                <a:srgbClr val="003399"/>
              </a:buClr>
              <a:buFont typeface="Arial" panose="020B0604020202020204" pitchFamily="34" charset="0"/>
              <a:buChar char="•"/>
            </a:pPr>
            <a:r>
              <a:rPr lang="pl-PL" sz="1100" dirty="0">
                <a:solidFill>
                  <a:srgbClr val="000647"/>
                </a:solidFill>
              </a:rPr>
              <a:t>Będzie mogło mieć miejsce zasysanie ryb do kanałów/rurociągów i dlatego zastosowany zostanie system odzysku i zawracania ryb do morza. </a:t>
            </a:r>
          </a:p>
          <a:p>
            <a:pPr marL="171450" indent="-171450">
              <a:lnSpc>
                <a:spcPct val="150000"/>
              </a:lnSpc>
              <a:buClr>
                <a:srgbClr val="003399"/>
              </a:buClr>
              <a:buFont typeface="Arial" panose="020B0604020202020204" pitchFamily="34" charset="0"/>
              <a:buChar char="•"/>
            </a:pPr>
            <a:r>
              <a:rPr lang="pl-PL" sz="1100" dirty="0">
                <a:solidFill>
                  <a:srgbClr val="000647"/>
                </a:solidFill>
              </a:rPr>
              <a:t>Prowadzone będą działania monitorujące bezpieczeństwo żywności, tym np. badania ryb, skorupiaków i mięczaków, organizmów dennych, ale także produktów serwowanych w lokalnych punktach żywienia zbiorowego.</a:t>
            </a:r>
          </a:p>
        </p:txBody>
      </p:sp>
      <p:sp>
        <p:nvSpPr>
          <p:cNvPr id="10" name="Prostokąt 9">
            <a:extLst>
              <a:ext uri="{FF2B5EF4-FFF2-40B4-BE49-F238E27FC236}">
                <a16:creationId xmlns:a16="http://schemas.microsoft.com/office/drawing/2014/main" id="{3FC2339F-2CC5-F34A-A552-B93B567E03E1}"/>
              </a:ext>
            </a:extLst>
          </p:cNvPr>
          <p:cNvSpPr/>
          <p:nvPr/>
        </p:nvSpPr>
        <p:spPr>
          <a:xfrm>
            <a:off x="291326" y="1017729"/>
            <a:ext cx="1844874" cy="1000274"/>
          </a:xfrm>
          <a:prstGeom prst="rect">
            <a:avLst/>
          </a:prstGeom>
        </p:spPr>
        <p:txBody>
          <a:bodyPr wrap="square">
            <a:spAutoFit/>
          </a:bodyPr>
          <a:lstStyle/>
          <a:p>
            <a:r>
              <a:rPr lang="pl-PL" sz="1200" dirty="0">
                <a:solidFill>
                  <a:srgbClr val="06B2E1"/>
                </a:solidFill>
              </a:rPr>
              <a:t>Wyniki analiz:</a:t>
            </a:r>
          </a:p>
          <a:p>
            <a:pPr>
              <a:spcBef>
                <a:spcPts val="600"/>
              </a:spcBef>
            </a:pPr>
            <a:r>
              <a:rPr lang="pl-PL" b="1" dirty="0">
                <a:solidFill>
                  <a:srgbClr val="06B2E1"/>
                </a:solidFill>
              </a:rPr>
              <a:t>Nie prognozuje się znaczących odziaływań. </a:t>
            </a:r>
          </a:p>
        </p:txBody>
      </p:sp>
    </p:spTree>
    <p:extLst>
      <p:ext uri="{BB962C8B-B14F-4D97-AF65-F5344CB8AC3E}">
        <p14:creationId xmlns:p14="http://schemas.microsoft.com/office/powerpoint/2010/main" val="1041384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7" name="Obraz 16" descr="ROOS_TIII_4_1_ryc_wykorzyst_wod_morsk_streszcz">
            <a:extLst>
              <a:ext uri="{FF2B5EF4-FFF2-40B4-BE49-F238E27FC236}">
                <a16:creationId xmlns:a16="http://schemas.microsoft.com/office/drawing/2014/main" id="{AC9730C5-0C33-7C4B-8D6A-E5B2E5151A65}"/>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241090" y="841474"/>
            <a:ext cx="5766705" cy="4131573"/>
          </a:xfrm>
          <a:prstGeom prst="rect">
            <a:avLst/>
          </a:prstGeom>
          <a:noFill/>
          <a:ln>
            <a:noFill/>
          </a:ln>
          <a:extLst>
            <a:ext uri="{53640926-AAD7-44D8-BBD7-CCE9431645EC}">
              <a14:shadowObscured xmlns:a14="http://schemas.microsoft.com/office/drawing/2010/main"/>
            </a:ext>
          </a:extLst>
        </p:spPr>
      </p:pic>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3044423" cy="369332"/>
          </a:xfrm>
          <a:prstGeom prst="rect">
            <a:avLst/>
          </a:prstGeom>
          <a:noFill/>
        </p:spPr>
        <p:txBody>
          <a:bodyPr wrap="none" rtlCol="0">
            <a:spAutoFit/>
          </a:bodyPr>
          <a:lstStyle/>
          <a:p>
            <a:pPr lvl="0">
              <a:defRPr/>
            </a:pPr>
            <a:r>
              <a:rPr lang="pl-PL" sz="1800" b="1" dirty="0" smtClean="0">
                <a:solidFill>
                  <a:srgbClr val="000647"/>
                </a:solidFill>
              </a:rPr>
              <a:t>Oddziaływania </a:t>
            </a:r>
            <a:r>
              <a:rPr lang="pl-PL" sz="1800" b="1" dirty="0">
                <a:solidFill>
                  <a:srgbClr val="000647"/>
                </a:solidFill>
              </a:rPr>
              <a:t>na żeglugę</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38</a:t>
            </a:fld>
            <a:endParaRPr lang="en" sz="800" dirty="0">
              <a:solidFill>
                <a:srgbClr val="000647"/>
              </a:solidFill>
            </a:endParaRPr>
          </a:p>
        </p:txBody>
      </p:sp>
      <p:sp>
        <p:nvSpPr>
          <p:cNvPr id="11" name="pole tekstowe 10">
            <a:extLst>
              <a:ext uri="{FF2B5EF4-FFF2-40B4-BE49-F238E27FC236}">
                <a16:creationId xmlns:a16="http://schemas.microsoft.com/office/drawing/2014/main" id="{3D717CDC-ED7C-FE4A-B364-EB8072FFCD8B}"/>
              </a:ext>
            </a:extLst>
          </p:cNvPr>
          <p:cNvSpPr txBox="1"/>
          <p:nvPr/>
        </p:nvSpPr>
        <p:spPr>
          <a:xfrm>
            <a:off x="6081824" y="1715008"/>
            <a:ext cx="2712370" cy="2292935"/>
          </a:xfrm>
          <a:prstGeom prst="rect">
            <a:avLst/>
          </a:prstGeom>
          <a:noFill/>
        </p:spPr>
        <p:txBody>
          <a:bodyPr wrap="square" rtlCol="0">
            <a:spAutoFit/>
          </a:bodyPr>
          <a:lstStyle/>
          <a:p>
            <a:r>
              <a:rPr lang="pl-PL" sz="1100" dirty="0">
                <a:solidFill>
                  <a:srgbClr val="000647"/>
                </a:solidFill>
              </a:rPr>
              <a:t>Zgodnie z Planem zagospodarowania przestrzennego morskich wód wewnętrznych, morza terytorialnego i wyłącznej strefy ekonomicznej w skali 1:200 000, akwen POM.39a.I jest dedykowany zasadom realizacji elementów związanych z elektrownią jądrową. </a:t>
            </a:r>
          </a:p>
          <a:p>
            <a:endParaRPr lang="pl-PL" sz="1100" b="1" dirty="0">
              <a:solidFill>
                <a:srgbClr val="000647"/>
              </a:solidFill>
            </a:endParaRPr>
          </a:p>
          <a:p>
            <a:r>
              <a:rPr lang="pl-PL" sz="1100" b="1" dirty="0">
                <a:solidFill>
                  <a:srgbClr val="000647"/>
                </a:solidFill>
              </a:rPr>
              <a:t>Zagęszczenie tras jednostek rybackich w okolicy nie jest znaczące </a:t>
            </a:r>
            <a:r>
              <a:rPr lang="pl-PL" sz="1100" dirty="0">
                <a:solidFill>
                  <a:srgbClr val="000647"/>
                </a:solidFill>
              </a:rPr>
              <a:t>i przebiegają one w większości poza Obszarem </a:t>
            </a:r>
            <a:r>
              <a:rPr lang="pl-PL" sz="1100" dirty="0" smtClean="0">
                <a:solidFill>
                  <a:srgbClr val="000647"/>
                </a:solidFill>
              </a:rPr>
              <a:t>Realizacji </a:t>
            </a:r>
            <a:r>
              <a:rPr lang="pl-PL" sz="1100" dirty="0">
                <a:solidFill>
                  <a:srgbClr val="000647"/>
                </a:solidFill>
              </a:rPr>
              <a:t>Przedsięwzięcia.</a:t>
            </a:r>
          </a:p>
        </p:txBody>
      </p:sp>
      <p:sp>
        <p:nvSpPr>
          <p:cNvPr id="13" name="Prostokąt 12">
            <a:extLst>
              <a:ext uri="{FF2B5EF4-FFF2-40B4-BE49-F238E27FC236}">
                <a16:creationId xmlns:a16="http://schemas.microsoft.com/office/drawing/2014/main" id="{4DB74A2E-3117-5744-9B29-A08398F2A507}"/>
              </a:ext>
            </a:extLst>
          </p:cNvPr>
          <p:cNvSpPr/>
          <p:nvPr/>
        </p:nvSpPr>
        <p:spPr>
          <a:xfrm>
            <a:off x="6078191" y="4538629"/>
            <a:ext cx="6372360" cy="429348"/>
          </a:xfrm>
          <a:prstGeom prst="rect">
            <a:avLst/>
          </a:prstGeom>
        </p:spPr>
        <p:txBody>
          <a:bodyPr wrap="square">
            <a:spAutoFit/>
          </a:bodyPr>
          <a:lstStyle/>
          <a:p>
            <a:r>
              <a:rPr lang="pl-PL" sz="730" i="1" dirty="0">
                <a:solidFill>
                  <a:srgbClr val="000647"/>
                </a:solidFill>
              </a:rPr>
              <a:t>Tom IV ROŚ - Rysunek IV.18.7- 1 </a:t>
            </a:r>
          </a:p>
          <a:p>
            <a:r>
              <a:rPr lang="pl-PL" sz="730" i="1" dirty="0">
                <a:solidFill>
                  <a:srgbClr val="000647"/>
                </a:solidFill>
              </a:rPr>
              <a:t>Obszar realizacji Przedsięwzięcia na tle portów, </a:t>
            </a:r>
          </a:p>
          <a:p>
            <a:r>
              <a:rPr lang="pl-PL" sz="730" i="1" dirty="0">
                <a:solidFill>
                  <a:srgbClr val="000647"/>
                </a:solidFill>
              </a:rPr>
              <a:t>przystani, tras nawigacyjnych oraz stref rybołówstwa.</a:t>
            </a:r>
          </a:p>
        </p:txBody>
      </p:sp>
      <p:sp>
        <p:nvSpPr>
          <p:cNvPr id="16" name="Prostokąt 15">
            <a:extLst>
              <a:ext uri="{FF2B5EF4-FFF2-40B4-BE49-F238E27FC236}">
                <a16:creationId xmlns:a16="http://schemas.microsoft.com/office/drawing/2014/main" id="{11113487-A3C8-9E47-993B-F2684A8D6B9A}"/>
              </a:ext>
            </a:extLst>
          </p:cNvPr>
          <p:cNvSpPr/>
          <p:nvPr/>
        </p:nvSpPr>
        <p:spPr>
          <a:xfrm>
            <a:off x="6081824" y="841474"/>
            <a:ext cx="3182547" cy="784830"/>
          </a:xfrm>
          <a:prstGeom prst="rect">
            <a:avLst/>
          </a:prstGeom>
        </p:spPr>
        <p:txBody>
          <a:bodyPr wrap="square">
            <a:spAutoFit/>
          </a:bodyPr>
          <a:lstStyle/>
          <a:p>
            <a:r>
              <a:rPr lang="pl-PL" sz="1200" dirty="0">
                <a:solidFill>
                  <a:srgbClr val="06B2E1"/>
                </a:solidFill>
              </a:rPr>
              <a:t>Wyniki analiz:</a:t>
            </a:r>
          </a:p>
          <a:p>
            <a:pPr>
              <a:spcBef>
                <a:spcPts val="600"/>
              </a:spcBef>
            </a:pPr>
            <a:r>
              <a:rPr lang="pl-PL" b="1" dirty="0">
                <a:solidFill>
                  <a:srgbClr val="06B2E1"/>
                </a:solidFill>
              </a:rPr>
              <a:t>Nie prognozuje się znaczących odziaływań. </a:t>
            </a:r>
          </a:p>
        </p:txBody>
      </p:sp>
    </p:spTree>
    <p:extLst>
      <p:ext uri="{BB962C8B-B14F-4D97-AF65-F5344CB8AC3E}">
        <p14:creationId xmlns:p14="http://schemas.microsoft.com/office/powerpoint/2010/main" val="3420866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6904454" cy="369332"/>
          </a:xfrm>
          <a:prstGeom prst="rect">
            <a:avLst/>
          </a:prstGeom>
          <a:noFill/>
        </p:spPr>
        <p:txBody>
          <a:bodyPr wrap="none" rtlCol="0">
            <a:spAutoFit/>
          </a:bodyPr>
          <a:lstStyle/>
          <a:p>
            <a:pPr lvl="0">
              <a:defRPr/>
            </a:pPr>
            <a:r>
              <a:rPr lang="pl-PL" sz="1800" b="1" dirty="0">
                <a:solidFill>
                  <a:srgbClr val="000647"/>
                </a:solidFill>
              </a:rPr>
              <a:t>Oddziaływanie Przedsięwzięcia na środowisko wód morskich</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39</a:t>
            </a:fld>
            <a:endParaRPr lang="en" sz="800" dirty="0">
              <a:solidFill>
                <a:srgbClr val="000647"/>
              </a:solidFill>
            </a:endParaRPr>
          </a:p>
        </p:txBody>
      </p:sp>
      <p:sp>
        <p:nvSpPr>
          <p:cNvPr id="30" name="Prostokąt 29">
            <a:extLst>
              <a:ext uri="{FF2B5EF4-FFF2-40B4-BE49-F238E27FC236}">
                <a16:creationId xmlns:a16="http://schemas.microsoft.com/office/drawing/2014/main" id="{D9D02B11-0506-F947-9968-D8E0ED9F1060}"/>
              </a:ext>
            </a:extLst>
          </p:cNvPr>
          <p:cNvSpPr/>
          <p:nvPr/>
        </p:nvSpPr>
        <p:spPr>
          <a:xfrm>
            <a:off x="2551231" y="765378"/>
            <a:ext cx="5992158" cy="4378122"/>
          </a:xfrm>
          <a:prstGeom prst="rect">
            <a:avLst/>
          </a:prstGeom>
        </p:spPr>
        <p:txBody>
          <a:bodyPr wrap="square">
            <a:spAutoFit/>
          </a:bodyPr>
          <a:lstStyle/>
          <a:p>
            <a:r>
              <a:rPr lang="pl-PL" sz="1300" b="1" dirty="0">
                <a:solidFill>
                  <a:srgbClr val="06B2E1"/>
                </a:solidFill>
                <a:latin typeface="Arial" panose="020B0604020202020204" pitchFamily="34" charset="0"/>
                <a:cs typeface="Arial" panose="020B0604020202020204" pitchFamily="34" charset="0"/>
              </a:rPr>
              <a:t>FAZA BUDOWY:</a:t>
            </a:r>
          </a:p>
          <a:p>
            <a:endParaRPr lang="pl-PL" sz="1300" b="1" dirty="0">
              <a:solidFill>
                <a:srgbClr val="06B2E1"/>
              </a:solidFill>
              <a:latin typeface="Arial" panose="020B0604020202020204" pitchFamily="34" charset="0"/>
              <a:cs typeface="Arial" panose="020B0604020202020204" pitchFamily="34" charset="0"/>
            </a:endParaRPr>
          </a:p>
          <a:p>
            <a:pPr>
              <a:lnSpc>
                <a:spcPct val="150000"/>
              </a:lnSpc>
            </a:pPr>
            <a:r>
              <a:rPr lang="pl-PL" sz="1100" dirty="0">
                <a:solidFill>
                  <a:srgbClr val="000647"/>
                </a:solidFill>
                <a:latin typeface="Arial" panose="020B0604020202020204" pitchFamily="34" charset="0"/>
                <a:cs typeface="Arial" panose="020B0604020202020204" pitchFamily="34" charset="0"/>
              </a:rPr>
              <a:t>Przeprowadzone analizy i modelowania wykazały, że przy wdrożeniu działań mitygujących oraz odpowiedniego planowania prac budowlanych oddziaływanie na środowisko wód morskich, w tym organizmy morskie, będzie znikome i nie będzie wykraczało poza dobowe </a:t>
            </a:r>
            <a:r>
              <a:rPr lang="pl-PL" sz="1100" dirty="0" smtClean="0">
                <a:solidFill>
                  <a:srgbClr val="000647"/>
                </a:solidFill>
                <a:latin typeface="Arial" panose="020B0604020202020204" pitchFamily="34" charset="0"/>
                <a:cs typeface="Arial" panose="020B0604020202020204" pitchFamily="34" charset="0"/>
              </a:rPr>
              <a:t/>
            </a:r>
            <a:br>
              <a:rPr lang="pl-PL" sz="1100" dirty="0" smtClean="0">
                <a:solidFill>
                  <a:srgbClr val="000647"/>
                </a:solidFill>
                <a:latin typeface="Arial" panose="020B0604020202020204" pitchFamily="34" charset="0"/>
                <a:cs typeface="Arial" panose="020B0604020202020204" pitchFamily="34" charset="0"/>
              </a:rPr>
            </a:br>
            <a:r>
              <a:rPr lang="pl-PL" sz="1100" dirty="0" smtClean="0">
                <a:solidFill>
                  <a:srgbClr val="000647"/>
                </a:solidFill>
                <a:latin typeface="Arial" panose="020B0604020202020204" pitchFamily="34" charset="0"/>
                <a:cs typeface="Arial" panose="020B0604020202020204" pitchFamily="34" charset="0"/>
              </a:rPr>
              <a:t>i </a:t>
            </a:r>
            <a:r>
              <a:rPr lang="pl-PL" sz="1100" dirty="0">
                <a:solidFill>
                  <a:srgbClr val="000647"/>
                </a:solidFill>
                <a:latin typeface="Arial" panose="020B0604020202020204" pitchFamily="34" charset="0"/>
                <a:cs typeface="Arial" panose="020B0604020202020204" pitchFamily="34" charset="0"/>
              </a:rPr>
              <a:t>sezonowe zmiany naturalnie występujące w morzu.</a:t>
            </a:r>
          </a:p>
          <a:p>
            <a:endParaRPr lang="pl-PL" sz="1000" b="1" dirty="0">
              <a:solidFill>
                <a:srgbClr val="000647"/>
              </a:solidFill>
              <a:latin typeface="Arial" panose="020B0604020202020204" pitchFamily="34" charset="0"/>
              <a:cs typeface="Arial" panose="020B0604020202020204" pitchFamily="34" charset="0"/>
            </a:endParaRPr>
          </a:p>
          <a:p>
            <a:r>
              <a:rPr lang="pl-PL" sz="1300" b="1" dirty="0">
                <a:solidFill>
                  <a:srgbClr val="003399"/>
                </a:solidFill>
                <a:latin typeface="Arial" panose="020B0604020202020204" pitchFamily="34" charset="0"/>
                <a:cs typeface="Arial" panose="020B0604020202020204" pitchFamily="34" charset="0"/>
              </a:rPr>
              <a:t>FAZA EKSPLOATACJI:</a:t>
            </a:r>
          </a:p>
          <a:p>
            <a:endParaRPr lang="pl-PL" sz="1100" b="1" dirty="0">
              <a:solidFill>
                <a:srgbClr val="003399"/>
              </a:solidFill>
              <a:latin typeface="Arial" panose="020B0604020202020204" pitchFamily="34" charset="0"/>
              <a:cs typeface="Arial" panose="020B0604020202020204" pitchFamily="34" charset="0"/>
            </a:endParaRPr>
          </a:p>
          <a:p>
            <a:pPr>
              <a:lnSpc>
                <a:spcPct val="150000"/>
              </a:lnSpc>
            </a:pPr>
            <a:r>
              <a:rPr lang="pl-PL" sz="1100" dirty="0">
                <a:solidFill>
                  <a:srgbClr val="000647"/>
                </a:solidFill>
                <a:latin typeface="Arial" panose="020B0604020202020204" pitchFamily="34" charset="0"/>
                <a:cs typeface="Arial" panose="020B0604020202020204" pitchFamily="34" charset="0"/>
              </a:rPr>
              <a:t>Rozwiązania techniczne, w tym działania minimalizujące, przyjęte od oceny wpływu na obecnym etapie prac projektowych zapewniają, że dzięki równomiernemu rozproszeniu ciepła w kolumnie wody, jak wykazały modelowania matematyczne, eksploatacja elektrowni jądrowej w zakresie oddziaływania wód chłodniczych będzie miała lokalny i nieznaczny wpływ na wody w Morzu Bałtyckim.</a:t>
            </a:r>
          </a:p>
          <a:p>
            <a:endParaRPr lang="pl-PL" sz="1000" b="1" dirty="0">
              <a:solidFill>
                <a:srgbClr val="000647"/>
              </a:solidFill>
              <a:latin typeface="Arial" panose="020B0604020202020204" pitchFamily="34" charset="0"/>
              <a:cs typeface="Arial" panose="020B0604020202020204" pitchFamily="34" charset="0"/>
            </a:endParaRPr>
          </a:p>
          <a:p>
            <a:r>
              <a:rPr lang="pl-PL" sz="1300" b="1" dirty="0">
                <a:solidFill>
                  <a:srgbClr val="66E6E1"/>
                </a:solidFill>
                <a:latin typeface="Arial" panose="020B0604020202020204" pitchFamily="34" charset="0"/>
                <a:cs typeface="Arial" panose="020B0604020202020204" pitchFamily="34" charset="0"/>
              </a:rPr>
              <a:t>FAZA LIKWIDACJI:</a:t>
            </a:r>
          </a:p>
          <a:p>
            <a:endParaRPr lang="pl-PL" sz="1400" dirty="0">
              <a:solidFill>
                <a:srgbClr val="000647"/>
              </a:solidFill>
              <a:latin typeface="Arial" panose="020B0604020202020204" pitchFamily="34" charset="0"/>
              <a:cs typeface="Arial" panose="020B0604020202020204" pitchFamily="34" charset="0"/>
            </a:endParaRPr>
          </a:p>
          <a:p>
            <a:r>
              <a:rPr lang="pl-PL" sz="1100" dirty="0">
                <a:solidFill>
                  <a:srgbClr val="000647"/>
                </a:solidFill>
                <a:latin typeface="Arial" panose="020B0604020202020204" pitchFamily="34" charset="0"/>
                <a:cs typeface="Arial" panose="020B0604020202020204" pitchFamily="34" charset="0"/>
              </a:rPr>
              <a:t>Zasięg oddziaływania związanego z fazą likwidacji elektrowni będzie miały charakter tożsamy </a:t>
            </a:r>
            <a:br>
              <a:rPr lang="pl-PL" sz="1100" dirty="0">
                <a:solidFill>
                  <a:srgbClr val="000647"/>
                </a:solidFill>
                <a:latin typeface="Arial" panose="020B0604020202020204" pitchFamily="34" charset="0"/>
                <a:cs typeface="Arial" panose="020B0604020202020204" pitchFamily="34" charset="0"/>
              </a:rPr>
            </a:br>
            <a:r>
              <a:rPr lang="pl-PL" sz="1100" dirty="0">
                <a:solidFill>
                  <a:srgbClr val="000647"/>
                </a:solidFill>
                <a:latin typeface="Arial" panose="020B0604020202020204" pitchFamily="34" charset="0"/>
                <a:cs typeface="Arial" panose="020B0604020202020204" pitchFamily="34" charset="0"/>
              </a:rPr>
              <a:t>z oddziaływaniem w fazie budowy i po zastosowaniu działań mitygujących - lokalny </a:t>
            </a:r>
            <a:r>
              <a:rPr lang="pl-PL" sz="1100" dirty="0" smtClean="0">
                <a:solidFill>
                  <a:srgbClr val="000647"/>
                </a:solidFill>
                <a:latin typeface="Arial" panose="020B0604020202020204" pitchFamily="34" charset="0"/>
                <a:cs typeface="Arial" panose="020B0604020202020204" pitchFamily="34" charset="0"/>
              </a:rPr>
              <a:t>(</a:t>
            </a:r>
            <a:br>
              <a:rPr lang="pl-PL" sz="1100" dirty="0" smtClean="0">
                <a:solidFill>
                  <a:srgbClr val="000647"/>
                </a:solidFill>
                <a:latin typeface="Arial" panose="020B0604020202020204" pitchFamily="34" charset="0"/>
                <a:cs typeface="Arial" panose="020B0604020202020204" pitchFamily="34" charset="0"/>
              </a:rPr>
            </a:br>
            <a:r>
              <a:rPr lang="pl-PL" sz="1100" dirty="0" smtClean="0">
                <a:solidFill>
                  <a:srgbClr val="000647"/>
                </a:solidFill>
                <a:latin typeface="Arial" panose="020B0604020202020204" pitchFamily="34" charset="0"/>
                <a:cs typeface="Arial" panose="020B0604020202020204" pitchFamily="34" charset="0"/>
              </a:rPr>
              <a:t>„</a:t>
            </a:r>
            <a:r>
              <a:rPr lang="pl-PL" sz="1100" dirty="0">
                <a:solidFill>
                  <a:srgbClr val="000647"/>
                </a:solidFill>
                <a:latin typeface="Arial" panose="020B0604020202020204" pitchFamily="34" charset="0"/>
                <a:cs typeface="Arial" panose="020B0604020202020204" pitchFamily="34" charset="0"/>
              </a:rPr>
              <a:t>w granicach płotu”) i nieznaczny (nieznaczący)*</a:t>
            </a:r>
            <a:endParaRPr lang="pl-PL" sz="1100" b="1" dirty="0">
              <a:solidFill>
                <a:srgbClr val="06B2E1"/>
              </a:solidFill>
              <a:latin typeface="+mj-lt"/>
            </a:endParaRPr>
          </a:p>
        </p:txBody>
      </p:sp>
      <p:sp>
        <p:nvSpPr>
          <p:cNvPr id="10" name="Prostokąt 9">
            <a:extLst>
              <a:ext uri="{FF2B5EF4-FFF2-40B4-BE49-F238E27FC236}">
                <a16:creationId xmlns:a16="http://schemas.microsoft.com/office/drawing/2014/main" id="{3FC2339F-2CC5-F34A-A552-B93B567E03E1}"/>
              </a:ext>
            </a:extLst>
          </p:cNvPr>
          <p:cNvSpPr/>
          <p:nvPr/>
        </p:nvSpPr>
        <p:spPr>
          <a:xfrm>
            <a:off x="379894" y="891605"/>
            <a:ext cx="1844874" cy="1862048"/>
          </a:xfrm>
          <a:prstGeom prst="rect">
            <a:avLst/>
          </a:prstGeom>
        </p:spPr>
        <p:txBody>
          <a:bodyPr wrap="square">
            <a:spAutoFit/>
          </a:bodyPr>
          <a:lstStyle/>
          <a:p>
            <a:r>
              <a:rPr lang="pl-PL" sz="1200" dirty="0">
                <a:solidFill>
                  <a:srgbClr val="06B2E1"/>
                </a:solidFill>
              </a:rPr>
              <a:t>Wyniki analiz:</a:t>
            </a:r>
          </a:p>
          <a:p>
            <a:pPr>
              <a:spcBef>
                <a:spcPts val="600"/>
              </a:spcBef>
            </a:pPr>
            <a:r>
              <a:rPr lang="pl-PL" b="1" dirty="0">
                <a:solidFill>
                  <a:srgbClr val="06B2E1"/>
                </a:solidFill>
              </a:rPr>
              <a:t>Nie prognozuje się znaczących odziaływań </a:t>
            </a:r>
          </a:p>
          <a:p>
            <a:r>
              <a:rPr lang="pl-PL" b="1" dirty="0">
                <a:solidFill>
                  <a:srgbClr val="06B2E1"/>
                </a:solidFill>
              </a:rPr>
              <a:t>na morskie organizmy żywe </a:t>
            </a:r>
          </a:p>
          <a:p>
            <a:r>
              <a:rPr lang="pl-PL" b="1" dirty="0">
                <a:solidFill>
                  <a:srgbClr val="06B2E1"/>
                </a:solidFill>
              </a:rPr>
              <a:t>we wszystkich fazach inwestycji</a:t>
            </a:r>
          </a:p>
        </p:txBody>
      </p:sp>
    </p:spTree>
    <p:extLst>
      <p:ext uri="{BB962C8B-B14F-4D97-AF65-F5344CB8AC3E}">
        <p14:creationId xmlns:p14="http://schemas.microsoft.com/office/powerpoint/2010/main" val="2958043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ymbol zastępczy tekstu 2">
            <a:extLst>
              <a:ext uri="{FF2B5EF4-FFF2-40B4-BE49-F238E27FC236}">
                <a16:creationId xmlns:a16="http://schemas.microsoft.com/office/drawing/2014/main" id="{B0BBFD65-6C7C-3A44-8557-63CF34067719}"/>
              </a:ext>
            </a:extLst>
          </p:cNvPr>
          <p:cNvSpPr txBox="1">
            <a:spLocks/>
          </p:cNvSpPr>
          <p:nvPr/>
        </p:nvSpPr>
        <p:spPr>
          <a:xfrm>
            <a:off x="875466" y="1268798"/>
            <a:ext cx="4863378" cy="75316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l-PL" sz="2400" b="1" dirty="0">
                <a:solidFill>
                  <a:schemeClr val="bg1"/>
                </a:solidFill>
              </a:rPr>
              <a:t>Lokalizacja </a:t>
            </a:r>
          </a:p>
          <a:p>
            <a:r>
              <a:rPr lang="pl-PL" sz="2400" b="1" dirty="0">
                <a:solidFill>
                  <a:schemeClr val="bg1"/>
                </a:solidFill>
              </a:rPr>
              <a:t>elektrowni </a:t>
            </a:r>
            <a:r>
              <a:rPr lang="pl-PL" sz="2400" b="1" dirty="0" smtClean="0">
                <a:solidFill>
                  <a:schemeClr val="bg1"/>
                </a:solidFill>
              </a:rPr>
              <a:t>jądrowej na Pomorzu</a:t>
            </a:r>
            <a:endParaRPr lang="pl-PL" sz="2400" b="1" dirty="0">
              <a:solidFill>
                <a:schemeClr val="bg1"/>
              </a:solidFill>
            </a:endParaRPr>
          </a:p>
        </p:txBody>
      </p:sp>
    </p:spTree>
    <p:extLst>
      <p:ext uri="{BB962C8B-B14F-4D97-AF65-F5344CB8AC3E}">
        <p14:creationId xmlns:p14="http://schemas.microsoft.com/office/powerpoint/2010/main" val="36045798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50589"/>
            <a:ext cx="6726448" cy="523220"/>
          </a:xfrm>
          <a:prstGeom prst="rect">
            <a:avLst/>
          </a:prstGeom>
          <a:noFill/>
        </p:spPr>
        <p:txBody>
          <a:bodyPr wrap="square" rtlCol="0">
            <a:spAutoFit/>
          </a:bodyPr>
          <a:lstStyle/>
          <a:p>
            <a:pPr lvl="0">
              <a:defRPr/>
            </a:pPr>
            <a:r>
              <a:rPr lang="pl-PL" b="1" dirty="0">
                <a:solidFill>
                  <a:srgbClr val="000647"/>
                </a:solidFill>
              </a:rPr>
              <a:t>Decyzja środowiskowa - wybrane warunki realizacji w zakresie minimalizacji oddziaływania na wody morskie – faza budowy</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40</a:t>
            </a:fld>
            <a:endParaRPr lang="en" sz="800" dirty="0">
              <a:solidFill>
                <a:srgbClr val="000647"/>
              </a:solidFill>
            </a:endParaRPr>
          </a:p>
        </p:txBody>
      </p:sp>
      <p:sp>
        <p:nvSpPr>
          <p:cNvPr id="9" name="pole tekstowe 8">
            <a:extLst>
              <a:ext uri="{FF2B5EF4-FFF2-40B4-BE49-F238E27FC236}">
                <a16:creationId xmlns:a16="http://schemas.microsoft.com/office/drawing/2014/main" id="{70D62FD9-51F6-E14A-8809-5772548543B6}"/>
              </a:ext>
            </a:extLst>
          </p:cNvPr>
          <p:cNvSpPr txBox="1"/>
          <p:nvPr/>
        </p:nvSpPr>
        <p:spPr>
          <a:xfrm>
            <a:off x="193287" y="696129"/>
            <a:ext cx="5611174" cy="5016758"/>
          </a:xfrm>
          <a:prstGeom prst="rect">
            <a:avLst/>
          </a:prstGeom>
          <a:noFill/>
        </p:spPr>
        <p:txBody>
          <a:bodyPr wrap="square">
            <a:spAutoFit/>
          </a:bodyPr>
          <a:lstStyle/>
          <a:p>
            <a:r>
              <a:rPr lang="pl-PL" sz="1000" dirty="0">
                <a:solidFill>
                  <a:srgbClr val="000647"/>
                </a:solidFill>
                <a:latin typeface="+mj-lt"/>
              </a:rPr>
              <a:t> </a:t>
            </a:r>
            <a:endParaRPr lang="pl-PL" sz="900" dirty="0">
              <a:solidFill>
                <a:srgbClr val="000647"/>
              </a:solidFill>
              <a:latin typeface="+mj-lt"/>
            </a:endParaRPr>
          </a:p>
          <a:p>
            <a:pPr marL="171450" indent="-171450">
              <a:buClr>
                <a:srgbClr val="06B2E1"/>
              </a:buClr>
              <a:buFont typeface="Arial" panose="020B0604020202020204" pitchFamily="34" charset="0"/>
              <a:buChar char="•"/>
            </a:pPr>
            <a:r>
              <a:rPr lang="pl-PL" sz="1100" b="1" dirty="0">
                <a:solidFill>
                  <a:srgbClr val="000647"/>
                </a:solidFill>
                <a:latin typeface="+mj-lt"/>
              </a:rPr>
              <a:t>prace budowlane w obrębie pasa technicznego </a:t>
            </a:r>
            <a:r>
              <a:rPr lang="pl-PL" sz="1100" b="1" dirty="0" smtClean="0">
                <a:solidFill>
                  <a:srgbClr val="000647"/>
                </a:solidFill>
                <a:latin typeface="+mj-lt"/>
              </a:rPr>
              <a:t>i </a:t>
            </a:r>
            <a:r>
              <a:rPr lang="pl-PL" sz="1100" b="1" dirty="0">
                <a:solidFill>
                  <a:srgbClr val="000647"/>
                </a:solidFill>
                <a:latin typeface="+mj-lt"/>
              </a:rPr>
              <a:t>morza należy prowadzić metoda </a:t>
            </a:r>
            <a:r>
              <a:rPr lang="pl-PL" sz="1100" b="1" dirty="0" err="1">
                <a:solidFill>
                  <a:srgbClr val="000647"/>
                </a:solidFill>
                <a:latin typeface="+mj-lt"/>
              </a:rPr>
              <a:t>bezwykopową</a:t>
            </a:r>
            <a:r>
              <a:rPr lang="pl-PL" sz="1100" b="1" dirty="0">
                <a:solidFill>
                  <a:srgbClr val="000647"/>
                </a:solidFill>
                <a:latin typeface="+mj-lt"/>
              </a:rPr>
              <a:t> - TBM </a:t>
            </a:r>
            <a:endParaRPr lang="pl-PL" sz="1100" b="1" dirty="0" smtClean="0">
              <a:solidFill>
                <a:srgbClr val="000647"/>
              </a:solidFill>
              <a:latin typeface="+mj-lt"/>
            </a:endParaRPr>
          </a:p>
          <a:p>
            <a:pPr marL="171450" indent="-171450">
              <a:buClr>
                <a:srgbClr val="06B2E1"/>
              </a:buClr>
              <a:buFont typeface="Arial" panose="020B0604020202020204" pitchFamily="34" charset="0"/>
              <a:buChar char="•"/>
            </a:pPr>
            <a:endParaRPr lang="pl-PL" sz="1100" dirty="0">
              <a:solidFill>
                <a:srgbClr val="000647"/>
              </a:solidFill>
              <a:latin typeface="+mj-lt"/>
            </a:endParaRPr>
          </a:p>
          <a:p>
            <a:pPr marL="171450" indent="-171450">
              <a:buClr>
                <a:srgbClr val="06B2E1"/>
              </a:buClr>
              <a:buFont typeface="Arial" panose="020B0604020202020204" pitchFamily="34" charset="0"/>
              <a:buChar char="•"/>
            </a:pPr>
            <a:r>
              <a:rPr lang="pl-PL" sz="1100" dirty="0" smtClean="0">
                <a:solidFill>
                  <a:srgbClr val="000647"/>
                </a:solidFill>
                <a:latin typeface="+mj-lt"/>
              </a:rPr>
              <a:t>wszelkie </a:t>
            </a:r>
            <a:r>
              <a:rPr lang="pl-PL" sz="1100" dirty="0">
                <a:solidFill>
                  <a:srgbClr val="000647"/>
                </a:solidFill>
                <a:latin typeface="+mj-lt"/>
              </a:rPr>
              <a:t>prace budowlane należy prowadzić zgodnie </a:t>
            </a:r>
            <a:r>
              <a:rPr lang="pl-PL" sz="1100" dirty="0" smtClean="0">
                <a:solidFill>
                  <a:srgbClr val="000647"/>
                </a:solidFill>
                <a:latin typeface="+mj-lt"/>
              </a:rPr>
              <a:t>z </a:t>
            </a:r>
            <a:r>
              <a:rPr lang="pl-PL" sz="1100" dirty="0">
                <a:solidFill>
                  <a:srgbClr val="000647"/>
                </a:solidFill>
                <a:latin typeface="+mj-lt"/>
              </a:rPr>
              <a:t>zakazami i ograniczeniami ustanowionymi w planach zagospodarowania przestrzennego wód morskich</a:t>
            </a:r>
          </a:p>
          <a:p>
            <a:pPr marL="171450" indent="-171450">
              <a:buClr>
                <a:srgbClr val="06B2E1"/>
              </a:buClr>
              <a:buFont typeface="Arial" panose="020B0604020202020204" pitchFamily="34" charset="0"/>
              <a:buChar char="•"/>
            </a:pPr>
            <a:endParaRPr lang="pl-PL" sz="1100" dirty="0">
              <a:solidFill>
                <a:srgbClr val="000647"/>
              </a:solidFill>
              <a:latin typeface="+mj-lt"/>
            </a:endParaRPr>
          </a:p>
          <a:p>
            <a:pPr marL="171450" indent="-171450">
              <a:buClr>
                <a:srgbClr val="06B2E1"/>
              </a:buClr>
              <a:buFont typeface="Arial" panose="020B0604020202020204" pitchFamily="34" charset="0"/>
              <a:buChar char="•"/>
            </a:pPr>
            <a:r>
              <a:rPr lang="pl-PL" sz="1100" dirty="0">
                <a:solidFill>
                  <a:srgbClr val="000647"/>
                </a:solidFill>
                <a:latin typeface="+mj-lt"/>
              </a:rPr>
              <a:t>nowe elementy liniowe infrastruktury technicznej należy układać pod powierzchnią </a:t>
            </a:r>
            <a:r>
              <a:rPr lang="pl-PL" sz="1100" dirty="0" smtClean="0">
                <a:solidFill>
                  <a:srgbClr val="000647"/>
                </a:solidFill>
                <a:latin typeface="+mj-lt"/>
              </a:rPr>
              <a:t>dna </a:t>
            </a:r>
            <a:r>
              <a:rPr lang="pl-PL" sz="1100" dirty="0">
                <a:solidFill>
                  <a:srgbClr val="000647"/>
                </a:solidFill>
                <a:latin typeface="+mj-lt"/>
              </a:rPr>
              <a:t>morskiego, </a:t>
            </a:r>
            <a:r>
              <a:rPr lang="pl-PL" sz="1100" dirty="0" smtClean="0">
                <a:solidFill>
                  <a:srgbClr val="000647"/>
                </a:solidFill>
                <a:latin typeface="+mj-lt"/>
              </a:rPr>
              <a:t>minimum </a:t>
            </a:r>
            <a:r>
              <a:rPr lang="pl-PL" sz="1100" dirty="0">
                <a:solidFill>
                  <a:srgbClr val="000647"/>
                </a:solidFill>
                <a:latin typeface="+mj-lt"/>
              </a:rPr>
              <a:t>3 m poniżej średniego zagłębienia dna rynien </a:t>
            </a:r>
            <a:r>
              <a:rPr lang="pl-PL" sz="1100" dirty="0" err="1">
                <a:solidFill>
                  <a:srgbClr val="000647"/>
                </a:solidFill>
                <a:latin typeface="+mj-lt"/>
              </a:rPr>
              <a:t>międzyrewowych</a:t>
            </a:r>
            <a:endParaRPr lang="pl-PL" sz="1100" dirty="0">
              <a:solidFill>
                <a:srgbClr val="000647"/>
              </a:solidFill>
              <a:latin typeface="+mj-lt"/>
            </a:endParaRPr>
          </a:p>
          <a:p>
            <a:pPr marL="171450" indent="-171450">
              <a:buClr>
                <a:srgbClr val="06B2E1"/>
              </a:buClr>
              <a:buFont typeface="Arial" panose="020B0604020202020204" pitchFamily="34" charset="0"/>
              <a:buChar char="•"/>
            </a:pPr>
            <a:endParaRPr lang="pl-PL" sz="1100" dirty="0">
              <a:solidFill>
                <a:srgbClr val="000647"/>
              </a:solidFill>
              <a:latin typeface="+mj-lt"/>
            </a:endParaRPr>
          </a:p>
          <a:p>
            <a:pPr marL="171450" indent="-171450">
              <a:buClr>
                <a:srgbClr val="06B2E1"/>
              </a:buClr>
              <a:buFont typeface="Arial" panose="020B0604020202020204" pitchFamily="34" charset="0"/>
              <a:buChar char="•"/>
            </a:pPr>
            <a:r>
              <a:rPr lang="pl-PL" sz="1100" dirty="0">
                <a:solidFill>
                  <a:srgbClr val="000647"/>
                </a:solidFill>
                <a:latin typeface="+mj-lt"/>
              </a:rPr>
              <a:t>ograniczenia realizacji infrastruktury technicznej </a:t>
            </a:r>
            <a:r>
              <a:rPr lang="pl-PL" sz="1100" dirty="0" smtClean="0">
                <a:solidFill>
                  <a:srgbClr val="000647"/>
                </a:solidFill>
                <a:latin typeface="+mj-lt"/>
              </a:rPr>
              <a:t>do </a:t>
            </a:r>
            <a:r>
              <a:rPr lang="pl-PL" sz="1100" dirty="0">
                <a:solidFill>
                  <a:srgbClr val="000647"/>
                </a:solidFill>
                <a:latin typeface="+mj-lt"/>
              </a:rPr>
              <a:t>sposobów niezagrażających ekologicznej funkcji tarlisk </a:t>
            </a:r>
            <a:r>
              <a:rPr lang="pl-PL" sz="1100" dirty="0" smtClean="0">
                <a:solidFill>
                  <a:srgbClr val="000647"/>
                </a:solidFill>
                <a:latin typeface="+mj-lt"/>
              </a:rPr>
              <a:t>i </a:t>
            </a:r>
            <a:r>
              <a:rPr lang="pl-PL" sz="1100" dirty="0">
                <a:solidFill>
                  <a:srgbClr val="000647"/>
                </a:solidFill>
                <a:latin typeface="+mj-lt"/>
              </a:rPr>
              <a:t>przeżywalności wczesnych stadiów rozwojowych ryb (ikry </a:t>
            </a:r>
            <a:r>
              <a:rPr lang="pl-PL" sz="1100" dirty="0" smtClean="0">
                <a:solidFill>
                  <a:srgbClr val="000647"/>
                </a:solidFill>
                <a:latin typeface="+mj-lt"/>
              </a:rPr>
              <a:t>i </a:t>
            </a:r>
            <a:r>
              <a:rPr lang="pl-PL" sz="1100" dirty="0">
                <a:solidFill>
                  <a:srgbClr val="000647"/>
                </a:solidFill>
                <a:latin typeface="+mj-lt"/>
              </a:rPr>
              <a:t>larw) gatunków komercyjnych </a:t>
            </a:r>
            <a:r>
              <a:rPr lang="pl-PL" sz="1100" dirty="0" smtClean="0">
                <a:solidFill>
                  <a:srgbClr val="000647"/>
                </a:solidFill>
                <a:latin typeface="+mj-lt"/>
              </a:rPr>
              <a:t>– TBM</a:t>
            </a:r>
          </a:p>
          <a:p>
            <a:endParaRPr lang="pl-PL" sz="1100" dirty="0">
              <a:solidFill>
                <a:srgbClr val="000647"/>
              </a:solidFill>
            </a:endParaRPr>
          </a:p>
          <a:p>
            <a:pPr marL="171450" indent="-171450">
              <a:buClr>
                <a:srgbClr val="06B2E1"/>
              </a:buClr>
              <a:buFont typeface="Arial" panose="020B0604020202020204" pitchFamily="34" charset="0"/>
              <a:buChar char="•"/>
            </a:pPr>
            <a:r>
              <a:rPr lang="pl-PL" sz="1100" dirty="0">
                <a:solidFill>
                  <a:srgbClr val="000647"/>
                </a:solidFill>
              </a:rPr>
              <a:t>uzyskać zgodę właściwego organu administracji morskiej przed odłożeniem urobku w morzu</a:t>
            </a:r>
          </a:p>
          <a:p>
            <a:pPr marL="171450" indent="-171450">
              <a:buClr>
                <a:srgbClr val="06B2E1"/>
              </a:buClr>
              <a:buFont typeface="Arial" panose="020B0604020202020204" pitchFamily="34" charset="0"/>
              <a:buChar char="•"/>
            </a:pPr>
            <a:endParaRPr lang="pl-PL" sz="1100" dirty="0">
              <a:solidFill>
                <a:srgbClr val="000647"/>
              </a:solidFill>
            </a:endParaRPr>
          </a:p>
          <a:p>
            <a:pPr marL="171450" indent="-171450">
              <a:buClr>
                <a:srgbClr val="06B2E1"/>
              </a:buClr>
              <a:buFont typeface="Arial" panose="020B0604020202020204" pitchFamily="34" charset="0"/>
              <a:buChar char="•"/>
            </a:pPr>
            <a:r>
              <a:rPr lang="pl-PL" sz="1100" dirty="0">
                <a:solidFill>
                  <a:srgbClr val="000647"/>
                </a:solidFill>
              </a:rPr>
              <a:t>w celu ochrony ryb, ptaków oraz ssaków morskich należy zastosować procedurę stopniowego rozpoczynania procesu palowania, tzw. </a:t>
            </a:r>
            <a:r>
              <a:rPr lang="pl-PL" sz="1100" dirty="0" err="1">
                <a:solidFill>
                  <a:srgbClr val="000647"/>
                </a:solidFill>
              </a:rPr>
              <a:t>soft</a:t>
            </a:r>
            <a:r>
              <a:rPr lang="pl-PL" sz="1100" dirty="0">
                <a:solidFill>
                  <a:srgbClr val="000647"/>
                </a:solidFill>
              </a:rPr>
              <a:t> </a:t>
            </a:r>
            <a:r>
              <a:rPr lang="en-AE" sz="1100" dirty="0">
                <a:solidFill>
                  <a:srgbClr val="000647"/>
                </a:solidFill>
              </a:rPr>
              <a:t>–</a:t>
            </a:r>
            <a:r>
              <a:rPr lang="pl-PL" sz="1100" dirty="0">
                <a:solidFill>
                  <a:srgbClr val="000647"/>
                </a:solidFill>
              </a:rPr>
              <a:t> start</a:t>
            </a:r>
          </a:p>
          <a:p>
            <a:pPr marL="171450" indent="-171450">
              <a:buClr>
                <a:srgbClr val="06B2E1"/>
              </a:buClr>
              <a:buFont typeface="Arial" panose="020B0604020202020204" pitchFamily="34" charset="0"/>
              <a:buChar char="•"/>
            </a:pPr>
            <a:endParaRPr lang="pl-PL" sz="1100" dirty="0">
              <a:solidFill>
                <a:srgbClr val="000647"/>
              </a:solidFill>
            </a:endParaRPr>
          </a:p>
          <a:p>
            <a:pPr marL="171450" indent="-171450">
              <a:buClr>
                <a:srgbClr val="06B2E1"/>
              </a:buClr>
              <a:buFont typeface="Arial" panose="020B0604020202020204" pitchFamily="34" charset="0"/>
              <a:buChar char="•"/>
            </a:pPr>
            <a:r>
              <a:rPr lang="pl-PL" sz="1100" dirty="0">
                <a:solidFill>
                  <a:srgbClr val="000647"/>
                </a:solidFill>
              </a:rPr>
              <a:t>w celu zabezpieczenia przed niekontrolowanym uwolnieniem zanieczyszczeń do środowiska należy wykluczyć możliwość przedostawania się substancji chemicznych i czynników fizycznych mających wpływ </a:t>
            </a:r>
            <a:r>
              <a:rPr lang="pl-PL" sz="1100" dirty="0" smtClean="0">
                <a:solidFill>
                  <a:srgbClr val="000647"/>
                </a:solidFill>
              </a:rPr>
              <a:t>na </a:t>
            </a:r>
            <a:r>
              <a:rPr lang="pl-PL" sz="1100" dirty="0">
                <a:solidFill>
                  <a:srgbClr val="000647"/>
                </a:solidFill>
              </a:rPr>
              <a:t>pogorszenie jakości wód morskich    </a:t>
            </a:r>
          </a:p>
          <a:p>
            <a:pPr marL="171450" indent="-171450">
              <a:buClr>
                <a:srgbClr val="06B2E1"/>
              </a:buClr>
              <a:buFont typeface="Arial" panose="020B0604020202020204" pitchFamily="34" charset="0"/>
              <a:buChar char="•"/>
            </a:pPr>
            <a:endParaRPr lang="pl-PL" sz="1200" dirty="0">
              <a:solidFill>
                <a:srgbClr val="000647"/>
              </a:solidFill>
              <a:latin typeface="+mj-lt"/>
            </a:endParaRPr>
          </a:p>
          <a:p>
            <a:pPr marL="171450" indent="-171450">
              <a:buClr>
                <a:srgbClr val="06B2E1"/>
              </a:buClr>
              <a:buFont typeface="Arial" panose="020B0604020202020204" pitchFamily="34" charset="0"/>
              <a:buChar char="•"/>
            </a:pPr>
            <a:endParaRPr lang="pl-PL" sz="1200" dirty="0">
              <a:solidFill>
                <a:srgbClr val="000647"/>
              </a:solidFill>
              <a:latin typeface="+mj-lt"/>
            </a:endParaRPr>
          </a:p>
          <a:p>
            <a:pPr>
              <a:buClr>
                <a:srgbClr val="06B2E1"/>
              </a:buClr>
            </a:pPr>
            <a:endParaRPr lang="pl-PL" sz="1100" dirty="0">
              <a:solidFill>
                <a:srgbClr val="000647"/>
              </a:solidFill>
              <a:latin typeface="+mj-lt"/>
            </a:endParaRPr>
          </a:p>
          <a:p>
            <a:pPr>
              <a:buClr>
                <a:srgbClr val="06B2E1"/>
              </a:buClr>
            </a:pPr>
            <a:endParaRPr lang="pl-PL" sz="1100" dirty="0">
              <a:solidFill>
                <a:srgbClr val="000647"/>
              </a:solidFill>
              <a:latin typeface="+mj-lt"/>
            </a:endParaRPr>
          </a:p>
          <a:p>
            <a:endParaRPr lang="pl-PL" sz="1100" dirty="0">
              <a:solidFill>
                <a:srgbClr val="000647"/>
              </a:solidFill>
              <a:latin typeface="+mj-lt"/>
            </a:endParaRPr>
          </a:p>
        </p:txBody>
      </p:sp>
      <p:pic>
        <p:nvPicPr>
          <p:cNvPr id="7" name="Picture 2255"/>
          <p:cNvPicPr/>
          <p:nvPr/>
        </p:nvPicPr>
        <p:blipFill>
          <a:blip r:embed="rId3">
            <a:extLst>
              <a:ext uri="{28A0092B-C50C-407E-A947-70E740481C1C}">
                <a14:useLocalDpi xmlns:a14="http://schemas.microsoft.com/office/drawing/2010/main" val="0"/>
              </a:ext>
            </a:extLst>
          </a:blip>
          <a:srcRect/>
          <a:stretch>
            <a:fillRect/>
          </a:stretch>
        </p:blipFill>
        <p:spPr bwMode="auto">
          <a:xfrm>
            <a:off x="5934889" y="767623"/>
            <a:ext cx="3200438" cy="4375877"/>
          </a:xfrm>
          <a:prstGeom prst="rect">
            <a:avLst/>
          </a:prstGeom>
          <a:noFill/>
          <a:ln>
            <a:noFill/>
          </a:ln>
        </p:spPr>
      </p:pic>
      <p:cxnSp>
        <p:nvCxnSpPr>
          <p:cNvPr id="8" name="Łącznik prosty 7"/>
          <p:cNvCxnSpPr/>
          <p:nvPr/>
        </p:nvCxnSpPr>
        <p:spPr>
          <a:xfrm flipH="1">
            <a:off x="6481233" y="1159933"/>
            <a:ext cx="2074334" cy="364490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0" name="Łącznik prosty 9"/>
          <p:cNvCxnSpPr/>
          <p:nvPr/>
        </p:nvCxnSpPr>
        <p:spPr>
          <a:xfrm>
            <a:off x="6334323" y="1128257"/>
            <a:ext cx="2670576" cy="3654607"/>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973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41</a:t>
            </a:fld>
            <a:endParaRPr lang="en" sz="800" dirty="0">
              <a:solidFill>
                <a:srgbClr val="000647"/>
              </a:solidFill>
            </a:endParaRPr>
          </a:p>
        </p:txBody>
      </p:sp>
      <p:sp>
        <p:nvSpPr>
          <p:cNvPr id="8" name="Prostokąt 7">
            <a:extLst>
              <a:ext uri="{FF2B5EF4-FFF2-40B4-BE49-F238E27FC236}">
                <a16:creationId xmlns:a16="http://schemas.microsoft.com/office/drawing/2014/main" id="{CBB91D79-08AD-414E-8C7E-FFEF630E4A3B}"/>
              </a:ext>
            </a:extLst>
          </p:cNvPr>
          <p:cNvSpPr/>
          <p:nvPr/>
        </p:nvSpPr>
        <p:spPr>
          <a:xfrm>
            <a:off x="192402" y="904868"/>
            <a:ext cx="5246076" cy="5016758"/>
          </a:xfrm>
          <a:prstGeom prst="rect">
            <a:avLst/>
          </a:prstGeom>
        </p:spPr>
        <p:txBody>
          <a:bodyPr wrap="square">
            <a:spAutoFit/>
          </a:bodyPr>
          <a:lstStyle/>
          <a:p>
            <a:r>
              <a:rPr lang="pl-PL" sz="1200" b="1" dirty="0">
                <a:solidFill>
                  <a:srgbClr val="06B2E1"/>
                </a:solidFill>
                <a:latin typeface="+mj-lt"/>
              </a:rPr>
              <a:t>Wymogi do uwzględnienia w Projekcie budowlanym dla fazy eksploatacji:</a:t>
            </a:r>
          </a:p>
          <a:p>
            <a:r>
              <a:rPr lang="pl-PL" sz="1100" dirty="0">
                <a:solidFill>
                  <a:srgbClr val="000647"/>
                </a:solidFill>
                <a:latin typeface="+mj-lt"/>
              </a:rPr>
              <a:t> </a:t>
            </a:r>
          </a:p>
          <a:p>
            <a:pPr marL="171450" indent="-171450">
              <a:buClr>
                <a:srgbClr val="06B2E1"/>
              </a:buClr>
              <a:buFont typeface="Arial" panose="020B0604020202020204" pitchFamily="34" charset="0"/>
              <a:buChar char="•"/>
            </a:pPr>
            <a:r>
              <a:rPr lang="pl-PL" sz="1000" dirty="0">
                <a:solidFill>
                  <a:srgbClr val="000647"/>
                </a:solidFill>
                <a:latin typeface="+mj-lt"/>
              </a:rPr>
              <a:t>w celu ochrony ryb należy zastosować rozwiązania umożliwiające ich zwracanie </a:t>
            </a:r>
            <a:br>
              <a:rPr lang="pl-PL" sz="1000" dirty="0">
                <a:solidFill>
                  <a:srgbClr val="000647"/>
                </a:solidFill>
                <a:latin typeface="+mj-lt"/>
              </a:rPr>
            </a:br>
            <a:r>
              <a:rPr lang="pl-PL" sz="1000" dirty="0">
                <a:solidFill>
                  <a:srgbClr val="000647"/>
                </a:solidFill>
                <a:latin typeface="+mj-lt"/>
              </a:rPr>
              <a:t>z powrotem do środowiska wodnego (Fish </a:t>
            </a:r>
            <a:r>
              <a:rPr lang="pl-PL" sz="1000" dirty="0" err="1">
                <a:solidFill>
                  <a:srgbClr val="000647"/>
                </a:solidFill>
                <a:latin typeface="+mj-lt"/>
              </a:rPr>
              <a:t>Recovery</a:t>
            </a:r>
            <a:r>
              <a:rPr lang="pl-PL" sz="1000" dirty="0">
                <a:solidFill>
                  <a:srgbClr val="000647"/>
                </a:solidFill>
                <a:latin typeface="+mj-lt"/>
              </a:rPr>
              <a:t> and Return System, FRRS) </a:t>
            </a:r>
          </a:p>
          <a:p>
            <a:pPr marL="171450" indent="-171450">
              <a:buClr>
                <a:srgbClr val="06B2E1"/>
              </a:buClr>
              <a:buFont typeface="Arial" panose="020B0604020202020204" pitchFamily="34" charset="0"/>
              <a:buChar char="•"/>
            </a:pPr>
            <a:endParaRPr lang="pl-PL" sz="1000" dirty="0">
              <a:solidFill>
                <a:srgbClr val="000647"/>
              </a:solidFill>
              <a:latin typeface="+mj-lt"/>
            </a:endParaRPr>
          </a:p>
          <a:p>
            <a:pPr marL="171450" indent="-171450">
              <a:buClr>
                <a:srgbClr val="06B2E1"/>
              </a:buClr>
              <a:buFont typeface="Arial" panose="020B0604020202020204" pitchFamily="34" charset="0"/>
              <a:buChar char="•"/>
            </a:pPr>
            <a:r>
              <a:rPr lang="pl-PL" sz="1000" dirty="0">
                <a:solidFill>
                  <a:srgbClr val="000647"/>
                </a:solidFill>
                <a:latin typeface="+mj-lt"/>
              </a:rPr>
              <a:t>wody chłodnicze odprowadzane z terenu elektrowni będą charakteryzować się parametrami fizykochemicznymi zgodnymi z obowiązującymi aktami normatywnymi</a:t>
            </a:r>
          </a:p>
          <a:p>
            <a:pPr marL="171450" indent="-171450">
              <a:buClr>
                <a:srgbClr val="06B2E1"/>
              </a:buClr>
              <a:buFont typeface="Arial" panose="020B0604020202020204" pitchFamily="34" charset="0"/>
              <a:buChar char="•"/>
            </a:pPr>
            <a:endParaRPr lang="pl-PL" sz="1000" dirty="0">
              <a:solidFill>
                <a:srgbClr val="000647"/>
              </a:solidFill>
              <a:latin typeface="+mj-lt"/>
            </a:endParaRPr>
          </a:p>
          <a:p>
            <a:pPr marL="171450" indent="-171450">
              <a:buClr>
                <a:srgbClr val="06B2E1"/>
              </a:buClr>
              <a:buFont typeface="Arial" panose="020B0604020202020204" pitchFamily="34" charset="0"/>
              <a:buChar char="•"/>
            </a:pPr>
            <a:r>
              <a:rPr lang="pl-PL" sz="1000" dirty="0">
                <a:solidFill>
                  <a:srgbClr val="000647"/>
                </a:solidFill>
                <a:latin typeface="+mj-lt"/>
              </a:rPr>
              <a:t>sposób odprowadzania wody chłodniczej powinien zapewnić jak najszybsze wyrównanie temperatury wód chłodniczych z otaczającymi wodami, poprzez zapewnienie odpowiedniego kierunku wylotu wody lub instalację dyfuzorów</a:t>
            </a:r>
          </a:p>
          <a:p>
            <a:pPr marL="171450" indent="-171450">
              <a:buClr>
                <a:srgbClr val="06B2E1"/>
              </a:buClr>
              <a:buFont typeface="Arial" panose="020B0604020202020204" pitchFamily="34" charset="0"/>
              <a:buChar char="•"/>
            </a:pPr>
            <a:endParaRPr lang="pl-PL" sz="1000" dirty="0">
              <a:solidFill>
                <a:srgbClr val="000647"/>
              </a:solidFill>
              <a:latin typeface="+mj-lt"/>
            </a:endParaRPr>
          </a:p>
          <a:p>
            <a:pPr marL="171450" indent="-171450">
              <a:buClr>
                <a:srgbClr val="06B2E1"/>
              </a:buClr>
              <a:buFont typeface="Arial" panose="020B0604020202020204" pitchFamily="34" charset="0"/>
              <a:buChar char="•"/>
            </a:pPr>
            <a:r>
              <a:rPr lang="pl-PL" sz="1000" dirty="0">
                <a:solidFill>
                  <a:srgbClr val="000647"/>
                </a:solidFill>
                <a:latin typeface="+mj-lt"/>
              </a:rPr>
              <a:t>temperaturę odprowadzanych do morza wód chłodniczych należy kontrolować w trybie ciągłym, stale w tym samym miejscu instalacji, w którym wody będą wprowadzane </a:t>
            </a:r>
            <a:br>
              <a:rPr lang="pl-PL" sz="1000" dirty="0">
                <a:solidFill>
                  <a:srgbClr val="000647"/>
                </a:solidFill>
                <a:latin typeface="+mj-lt"/>
              </a:rPr>
            </a:br>
            <a:r>
              <a:rPr lang="pl-PL" sz="1000" dirty="0">
                <a:solidFill>
                  <a:srgbClr val="000647"/>
                </a:solidFill>
                <a:latin typeface="+mj-lt"/>
              </a:rPr>
              <a:t>do Mora Bałtyckiego, lub innym miejscu reprezentatywnym dla jakości tych wód</a:t>
            </a:r>
          </a:p>
          <a:p>
            <a:pPr marL="171450" indent="-171450">
              <a:buClr>
                <a:srgbClr val="06B2E1"/>
              </a:buClr>
              <a:buFont typeface="Arial" panose="020B0604020202020204" pitchFamily="34" charset="0"/>
              <a:buChar char="•"/>
            </a:pPr>
            <a:endParaRPr lang="pl-PL" sz="1000" dirty="0">
              <a:solidFill>
                <a:srgbClr val="000647"/>
              </a:solidFill>
              <a:latin typeface="+mj-lt"/>
            </a:endParaRPr>
          </a:p>
          <a:p>
            <a:pPr marL="171450" indent="-171450">
              <a:buClr>
                <a:srgbClr val="06B2E1"/>
              </a:buClr>
              <a:buFont typeface="Arial" panose="020B0604020202020204" pitchFamily="34" charset="0"/>
              <a:buChar char="•"/>
            </a:pPr>
            <a:r>
              <a:rPr lang="pl-PL" sz="1000" dirty="0">
                <a:solidFill>
                  <a:srgbClr val="000647"/>
                </a:solidFill>
                <a:latin typeface="+mj-lt"/>
              </a:rPr>
              <a:t>należy monitorować zmianę przebiegu linii brzegu morskiego na odcinku 2 km </a:t>
            </a:r>
            <a:br>
              <a:rPr lang="pl-PL" sz="1000" dirty="0">
                <a:solidFill>
                  <a:srgbClr val="000647"/>
                </a:solidFill>
                <a:latin typeface="+mj-lt"/>
              </a:rPr>
            </a:br>
            <a:r>
              <a:rPr lang="pl-PL" sz="1000" dirty="0">
                <a:solidFill>
                  <a:srgbClr val="000647"/>
                </a:solidFill>
                <a:latin typeface="+mj-lt"/>
              </a:rPr>
              <a:t>na zachód oraz 3 km na wschód od granicy obszaru elektrowni przez okres 10 lat </a:t>
            </a:r>
            <a:br>
              <a:rPr lang="pl-PL" sz="1000" dirty="0">
                <a:solidFill>
                  <a:srgbClr val="000647"/>
                </a:solidFill>
                <a:latin typeface="+mj-lt"/>
              </a:rPr>
            </a:br>
            <a:r>
              <a:rPr lang="pl-PL" sz="1000" dirty="0">
                <a:solidFill>
                  <a:srgbClr val="000647"/>
                </a:solidFill>
                <a:latin typeface="+mj-lt"/>
              </a:rPr>
              <a:t>od zakończenia etapu budowy. Wyniki monitoringu należy przedkładać UM w Gdyni</a:t>
            </a:r>
          </a:p>
          <a:p>
            <a:pPr marL="171450" indent="-171450">
              <a:buClr>
                <a:srgbClr val="06B2E1"/>
              </a:buClr>
              <a:buFont typeface="Arial" panose="020B0604020202020204" pitchFamily="34" charset="0"/>
              <a:buChar char="•"/>
            </a:pPr>
            <a:endParaRPr lang="pl-PL" sz="1000" dirty="0">
              <a:solidFill>
                <a:srgbClr val="000647"/>
              </a:solidFill>
              <a:latin typeface="+mj-lt"/>
            </a:endParaRPr>
          </a:p>
          <a:p>
            <a:pPr marL="171450" indent="-171450">
              <a:buClr>
                <a:srgbClr val="06B2E1"/>
              </a:buClr>
              <a:buFont typeface="Arial" panose="020B0604020202020204" pitchFamily="34" charset="0"/>
              <a:buChar char="•"/>
            </a:pPr>
            <a:r>
              <a:rPr lang="pl-PL" sz="1000" dirty="0">
                <a:solidFill>
                  <a:srgbClr val="000647"/>
                </a:solidFill>
                <a:latin typeface="+mj-lt"/>
              </a:rPr>
              <a:t>należy prowadzić monitoring zrzutów wód i ścieków do wód morskich, którego zakres, minimalna częstotliwość pobierania próbek oraz metodyki referencyjne analiz i sposób oceny spełnienia wymaganych warunków będą odpowiadać </a:t>
            </a:r>
            <a:r>
              <a:rPr lang="pl-PL" sz="1000" dirty="0" smtClean="0">
                <a:solidFill>
                  <a:srgbClr val="000647"/>
                </a:solidFill>
                <a:latin typeface="+mj-lt"/>
              </a:rPr>
              <a:t>wymaganiom </a:t>
            </a:r>
            <a:r>
              <a:rPr lang="pl-PL" sz="1000" dirty="0">
                <a:solidFill>
                  <a:srgbClr val="000647"/>
                </a:solidFill>
                <a:latin typeface="+mj-lt"/>
              </a:rPr>
              <a:t>określonym w stosownych aktach normatywnych </a:t>
            </a:r>
          </a:p>
          <a:p>
            <a:pPr marL="171450" indent="-171450">
              <a:buFont typeface="Arial" panose="020B0604020202020204" pitchFamily="34" charset="0"/>
              <a:buChar char="•"/>
            </a:pPr>
            <a:endParaRPr lang="pl-PL" sz="1000" dirty="0">
              <a:solidFill>
                <a:srgbClr val="000647"/>
              </a:solidFill>
              <a:latin typeface="+mj-lt"/>
            </a:endParaRPr>
          </a:p>
          <a:p>
            <a:pPr marL="171450" indent="-171450">
              <a:buFontTx/>
              <a:buChar char="-"/>
            </a:pPr>
            <a:endParaRPr lang="pl-PL" sz="1100" dirty="0">
              <a:solidFill>
                <a:srgbClr val="000647"/>
              </a:solidFill>
              <a:latin typeface="+mj-lt"/>
            </a:endParaRPr>
          </a:p>
          <a:p>
            <a:pPr marL="171450" indent="-171450">
              <a:buFontTx/>
              <a:buChar char="-"/>
            </a:pPr>
            <a:endParaRPr lang="pl-PL" sz="1100" dirty="0">
              <a:solidFill>
                <a:srgbClr val="000647"/>
              </a:solidFill>
              <a:latin typeface="+mj-lt"/>
            </a:endParaRPr>
          </a:p>
          <a:p>
            <a:endParaRPr lang="pl-PL" sz="1100" dirty="0">
              <a:solidFill>
                <a:srgbClr val="000647"/>
              </a:solidFill>
              <a:latin typeface="+mj-lt"/>
            </a:endParaRPr>
          </a:p>
          <a:p>
            <a:endParaRPr lang="pl-PL" sz="1100" dirty="0">
              <a:solidFill>
                <a:srgbClr val="000647"/>
              </a:solidFill>
              <a:latin typeface="+mj-lt"/>
            </a:endParaRPr>
          </a:p>
          <a:p>
            <a:endParaRPr lang="pl-PL" sz="1100" dirty="0">
              <a:solidFill>
                <a:srgbClr val="000647"/>
              </a:solidFill>
              <a:latin typeface="+mj-lt"/>
            </a:endParaRPr>
          </a:p>
        </p:txBody>
      </p:sp>
      <p:pic>
        <p:nvPicPr>
          <p:cNvPr id="10" name="Obraz 9">
            <a:extLst>
              <a:ext uri="{FF2B5EF4-FFF2-40B4-BE49-F238E27FC236}">
                <a16:creationId xmlns:a16="http://schemas.microsoft.com/office/drawing/2014/main" id="{503A195F-59BC-CA48-942C-2FE2A14B1C2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5981" y="719826"/>
            <a:ext cx="3010322" cy="1955457"/>
          </a:xfrm>
          <a:prstGeom prst="rect">
            <a:avLst/>
          </a:prstGeom>
          <a:noFill/>
          <a:ln>
            <a:noFill/>
          </a:ln>
        </p:spPr>
      </p:pic>
      <p:sp>
        <p:nvSpPr>
          <p:cNvPr id="13" name="Prostokąt 12">
            <a:extLst>
              <a:ext uri="{FF2B5EF4-FFF2-40B4-BE49-F238E27FC236}">
                <a16:creationId xmlns:a16="http://schemas.microsoft.com/office/drawing/2014/main" id="{A9B2C509-6418-2242-AFA8-9F1F5459D49B}"/>
              </a:ext>
            </a:extLst>
          </p:cNvPr>
          <p:cNvSpPr/>
          <p:nvPr/>
        </p:nvSpPr>
        <p:spPr>
          <a:xfrm>
            <a:off x="5568327" y="2627578"/>
            <a:ext cx="2747868" cy="230832"/>
          </a:xfrm>
          <a:prstGeom prst="rect">
            <a:avLst/>
          </a:prstGeom>
        </p:spPr>
        <p:txBody>
          <a:bodyPr wrap="none">
            <a:spAutoFit/>
          </a:bodyPr>
          <a:lstStyle/>
          <a:p>
            <a:r>
              <a:rPr lang="pl-PL" sz="900" i="1" dirty="0">
                <a:solidFill>
                  <a:srgbClr val="000647"/>
                </a:solidFill>
                <a:latin typeface="Calibri" panose="020F0502020204030204" pitchFamily="34" charset="0"/>
                <a:ea typeface="Calibri" panose="020F0502020204030204" pitchFamily="34" charset="0"/>
                <a:cs typeface="Times New Roman" panose="02020603050405020304" pitchFamily="18" charset="0"/>
              </a:rPr>
              <a:t>Rozpływ wód podgrzanych na powierzchni wody latem</a:t>
            </a:r>
            <a:endParaRPr lang="pl-PL" sz="900" i="1" dirty="0">
              <a:solidFill>
                <a:srgbClr val="000647"/>
              </a:solidFill>
            </a:endParaRPr>
          </a:p>
        </p:txBody>
      </p:sp>
      <p:pic>
        <p:nvPicPr>
          <p:cNvPr id="14" name="Obraz 13">
            <a:extLst>
              <a:ext uri="{FF2B5EF4-FFF2-40B4-BE49-F238E27FC236}">
                <a16:creationId xmlns:a16="http://schemas.microsoft.com/office/drawing/2014/main" id="{C6A30375-746F-5246-B583-D1E47294B6E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529616" y="2869157"/>
            <a:ext cx="3141591" cy="2114979"/>
          </a:xfrm>
          <a:prstGeom prst="rect">
            <a:avLst/>
          </a:prstGeom>
        </p:spPr>
      </p:pic>
      <p:sp>
        <p:nvSpPr>
          <p:cNvPr id="15" name="pole tekstowe 14">
            <a:extLst>
              <a:ext uri="{FF2B5EF4-FFF2-40B4-BE49-F238E27FC236}">
                <a16:creationId xmlns:a16="http://schemas.microsoft.com/office/drawing/2014/main" id="{0D6AA376-B2BF-E34D-BEF1-164F5960AAAC}"/>
              </a:ext>
            </a:extLst>
          </p:cNvPr>
          <p:cNvSpPr txBox="1"/>
          <p:nvPr/>
        </p:nvSpPr>
        <p:spPr>
          <a:xfrm>
            <a:off x="604655" y="50589"/>
            <a:ext cx="6726448" cy="523220"/>
          </a:xfrm>
          <a:prstGeom prst="rect">
            <a:avLst/>
          </a:prstGeom>
          <a:noFill/>
        </p:spPr>
        <p:txBody>
          <a:bodyPr wrap="square" rtlCol="0">
            <a:spAutoFit/>
          </a:bodyPr>
          <a:lstStyle/>
          <a:p>
            <a:pPr lvl="0">
              <a:defRPr/>
            </a:pPr>
            <a:r>
              <a:rPr lang="pl-PL" b="1" dirty="0">
                <a:solidFill>
                  <a:srgbClr val="000647"/>
                </a:solidFill>
              </a:rPr>
              <a:t>Decyzja środowiskowa - wybrane warunki realizacji w zakresie minimalizacji oddziaływania na wody morskie – faza eksploatacji</a:t>
            </a:r>
          </a:p>
        </p:txBody>
      </p:sp>
      <p:sp>
        <p:nvSpPr>
          <p:cNvPr id="9" name="Prostokąt 8"/>
          <p:cNvSpPr/>
          <p:nvPr/>
        </p:nvSpPr>
        <p:spPr>
          <a:xfrm>
            <a:off x="7162960" y="1418800"/>
            <a:ext cx="1450997" cy="338554"/>
          </a:xfrm>
          <a:prstGeom prst="rect">
            <a:avLst/>
          </a:prstGeom>
        </p:spPr>
        <p:txBody>
          <a:bodyPr wrap="square">
            <a:spAutoFit/>
          </a:bodyPr>
          <a:lstStyle/>
          <a:p>
            <a:r>
              <a:rPr lang="pl-PL" sz="800" dirty="0" smtClean="0">
                <a:latin typeface="Calibri" panose="020F0502020204030204" pitchFamily="34" charset="0"/>
                <a:cs typeface="Times New Roman" panose="02020603050405020304" pitchFamily="18" charset="0"/>
              </a:rPr>
              <a:t>Odległość do Władysławowa ok. 40 km </a:t>
            </a:r>
            <a:endParaRPr lang="pl-PL" sz="800" dirty="0"/>
          </a:p>
        </p:txBody>
      </p:sp>
      <p:cxnSp>
        <p:nvCxnSpPr>
          <p:cNvPr id="11" name="Łącznik prosty ze strzałką 10"/>
          <p:cNvCxnSpPr/>
          <p:nvPr/>
        </p:nvCxnSpPr>
        <p:spPr>
          <a:xfrm>
            <a:off x="6907406" y="1765835"/>
            <a:ext cx="1641627" cy="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Łącznik prosty ze strzałką 11"/>
          <p:cNvCxnSpPr/>
          <p:nvPr/>
        </p:nvCxnSpPr>
        <p:spPr>
          <a:xfrm flipV="1">
            <a:off x="6604790" y="3763937"/>
            <a:ext cx="372534"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Prostokąt 15"/>
          <p:cNvSpPr/>
          <p:nvPr/>
        </p:nvSpPr>
        <p:spPr>
          <a:xfrm>
            <a:off x="6581942" y="3560895"/>
            <a:ext cx="388369" cy="215444"/>
          </a:xfrm>
          <a:prstGeom prst="rect">
            <a:avLst/>
          </a:prstGeom>
        </p:spPr>
        <p:txBody>
          <a:bodyPr wrap="square">
            <a:spAutoFit/>
          </a:bodyPr>
          <a:lstStyle/>
          <a:p>
            <a:r>
              <a:rPr lang="pl-PL" sz="800" b="1" dirty="0" smtClean="0">
                <a:solidFill>
                  <a:schemeClr val="bg1"/>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2 km</a:t>
            </a:r>
            <a:endParaRPr lang="pl-PL" sz="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36220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4352474" cy="369332"/>
          </a:xfrm>
          <a:prstGeom prst="rect">
            <a:avLst/>
          </a:prstGeom>
          <a:noFill/>
        </p:spPr>
        <p:txBody>
          <a:bodyPr wrap="none" rtlCol="0">
            <a:spAutoFit/>
          </a:bodyPr>
          <a:lstStyle/>
          <a:p>
            <a:pPr lvl="0">
              <a:defRPr/>
            </a:pPr>
            <a:r>
              <a:rPr lang="pl-PL" sz="1800" b="1" dirty="0">
                <a:solidFill>
                  <a:srgbClr val="000647"/>
                </a:solidFill>
              </a:rPr>
              <a:t>Ichtiofauna – działania minimalizujące</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42</a:t>
            </a:fld>
            <a:endParaRPr lang="en" sz="800" dirty="0">
              <a:solidFill>
                <a:srgbClr val="000647"/>
              </a:solidFill>
            </a:endParaRPr>
          </a:p>
        </p:txBody>
      </p:sp>
      <p:sp>
        <p:nvSpPr>
          <p:cNvPr id="12" name="Prostokąt 11">
            <a:extLst>
              <a:ext uri="{FF2B5EF4-FFF2-40B4-BE49-F238E27FC236}">
                <a16:creationId xmlns:a16="http://schemas.microsoft.com/office/drawing/2014/main" id="{4B1DDFDE-FC30-0D4D-AF56-1FC80A15BC44}"/>
              </a:ext>
            </a:extLst>
          </p:cNvPr>
          <p:cNvSpPr/>
          <p:nvPr/>
        </p:nvSpPr>
        <p:spPr>
          <a:xfrm>
            <a:off x="604655" y="798374"/>
            <a:ext cx="4905600" cy="3954929"/>
          </a:xfrm>
          <a:prstGeom prst="rect">
            <a:avLst/>
          </a:prstGeom>
        </p:spPr>
        <p:txBody>
          <a:bodyPr wrap="square">
            <a:spAutoFit/>
          </a:bodyPr>
          <a:lstStyle/>
          <a:p>
            <a:r>
              <a:rPr lang="pl-PL" b="1" dirty="0">
                <a:solidFill>
                  <a:srgbClr val="06B2E1"/>
                </a:solidFill>
                <a:latin typeface="Arial" panose="020B0604020202020204" pitchFamily="34" charset="0"/>
                <a:cs typeface="Arial" panose="020B0604020202020204" pitchFamily="34" charset="0"/>
              </a:rPr>
              <a:t>System odzysku i zawracania ryb</a:t>
            </a:r>
          </a:p>
          <a:p>
            <a:endParaRPr lang="pl-PL" sz="1000" dirty="0">
              <a:solidFill>
                <a:srgbClr val="000647"/>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l-PL" sz="1200" b="1" dirty="0">
                <a:solidFill>
                  <a:srgbClr val="000647"/>
                </a:solidFill>
                <a:latin typeface="+mj-lt"/>
              </a:rPr>
              <a:t>P</a:t>
            </a:r>
            <a:r>
              <a:rPr lang="pl-PL" altLang="pl-PL" sz="1200" b="1" dirty="0">
                <a:solidFill>
                  <a:srgbClr val="000647"/>
                </a:solidFill>
                <a:latin typeface="+mj-lt"/>
                <a:cs typeface="Arial" panose="020B0604020202020204" pitchFamily="34" charset="0"/>
              </a:rPr>
              <a:t>rzewidywane jest zastosowanie rozwiązań technicznych redukujących ryzyka dla ryb związane z systemem poboru wody chłodzącej</a:t>
            </a:r>
            <a:endParaRPr lang="pl-PL" altLang="pl-PL" sz="1200" b="1" dirty="0">
              <a:solidFill>
                <a:srgbClr val="000647"/>
              </a:solidFill>
              <a:latin typeface="+mj-lt"/>
            </a:endParaRPr>
          </a:p>
          <a:p>
            <a:pPr marL="171450" indent="-171450">
              <a:buFont typeface="Arial" panose="020B0604020202020204" pitchFamily="34" charset="0"/>
              <a:buChar char="•"/>
            </a:pPr>
            <a:endParaRPr lang="pl-PL" sz="1200" dirty="0">
              <a:solidFill>
                <a:srgbClr val="000647"/>
              </a:solidFill>
              <a:latin typeface="+mj-lt"/>
            </a:endParaRPr>
          </a:p>
          <a:p>
            <a:pPr marL="171450" indent="-171450">
              <a:buFont typeface="Arial" panose="020B0604020202020204" pitchFamily="34" charset="0"/>
              <a:buChar char="•"/>
            </a:pPr>
            <a:r>
              <a:rPr lang="pl-PL" sz="1200" dirty="0">
                <a:solidFill>
                  <a:srgbClr val="000647"/>
                </a:solidFill>
                <a:latin typeface="+mj-lt"/>
              </a:rPr>
              <a:t>Zgodnie z przeprowadzonymi badaniami w zakresie ichtiofauny stwierdzono, że </a:t>
            </a:r>
            <a:r>
              <a:rPr lang="pl-PL" sz="1200" b="1" dirty="0">
                <a:solidFill>
                  <a:srgbClr val="06B2E1"/>
                </a:solidFill>
                <a:latin typeface="+mj-lt"/>
              </a:rPr>
              <a:t>na analizowanym terenie nie występują obszary, które można by określić jako istotne tarliska czy obszary wychowu form młodocianych ryb. </a:t>
            </a:r>
          </a:p>
          <a:p>
            <a:pPr marL="171450" indent="-171450">
              <a:buFont typeface="Arial" panose="020B0604020202020204" pitchFamily="34" charset="0"/>
              <a:buChar char="•"/>
            </a:pPr>
            <a:endParaRPr lang="pl-PL" sz="1200" b="1" dirty="0">
              <a:solidFill>
                <a:srgbClr val="000647"/>
              </a:solidFill>
              <a:latin typeface="+mj-lt"/>
            </a:endParaRPr>
          </a:p>
          <a:p>
            <a:pPr marL="171450" indent="-171450">
              <a:buFont typeface="Arial" panose="020B0604020202020204" pitchFamily="34" charset="0"/>
              <a:buChar char="•"/>
            </a:pPr>
            <a:r>
              <a:rPr lang="pl-PL" sz="1200" b="1" dirty="0">
                <a:solidFill>
                  <a:srgbClr val="000647"/>
                </a:solidFill>
                <a:latin typeface="+mj-lt"/>
              </a:rPr>
              <a:t>Lokalizację wlotu układu chłodzenia umiejscowiono poza miejscami</a:t>
            </a:r>
            <a:r>
              <a:rPr lang="pl-PL" sz="1200" dirty="0">
                <a:solidFill>
                  <a:srgbClr val="000647"/>
                </a:solidFill>
                <a:latin typeface="+mj-lt"/>
              </a:rPr>
              <a:t>, takimi jak potencjalne siedliska ryb oraz organizmów bentosowych oraz poza obszarem wychowu młodocianych stadiów ryb.</a:t>
            </a:r>
          </a:p>
          <a:p>
            <a:pPr marL="171450" indent="-171450">
              <a:buFont typeface="Arial" panose="020B0604020202020204" pitchFamily="34" charset="0"/>
              <a:buChar char="•"/>
            </a:pPr>
            <a:endParaRPr lang="pl-PL" sz="1200" dirty="0">
              <a:solidFill>
                <a:srgbClr val="000647"/>
              </a:solidFill>
              <a:latin typeface="+mj-lt"/>
            </a:endParaRPr>
          </a:p>
          <a:p>
            <a:pPr marL="171450" indent="-171450">
              <a:buFont typeface="Arial" panose="020B0604020202020204" pitchFamily="34" charset="0"/>
              <a:buChar char="•"/>
            </a:pPr>
            <a:r>
              <a:rPr lang="pl-PL" sz="1200" dirty="0">
                <a:solidFill>
                  <a:srgbClr val="000647"/>
                </a:solidFill>
                <a:latin typeface="+mj-lt"/>
              </a:rPr>
              <a:t>Głowice wlotowe są projektowane tak, aby </a:t>
            </a:r>
            <a:r>
              <a:rPr lang="pl-PL" sz="1200" b="1" dirty="0">
                <a:solidFill>
                  <a:srgbClr val="000647"/>
                </a:solidFill>
                <a:latin typeface="+mj-lt"/>
              </a:rPr>
              <a:t>prędkość wlotowa wody nie była wysoka</a:t>
            </a:r>
            <a:r>
              <a:rPr lang="pl-PL" sz="1200" dirty="0">
                <a:solidFill>
                  <a:srgbClr val="000647"/>
                </a:solidFill>
                <a:latin typeface="+mj-lt"/>
              </a:rPr>
              <a:t>. Ryby w przypadku napotkania prądu instynktownie starają się wypływać pod prąd i </a:t>
            </a:r>
            <a:r>
              <a:rPr lang="pl-PL" sz="1200" b="1" dirty="0">
                <a:solidFill>
                  <a:srgbClr val="000647"/>
                </a:solidFill>
                <a:latin typeface="+mj-lt"/>
              </a:rPr>
              <a:t>większość z nich będzie miała możliwość ucieczki i uniknięcia wciągnięcia do układu chłodzenia.</a:t>
            </a:r>
          </a:p>
        </p:txBody>
      </p:sp>
      <p:sp>
        <p:nvSpPr>
          <p:cNvPr id="13" name="Owal 12">
            <a:extLst>
              <a:ext uri="{FF2B5EF4-FFF2-40B4-BE49-F238E27FC236}">
                <a16:creationId xmlns:a16="http://schemas.microsoft.com/office/drawing/2014/main" id="{673EB7A0-1FAF-E142-9A9D-15D9C399F6F4}"/>
              </a:ext>
            </a:extLst>
          </p:cNvPr>
          <p:cNvSpPr/>
          <p:nvPr/>
        </p:nvSpPr>
        <p:spPr>
          <a:xfrm>
            <a:off x="7972360" y="3208351"/>
            <a:ext cx="661429" cy="661429"/>
          </a:xfrm>
          <a:prstGeom prst="ellipse">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E93AE066-2CD9-F34B-AF27-4F2927017392}"/>
              </a:ext>
            </a:extLst>
          </p:cNvPr>
          <p:cNvSpPr/>
          <p:nvPr/>
        </p:nvSpPr>
        <p:spPr>
          <a:xfrm>
            <a:off x="7791570" y="1818811"/>
            <a:ext cx="797107" cy="797107"/>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a:extLst>
              <a:ext uri="{FF2B5EF4-FFF2-40B4-BE49-F238E27FC236}">
                <a16:creationId xmlns:a16="http://schemas.microsoft.com/office/drawing/2014/main" id="{18D9669D-4CDA-1F4F-8A87-F4BCD2D58BB6}"/>
              </a:ext>
            </a:extLst>
          </p:cNvPr>
          <p:cNvSpPr/>
          <p:nvPr/>
        </p:nvSpPr>
        <p:spPr>
          <a:xfrm>
            <a:off x="6754635" y="2745668"/>
            <a:ext cx="681445" cy="681445"/>
          </a:xfrm>
          <a:prstGeom prst="ellipse">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Owal 15">
            <a:extLst>
              <a:ext uri="{FF2B5EF4-FFF2-40B4-BE49-F238E27FC236}">
                <a16:creationId xmlns:a16="http://schemas.microsoft.com/office/drawing/2014/main" id="{2F84CBB9-E364-8147-9D21-9F7C2619A2DC}"/>
              </a:ext>
            </a:extLst>
          </p:cNvPr>
          <p:cNvSpPr/>
          <p:nvPr/>
        </p:nvSpPr>
        <p:spPr>
          <a:xfrm>
            <a:off x="7123006" y="3972604"/>
            <a:ext cx="661429" cy="661429"/>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Owal 20">
            <a:extLst>
              <a:ext uri="{FF2B5EF4-FFF2-40B4-BE49-F238E27FC236}">
                <a16:creationId xmlns:a16="http://schemas.microsoft.com/office/drawing/2014/main" id="{85ACD6C3-8AD5-8B48-AA3A-C0F0ED04B8DA}"/>
              </a:ext>
            </a:extLst>
          </p:cNvPr>
          <p:cNvSpPr/>
          <p:nvPr/>
        </p:nvSpPr>
        <p:spPr>
          <a:xfrm>
            <a:off x="6954817" y="1703057"/>
            <a:ext cx="336378" cy="336378"/>
          </a:xfrm>
          <a:prstGeom prst="ellipse">
            <a:avLst/>
          </a:prstGeom>
          <a:solidFill>
            <a:srgbClr val="00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Owal 21">
            <a:extLst>
              <a:ext uri="{FF2B5EF4-FFF2-40B4-BE49-F238E27FC236}">
                <a16:creationId xmlns:a16="http://schemas.microsoft.com/office/drawing/2014/main" id="{DBAB21FB-541F-8943-92BB-894B9B3150A8}"/>
              </a:ext>
            </a:extLst>
          </p:cNvPr>
          <p:cNvSpPr/>
          <p:nvPr/>
        </p:nvSpPr>
        <p:spPr>
          <a:xfrm>
            <a:off x="6451369" y="4297016"/>
            <a:ext cx="204835" cy="204835"/>
          </a:xfrm>
          <a:prstGeom prst="ellipse">
            <a:avLst/>
          </a:prstGeom>
          <a:solidFill>
            <a:srgbClr val="76D6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3" name="Owal 22">
            <a:extLst>
              <a:ext uri="{FF2B5EF4-FFF2-40B4-BE49-F238E27FC236}">
                <a16:creationId xmlns:a16="http://schemas.microsoft.com/office/drawing/2014/main" id="{6050B7DD-83C6-1145-93C7-B1551AF3F3A1}"/>
              </a:ext>
            </a:extLst>
          </p:cNvPr>
          <p:cNvSpPr/>
          <p:nvPr/>
        </p:nvSpPr>
        <p:spPr>
          <a:xfrm>
            <a:off x="8176949" y="1144221"/>
            <a:ext cx="252249" cy="252249"/>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descr="Obraz zawierający design, czarne i białe&#10;&#10;Opis wygenerowany automatycznie">
            <a:extLst>
              <a:ext uri="{FF2B5EF4-FFF2-40B4-BE49-F238E27FC236}">
                <a16:creationId xmlns:a16="http://schemas.microsoft.com/office/drawing/2014/main" id="{EB204DEA-8A4A-7E41-A53E-E264874636AD}"/>
              </a:ext>
            </a:extLst>
          </p:cNvPr>
          <p:cNvPicPr>
            <a:picLocks noChangeAspect="1"/>
          </p:cNvPicPr>
          <p:nvPr/>
        </p:nvPicPr>
        <p:blipFill>
          <a:blip r:embed="rId3"/>
          <a:stretch>
            <a:fillRect/>
          </a:stretch>
        </p:blipFill>
        <p:spPr>
          <a:xfrm>
            <a:off x="7229417" y="4066534"/>
            <a:ext cx="499249" cy="499249"/>
          </a:xfrm>
          <a:prstGeom prst="rect">
            <a:avLst/>
          </a:prstGeom>
        </p:spPr>
      </p:pic>
      <p:pic>
        <p:nvPicPr>
          <p:cNvPr id="24" name="Obraz 23" descr="Obraz zawierający ryby, clipart, kreatywność, sztuka&#10;&#10;Opis wygenerowany automatycznie">
            <a:extLst>
              <a:ext uri="{FF2B5EF4-FFF2-40B4-BE49-F238E27FC236}">
                <a16:creationId xmlns:a16="http://schemas.microsoft.com/office/drawing/2014/main" id="{6CF8CEE5-9202-9845-BDA8-590836A0AC0A}"/>
              </a:ext>
            </a:extLst>
          </p:cNvPr>
          <p:cNvPicPr>
            <a:picLocks noChangeAspect="1"/>
          </p:cNvPicPr>
          <p:nvPr/>
        </p:nvPicPr>
        <p:blipFill>
          <a:blip r:embed="rId4"/>
          <a:stretch>
            <a:fillRect/>
          </a:stretch>
        </p:blipFill>
        <p:spPr>
          <a:xfrm flipH="1">
            <a:off x="7091521" y="2986906"/>
            <a:ext cx="256710" cy="256710"/>
          </a:xfrm>
          <a:prstGeom prst="rect">
            <a:avLst/>
          </a:prstGeom>
        </p:spPr>
      </p:pic>
      <p:pic>
        <p:nvPicPr>
          <p:cNvPr id="28" name="Obraz 27" descr="Obraz zawierający ryby, clipart, kreatywność, sztuka&#10;&#10;Opis wygenerowany automatycznie">
            <a:extLst>
              <a:ext uri="{FF2B5EF4-FFF2-40B4-BE49-F238E27FC236}">
                <a16:creationId xmlns:a16="http://schemas.microsoft.com/office/drawing/2014/main" id="{BBE7BDAD-287E-BD4D-B87B-131EB0461ADD}"/>
              </a:ext>
            </a:extLst>
          </p:cNvPr>
          <p:cNvPicPr>
            <a:picLocks noChangeAspect="1"/>
          </p:cNvPicPr>
          <p:nvPr/>
        </p:nvPicPr>
        <p:blipFill>
          <a:blip r:embed="rId4"/>
          <a:stretch>
            <a:fillRect/>
          </a:stretch>
        </p:blipFill>
        <p:spPr>
          <a:xfrm flipH="1">
            <a:off x="6910089" y="3086759"/>
            <a:ext cx="145721" cy="145721"/>
          </a:xfrm>
          <a:prstGeom prst="rect">
            <a:avLst/>
          </a:prstGeom>
        </p:spPr>
      </p:pic>
      <p:pic>
        <p:nvPicPr>
          <p:cNvPr id="29" name="Obraz 28" descr="Obraz zawierający ryby, clipart, kreatywność, sztuka&#10;&#10;Opis wygenerowany automatycznie">
            <a:extLst>
              <a:ext uri="{FF2B5EF4-FFF2-40B4-BE49-F238E27FC236}">
                <a16:creationId xmlns:a16="http://schemas.microsoft.com/office/drawing/2014/main" id="{202B60E1-FFEC-024F-835F-9EA3C67CE948}"/>
              </a:ext>
            </a:extLst>
          </p:cNvPr>
          <p:cNvPicPr>
            <a:picLocks noChangeAspect="1"/>
          </p:cNvPicPr>
          <p:nvPr/>
        </p:nvPicPr>
        <p:blipFill>
          <a:blip r:embed="rId4"/>
          <a:stretch>
            <a:fillRect/>
          </a:stretch>
        </p:blipFill>
        <p:spPr>
          <a:xfrm flipH="1">
            <a:off x="6954817" y="2882303"/>
            <a:ext cx="201987" cy="201987"/>
          </a:xfrm>
          <a:prstGeom prst="rect">
            <a:avLst/>
          </a:prstGeom>
        </p:spPr>
      </p:pic>
      <p:pic>
        <p:nvPicPr>
          <p:cNvPr id="27" name="Obraz 26" descr="Obraz zawierający Grafika, symbol, design&#10;&#10;Opis wygenerowany automatycznie">
            <a:extLst>
              <a:ext uri="{FF2B5EF4-FFF2-40B4-BE49-F238E27FC236}">
                <a16:creationId xmlns:a16="http://schemas.microsoft.com/office/drawing/2014/main" id="{FF21AF16-0698-F645-83B3-2CD5FD722E5C}"/>
              </a:ext>
            </a:extLst>
          </p:cNvPr>
          <p:cNvPicPr>
            <a:picLocks noChangeAspect="1"/>
          </p:cNvPicPr>
          <p:nvPr/>
        </p:nvPicPr>
        <p:blipFill>
          <a:blip r:embed="rId5"/>
          <a:stretch>
            <a:fillRect/>
          </a:stretch>
        </p:blipFill>
        <p:spPr>
          <a:xfrm>
            <a:off x="7884622" y="1911863"/>
            <a:ext cx="611002" cy="611002"/>
          </a:xfrm>
          <a:prstGeom prst="rect">
            <a:avLst/>
          </a:prstGeom>
        </p:spPr>
      </p:pic>
      <p:pic>
        <p:nvPicPr>
          <p:cNvPr id="32" name="Obraz 31" descr="Obraz zawierający koło zębate, wyroby z metalu, krąg, koło&#10;&#10;Opis wygenerowany automatycznie">
            <a:extLst>
              <a:ext uri="{FF2B5EF4-FFF2-40B4-BE49-F238E27FC236}">
                <a16:creationId xmlns:a16="http://schemas.microsoft.com/office/drawing/2014/main" id="{B9487265-D5E0-EC4A-A5B6-3FD5A16D8A58}"/>
              </a:ext>
            </a:extLst>
          </p:cNvPr>
          <p:cNvPicPr>
            <a:picLocks noChangeAspect="1"/>
          </p:cNvPicPr>
          <p:nvPr/>
        </p:nvPicPr>
        <p:blipFill>
          <a:blip r:embed="rId6"/>
          <a:stretch>
            <a:fillRect/>
          </a:stretch>
        </p:blipFill>
        <p:spPr>
          <a:xfrm>
            <a:off x="8048238" y="3284230"/>
            <a:ext cx="509670" cy="509670"/>
          </a:xfrm>
          <a:prstGeom prst="rect">
            <a:avLst/>
          </a:prstGeom>
        </p:spPr>
      </p:pic>
    </p:spTree>
    <p:extLst>
      <p:ext uri="{BB962C8B-B14F-4D97-AF65-F5344CB8AC3E}">
        <p14:creationId xmlns:p14="http://schemas.microsoft.com/office/powerpoint/2010/main" val="8980412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5775940" cy="369332"/>
          </a:xfrm>
          <a:prstGeom prst="rect">
            <a:avLst/>
          </a:prstGeom>
          <a:noFill/>
        </p:spPr>
        <p:txBody>
          <a:bodyPr wrap="none" rtlCol="0">
            <a:spAutoFit/>
          </a:bodyPr>
          <a:lstStyle/>
          <a:p>
            <a:pPr lvl="0">
              <a:defRPr/>
            </a:pPr>
            <a:r>
              <a:rPr lang="pl-PL" sz="1800" b="1" dirty="0">
                <a:solidFill>
                  <a:srgbClr val="000647"/>
                </a:solidFill>
              </a:rPr>
              <a:t>Ocena oddziaływania – morskie obszary chronione</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43</a:t>
            </a:fld>
            <a:endParaRPr lang="en" sz="800" dirty="0">
              <a:solidFill>
                <a:srgbClr val="000647"/>
              </a:solidFill>
            </a:endParaRPr>
          </a:p>
        </p:txBody>
      </p:sp>
      <p:pic>
        <p:nvPicPr>
          <p:cNvPr id="12" name="Obraz 11" descr="C:\Users\13600047\Documents\BADANIA\Jakość środowiska morskiego_065_ELB2_2016\Zdjęcia z kontroli\Fitoplankton_sinice kokkalne.jpg">
            <a:extLst>
              <a:ext uri="{FF2B5EF4-FFF2-40B4-BE49-F238E27FC236}">
                <a16:creationId xmlns:a16="http://schemas.microsoft.com/office/drawing/2014/main" id="{85C4386C-CFCA-4A4A-AB02-8B17D8BA8A87}"/>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1037848" y="1117460"/>
            <a:ext cx="2035180" cy="1341893"/>
          </a:xfrm>
          <a:prstGeom prst="rect">
            <a:avLst/>
          </a:prstGeom>
          <a:noFill/>
          <a:ln>
            <a:noFill/>
          </a:ln>
        </p:spPr>
      </p:pic>
      <p:pic>
        <p:nvPicPr>
          <p:cNvPr id="13" name="Obraz 12" descr="C:\Users\13600047\Documents\BADANIA\Jakość środowiska morskiego_065_ELB2_2016\Zdjęcia z kontroli\clahye gonitwa.jpg">
            <a:extLst>
              <a:ext uri="{FF2B5EF4-FFF2-40B4-BE49-F238E27FC236}">
                <a16:creationId xmlns:a16="http://schemas.microsoft.com/office/drawing/2014/main" id="{0415D87F-11E1-2644-917E-617930430654}"/>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3178367" y="1117460"/>
            <a:ext cx="1906654" cy="1341893"/>
          </a:xfrm>
          <a:prstGeom prst="rect">
            <a:avLst/>
          </a:prstGeom>
          <a:noFill/>
          <a:ln>
            <a:noFill/>
          </a:ln>
        </p:spPr>
      </p:pic>
      <p:pic>
        <p:nvPicPr>
          <p:cNvPr id="14" name="Picture 2" descr="Darmowe zdjęcia Woda">
            <a:extLst>
              <a:ext uri="{FF2B5EF4-FFF2-40B4-BE49-F238E27FC236}">
                <a16:creationId xmlns:a16="http://schemas.microsoft.com/office/drawing/2014/main" id="{715BB05C-4F64-6A40-910C-D3DE0DC556A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90360" y="1117460"/>
            <a:ext cx="2012839" cy="1341893"/>
          </a:xfrm>
          <a:prstGeom prst="rect">
            <a:avLst/>
          </a:prstGeom>
          <a:noFill/>
          <a:extLst>
            <a:ext uri="{909E8E84-426E-40DD-AFC4-6F175D3DCCD1}">
              <a14:hiddenFill xmlns:a14="http://schemas.microsoft.com/office/drawing/2010/main">
                <a:solidFill>
                  <a:srgbClr val="FFFFFF"/>
                </a:solidFill>
              </a14:hiddenFill>
            </a:ext>
          </a:extLst>
        </p:spPr>
      </p:pic>
      <p:sp>
        <p:nvSpPr>
          <p:cNvPr id="16" name="Prostokąt 15">
            <a:extLst>
              <a:ext uri="{FF2B5EF4-FFF2-40B4-BE49-F238E27FC236}">
                <a16:creationId xmlns:a16="http://schemas.microsoft.com/office/drawing/2014/main" id="{ECC2D7BE-D95F-DD49-89F9-5DA7753657AF}"/>
              </a:ext>
            </a:extLst>
          </p:cNvPr>
          <p:cNvSpPr/>
          <p:nvPr/>
        </p:nvSpPr>
        <p:spPr>
          <a:xfrm>
            <a:off x="604652" y="2684147"/>
            <a:ext cx="7833103" cy="2488374"/>
          </a:xfrm>
          <a:prstGeom prst="rect">
            <a:avLst/>
          </a:prstGeom>
        </p:spPr>
        <p:txBody>
          <a:bodyPr wrap="square">
            <a:spAutoFit/>
          </a:bodyPr>
          <a:lstStyle/>
          <a:p>
            <a:pPr marL="342900" indent="-342900">
              <a:lnSpc>
                <a:spcPct val="107000"/>
              </a:lnSpc>
              <a:buClr>
                <a:srgbClr val="06B2E1"/>
              </a:buClr>
              <a:buFont typeface="Wingdings" panose="05000000000000000000" pitchFamily="2" charset="2"/>
              <a:buChar char="ü"/>
              <a:tabLst>
                <a:tab pos="457200" algn="l"/>
              </a:tabLst>
            </a:pPr>
            <a:r>
              <a:rPr lang="pl-PL" sz="1250" b="1" dirty="0">
                <a:solidFill>
                  <a:srgbClr val="003399"/>
                </a:solidFill>
                <a:latin typeface="+mj-lt"/>
                <a:ea typeface="Calibri" panose="020F0502020204030204" pitchFamily="34" charset="0"/>
                <a:cs typeface="Times New Roman" panose="02020603050405020304" pitchFamily="18" charset="0"/>
              </a:rPr>
              <a:t>Po zastosowaniu działań minimalizujących nie stwierdza się znacząco negatywnych skutków oddziaływania Przedsięwzięcia na przedmioty ochrony oraz integralność i spójność obszarów Natura 2000</a:t>
            </a:r>
            <a:r>
              <a:rPr lang="pl-PL" sz="1250" b="1" dirty="0" smtClean="0">
                <a:solidFill>
                  <a:srgbClr val="003399"/>
                </a:solidFill>
                <a:latin typeface="+mj-lt"/>
                <a:ea typeface="Calibri" panose="020F0502020204030204" pitchFamily="34" charset="0"/>
                <a:cs typeface="Times New Roman" panose="02020603050405020304" pitchFamily="18" charset="0"/>
              </a:rPr>
              <a:t>.</a:t>
            </a:r>
          </a:p>
          <a:p>
            <a:pPr>
              <a:lnSpc>
                <a:spcPct val="107000"/>
              </a:lnSpc>
              <a:buClr>
                <a:srgbClr val="06B2E1"/>
              </a:buClr>
              <a:tabLst>
                <a:tab pos="457200" algn="l"/>
              </a:tabLst>
            </a:pPr>
            <a:endParaRPr lang="pl-PL" sz="1200" b="1" dirty="0">
              <a:solidFill>
                <a:srgbClr val="003399"/>
              </a:solidFill>
              <a:latin typeface="+mj-lt"/>
              <a:ea typeface="Calibri" panose="020F0502020204030204" pitchFamily="34" charset="0"/>
              <a:cs typeface="Times New Roman" panose="02020603050405020304" pitchFamily="18" charset="0"/>
            </a:endParaRPr>
          </a:p>
          <a:p>
            <a:pPr marL="342900" lvl="0" indent="-342900">
              <a:lnSpc>
                <a:spcPct val="107000"/>
              </a:lnSpc>
              <a:buClr>
                <a:srgbClr val="06B2E1"/>
              </a:buClr>
              <a:buFont typeface="Wingdings" panose="05000000000000000000" pitchFamily="2" charset="2"/>
              <a:buChar char="ü"/>
              <a:tabLst>
                <a:tab pos="457200" algn="l"/>
              </a:tabLst>
            </a:pPr>
            <a:r>
              <a:rPr lang="pl-PL" sz="1200" b="1" dirty="0" smtClean="0">
                <a:solidFill>
                  <a:srgbClr val="000647"/>
                </a:solidFill>
                <a:latin typeface="+mj-lt"/>
                <a:ea typeface="Calibri" panose="020F0502020204030204" pitchFamily="34" charset="0"/>
                <a:cs typeface="Times New Roman" panose="02020603050405020304" pitchFamily="18" charset="0"/>
              </a:rPr>
              <a:t>Nie </a:t>
            </a:r>
            <a:r>
              <a:rPr lang="pl-PL" sz="1200" b="1" dirty="0">
                <a:solidFill>
                  <a:srgbClr val="000647"/>
                </a:solidFill>
                <a:latin typeface="+mj-lt"/>
                <a:ea typeface="Calibri" panose="020F0502020204030204" pitchFamily="34" charset="0"/>
                <a:cs typeface="Times New Roman" panose="02020603050405020304" pitchFamily="18" charset="0"/>
              </a:rPr>
              <a:t>stwierdzono negatywnych skutków oddziaływania Przedsięwzięcia na integralność i spójność żadnego z morskich obszarów europejskich.</a:t>
            </a:r>
          </a:p>
          <a:p>
            <a:pPr marL="171450" lvl="0" indent="-171450">
              <a:lnSpc>
                <a:spcPct val="107000"/>
              </a:lnSpc>
              <a:buClr>
                <a:srgbClr val="06B2E1"/>
              </a:buClr>
              <a:buFont typeface="Wingdings" panose="05000000000000000000" pitchFamily="2" charset="2"/>
              <a:buChar char="ü"/>
              <a:tabLst>
                <a:tab pos="457200" algn="l"/>
              </a:tabLst>
            </a:pPr>
            <a:endParaRPr lang="pl-PL" sz="1200" dirty="0">
              <a:solidFill>
                <a:srgbClr val="000647"/>
              </a:solidFill>
              <a:latin typeface="+mj-lt"/>
              <a:ea typeface="Calibri" panose="020F0502020204030204" pitchFamily="34" charset="0"/>
              <a:cs typeface="Times New Roman" panose="02020603050405020304" pitchFamily="18" charset="0"/>
            </a:endParaRPr>
          </a:p>
          <a:p>
            <a:pPr marL="342900" lvl="0" indent="-342900">
              <a:lnSpc>
                <a:spcPct val="107000"/>
              </a:lnSpc>
              <a:buClr>
                <a:srgbClr val="06B2E1"/>
              </a:buClr>
              <a:buFont typeface="Wingdings" panose="05000000000000000000" pitchFamily="2" charset="2"/>
              <a:buChar char="ü"/>
              <a:tabLst>
                <a:tab pos="457200" algn="l"/>
              </a:tabLst>
            </a:pPr>
            <a:r>
              <a:rPr lang="pl-PL" sz="1200" b="1" dirty="0">
                <a:solidFill>
                  <a:srgbClr val="000647"/>
                </a:solidFill>
                <a:latin typeface="+mj-lt"/>
                <a:ea typeface="Calibri" panose="020F0502020204030204" pitchFamily="34" charset="0"/>
                <a:cs typeface="Times New Roman" panose="02020603050405020304" pitchFamily="18" charset="0"/>
              </a:rPr>
              <a:t>W celu zminimalizowania zakłóceń powodowanych przez ruch statków morskich, ustanowiona zostanie strefa ruchu morskiego (MTZ) o szerokości 1 km. </a:t>
            </a:r>
            <a:r>
              <a:rPr lang="pl-PL" sz="1200" dirty="0">
                <a:solidFill>
                  <a:srgbClr val="000647"/>
                </a:solidFill>
                <a:latin typeface="+mj-lt"/>
                <a:ea typeface="Calibri" panose="020F0502020204030204" pitchFamily="34" charset="0"/>
                <a:cs typeface="Times New Roman" panose="02020603050405020304" pitchFamily="18" charset="0"/>
              </a:rPr>
              <a:t>Wszystkie działania związane </a:t>
            </a:r>
            <a:r>
              <a:rPr lang="pl-PL" sz="1200" dirty="0" smtClean="0">
                <a:solidFill>
                  <a:srgbClr val="000647"/>
                </a:solidFill>
                <a:latin typeface="+mj-lt"/>
                <a:ea typeface="Calibri" panose="020F0502020204030204" pitchFamily="34" charset="0"/>
                <a:cs typeface="Times New Roman" panose="02020603050405020304" pitchFamily="18" charset="0"/>
              </a:rPr>
              <a:t/>
            </a:r>
            <a:br>
              <a:rPr lang="pl-PL" sz="1200" dirty="0" smtClean="0">
                <a:solidFill>
                  <a:srgbClr val="000647"/>
                </a:solidFill>
                <a:latin typeface="+mj-lt"/>
                <a:ea typeface="Calibri" panose="020F0502020204030204" pitchFamily="34" charset="0"/>
                <a:cs typeface="Times New Roman" panose="02020603050405020304" pitchFamily="18" charset="0"/>
              </a:rPr>
            </a:br>
            <a:r>
              <a:rPr lang="pl-PL" sz="1200" dirty="0" smtClean="0">
                <a:solidFill>
                  <a:srgbClr val="000647"/>
                </a:solidFill>
                <a:latin typeface="+mj-lt"/>
                <a:ea typeface="Calibri" panose="020F0502020204030204" pitchFamily="34" charset="0"/>
                <a:cs typeface="Times New Roman" panose="02020603050405020304" pitchFamily="18" charset="0"/>
              </a:rPr>
              <a:t>z </a:t>
            </a:r>
            <a:r>
              <a:rPr lang="pl-PL" sz="1200" dirty="0">
                <a:solidFill>
                  <a:srgbClr val="000647"/>
                </a:solidFill>
                <a:latin typeface="+mj-lt"/>
                <a:ea typeface="Calibri" panose="020F0502020204030204" pitchFamily="34" charset="0"/>
                <a:cs typeface="Times New Roman" panose="02020603050405020304" pitchFamily="18" charset="0"/>
              </a:rPr>
              <a:t>podchodzeniem statków będą ograniczone do MTZ, która będzie przebiegać najkrótszą trasą przez obszar OSO Przybrzeżne wody Bałtyku.</a:t>
            </a:r>
          </a:p>
          <a:p>
            <a:pPr marL="171450" lvl="0" indent="-171450">
              <a:lnSpc>
                <a:spcPct val="107000"/>
              </a:lnSpc>
              <a:buClr>
                <a:srgbClr val="7AB800"/>
              </a:buClr>
              <a:buFont typeface="Wingdings" panose="05000000000000000000" pitchFamily="2" charset="2"/>
              <a:buChar char="ü"/>
              <a:tabLst>
                <a:tab pos="457200" algn="l"/>
              </a:tabLst>
            </a:pPr>
            <a:endParaRPr lang="pl-PL" sz="1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21712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172100" y="0"/>
            <a:ext cx="6173485" cy="646331"/>
          </a:xfrm>
          <a:prstGeom prst="rect">
            <a:avLst/>
          </a:prstGeom>
          <a:noFill/>
        </p:spPr>
        <p:txBody>
          <a:bodyPr wrap="none" rtlCol="0">
            <a:spAutoFit/>
          </a:bodyPr>
          <a:lstStyle/>
          <a:p>
            <a:pPr lvl="0">
              <a:defRPr/>
            </a:pPr>
            <a:r>
              <a:rPr lang="pl-PL" sz="1800" b="1" dirty="0">
                <a:solidFill>
                  <a:srgbClr val="000647"/>
                </a:solidFill>
              </a:rPr>
              <a:t>Lokalizacja </a:t>
            </a:r>
            <a:r>
              <a:rPr lang="pl-PL" sz="1800" b="1" dirty="0" smtClean="0">
                <a:solidFill>
                  <a:srgbClr val="000647"/>
                </a:solidFill>
              </a:rPr>
              <a:t>Lubiatowo –Kopalino względem obszarów </a:t>
            </a:r>
          </a:p>
          <a:p>
            <a:pPr lvl="0">
              <a:defRPr/>
            </a:pPr>
            <a:r>
              <a:rPr lang="pl-PL" sz="1800" b="1" dirty="0" smtClean="0">
                <a:solidFill>
                  <a:srgbClr val="000647"/>
                </a:solidFill>
              </a:rPr>
              <a:t>chronionych oraz miasta Władysławowa</a:t>
            </a:r>
            <a:endParaRPr lang="pl-PL" sz="1800" b="1" dirty="0">
              <a:solidFill>
                <a:srgbClr val="000647"/>
              </a:solidFill>
            </a:endParaRP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44</a:t>
            </a:fld>
            <a:endParaRPr lang="en" sz="800" dirty="0">
              <a:solidFill>
                <a:srgbClr val="000647"/>
              </a:solidFill>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100" y="851241"/>
            <a:ext cx="5892524" cy="4149231"/>
          </a:xfrm>
          <a:prstGeom prst="rect">
            <a:avLst/>
          </a:prstGeom>
        </p:spPr>
      </p:pic>
      <p:sp>
        <p:nvSpPr>
          <p:cNvPr id="7" name="pole tekstowe 6"/>
          <p:cNvSpPr txBox="1"/>
          <p:nvPr/>
        </p:nvSpPr>
        <p:spPr>
          <a:xfrm>
            <a:off x="6192662" y="462347"/>
            <a:ext cx="2262786" cy="4681153"/>
          </a:xfrm>
          <a:prstGeom prst="rect">
            <a:avLst/>
          </a:prstGeom>
          <a:noFill/>
        </p:spPr>
        <p:txBody>
          <a:bodyPr wrap="square" rtlCol="0">
            <a:spAutoFit/>
          </a:bodyPr>
          <a:lstStyle/>
          <a:p>
            <a:pPr algn="ctr">
              <a:tabLst>
                <a:tab pos="609585" algn="l"/>
              </a:tabLst>
            </a:pPr>
            <a:endParaRPr lang="pl-PL" sz="1067" dirty="0">
              <a:latin typeface="+mj-lt"/>
              <a:ea typeface="Calibri" panose="020F0502020204030204" pitchFamily="34" charset="0"/>
              <a:cs typeface="Times New Roman" panose="02020603050405020304" pitchFamily="18" charset="0"/>
            </a:endParaRPr>
          </a:p>
          <a:p>
            <a:pPr algn="ctr">
              <a:lnSpc>
                <a:spcPct val="107000"/>
              </a:lnSpc>
              <a:tabLst>
                <a:tab pos="609585" algn="l"/>
              </a:tabLst>
            </a:pPr>
            <a:endParaRPr lang="pl-PL" sz="1067" dirty="0">
              <a:solidFill>
                <a:schemeClr val="bg2">
                  <a:lumMod val="75000"/>
                </a:schemeClr>
              </a:solidFill>
              <a:latin typeface="+mj-lt"/>
              <a:ea typeface="Calibri" panose="020F0502020204030204" pitchFamily="34" charset="0"/>
              <a:cs typeface="Times New Roman" panose="02020603050405020304" pitchFamily="18" charset="0"/>
            </a:endParaRPr>
          </a:p>
          <a:p>
            <a:pPr algn="ctr">
              <a:lnSpc>
                <a:spcPct val="107000"/>
              </a:lnSpc>
              <a:tabLst>
                <a:tab pos="609585" algn="l"/>
              </a:tabLst>
            </a:pPr>
            <a:r>
              <a:rPr lang="pl-PL" sz="1400" b="1" dirty="0">
                <a:solidFill>
                  <a:schemeClr val="accent6"/>
                </a:solidFill>
                <a:latin typeface="+mj-lt"/>
                <a:ea typeface="Calibri" panose="020F0502020204030204" pitchFamily="34" charset="0"/>
                <a:cs typeface="Times New Roman" panose="02020603050405020304" pitchFamily="18" charset="0"/>
              </a:rPr>
              <a:t>Nie stwierdzono znacząco negatywnych skutków oddziaływania </a:t>
            </a:r>
            <a:r>
              <a:rPr lang="pl-PL" sz="1400" dirty="0">
                <a:solidFill>
                  <a:schemeClr val="accent6"/>
                </a:solidFill>
                <a:latin typeface="+mj-lt"/>
                <a:ea typeface="Calibri" panose="020F0502020204030204" pitchFamily="34" charset="0"/>
                <a:cs typeface="Times New Roman" panose="02020603050405020304" pitchFamily="18" charset="0"/>
              </a:rPr>
              <a:t>Przedsięwzięcia na przedmioty ochrony obszaru Natura 2000. </a:t>
            </a:r>
          </a:p>
          <a:p>
            <a:pPr algn="ctr">
              <a:lnSpc>
                <a:spcPct val="107000"/>
              </a:lnSpc>
              <a:tabLst>
                <a:tab pos="609585" algn="l"/>
              </a:tabLst>
            </a:pPr>
            <a:endParaRPr lang="pl-PL" sz="1400" dirty="0">
              <a:latin typeface="+mj-lt"/>
              <a:ea typeface="Calibri" panose="020F0502020204030204" pitchFamily="34" charset="0"/>
              <a:cs typeface="Times New Roman" panose="02020603050405020304" pitchFamily="18" charset="0"/>
            </a:endParaRPr>
          </a:p>
          <a:p>
            <a:pPr algn="ctr">
              <a:lnSpc>
                <a:spcPct val="107000"/>
              </a:lnSpc>
              <a:tabLst>
                <a:tab pos="609585" algn="l"/>
              </a:tabLst>
            </a:pPr>
            <a:r>
              <a:rPr lang="pl-PL" sz="1067" dirty="0" smtClean="0">
                <a:latin typeface="+mj-lt"/>
                <a:ea typeface="Calibri" panose="020F0502020204030204" pitchFamily="34" charset="0"/>
                <a:cs typeface="Times New Roman" panose="02020603050405020304" pitchFamily="18" charset="0"/>
              </a:rPr>
              <a:t>Faktycznie obszar realizacji przedsięwzięcia pokrywa się powierzchniowo z obszarem Natura 2000 Mierzeja Sarbska PLH220018 w niewielkim stopniu </a:t>
            </a:r>
            <a:r>
              <a:rPr lang="pl-PL" sz="1067" dirty="0">
                <a:latin typeface="+mj-lt"/>
                <a:ea typeface="Calibri" panose="020F0502020204030204" pitchFamily="34" charset="0"/>
                <a:cs typeface="Times New Roman" panose="02020603050405020304" pitchFamily="18" charset="0"/>
              </a:rPr>
              <a:t>(</a:t>
            </a:r>
            <a:r>
              <a:rPr lang="pl-PL" sz="1067" b="1" dirty="0">
                <a:latin typeface="+mj-lt"/>
                <a:ea typeface="Calibri" panose="020F0502020204030204" pitchFamily="34" charset="0"/>
                <a:cs typeface="Times New Roman" panose="02020603050405020304" pitchFamily="18" charset="0"/>
              </a:rPr>
              <a:t>5,3 ha </a:t>
            </a:r>
            <a:r>
              <a:rPr lang="pl-PL" sz="1067" b="1" dirty="0" smtClean="0">
                <a:latin typeface="+mj-lt"/>
                <a:ea typeface="Calibri" panose="020F0502020204030204" pitchFamily="34" charset="0"/>
                <a:cs typeface="Times New Roman" panose="02020603050405020304" pitchFamily="18" charset="0"/>
              </a:rPr>
              <a:t/>
            </a:r>
            <a:br>
              <a:rPr lang="pl-PL" sz="1067" b="1" dirty="0" smtClean="0">
                <a:latin typeface="+mj-lt"/>
                <a:ea typeface="Calibri" panose="020F0502020204030204" pitchFamily="34" charset="0"/>
                <a:cs typeface="Times New Roman" panose="02020603050405020304" pitchFamily="18" charset="0"/>
              </a:rPr>
            </a:br>
            <a:r>
              <a:rPr lang="pl-PL" sz="1067" b="1" dirty="0" smtClean="0">
                <a:latin typeface="+mj-lt"/>
                <a:ea typeface="Calibri" panose="020F0502020204030204" pitchFamily="34" charset="0"/>
                <a:cs typeface="Times New Roman" panose="02020603050405020304" pitchFamily="18" charset="0"/>
              </a:rPr>
              <a:t>z</a:t>
            </a:r>
            <a:r>
              <a:rPr lang="pl-PL" sz="1067" dirty="0" smtClean="0">
                <a:latin typeface="+mj-lt"/>
                <a:ea typeface="Calibri" panose="020F0502020204030204" pitchFamily="34" charset="0"/>
                <a:cs typeface="Times New Roman" panose="02020603050405020304" pitchFamily="18" charset="0"/>
              </a:rPr>
              <a:t> </a:t>
            </a:r>
            <a:r>
              <a:rPr lang="pl-PL" sz="1067" b="1" dirty="0" smtClean="0">
                <a:latin typeface="+mj-lt"/>
                <a:ea typeface="Calibri" panose="020F0502020204030204" pitchFamily="34" charset="0"/>
                <a:cs typeface="Times New Roman" panose="02020603050405020304" pitchFamily="18" charset="0"/>
              </a:rPr>
              <a:t>1926,67 ha w tym 688 ha na lądzie</a:t>
            </a:r>
            <a:r>
              <a:rPr lang="pl-PL" sz="1067" dirty="0" smtClean="0">
                <a:latin typeface="+mj-lt"/>
                <a:ea typeface="Calibri" panose="020F0502020204030204" pitchFamily="34" charset="0"/>
                <a:cs typeface="Times New Roman" panose="02020603050405020304" pitchFamily="18" charset="0"/>
              </a:rPr>
              <a:t>). </a:t>
            </a:r>
          </a:p>
          <a:p>
            <a:pPr algn="ctr">
              <a:lnSpc>
                <a:spcPct val="107000"/>
              </a:lnSpc>
              <a:tabLst>
                <a:tab pos="609585" algn="l"/>
              </a:tabLst>
            </a:pPr>
            <a:endParaRPr lang="pl-PL" sz="1067" dirty="0">
              <a:latin typeface="+mj-lt"/>
              <a:ea typeface="Calibri" panose="020F0502020204030204" pitchFamily="34" charset="0"/>
              <a:cs typeface="Times New Roman" panose="02020603050405020304" pitchFamily="18" charset="0"/>
            </a:endParaRPr>
          </a:p>
          <a:p>
            <a:pPr algn="ctr">
              <a:lnSpc>
                <a:spcPct val="107000"/>
              </a:lnSpc>
              <a:tabLst>
                <a:tab pos="609585" algn="l"/>
              </a:tabLst>
            </a:pPr>
            <a:r>
              <a:rPr lang="pl-PL" sz="1067" dirty="0" smtClean="0">
                <a:latin typeface="+mj-lt"/>
                <a:ea typeface="Calibri" panose="020F0502020204030204" pitchFamily="34" charset="0"/>
                <a:cs typeface="Times New Roman" panose="02020603050405020304" pitchFamily="18" charset="0"/>
              </a:rPr>
              <a:t>W ramach realizacji EJ nie będą prowadzone prace budowlane w obrębie granic obszaru Natura 2000 - Mierzeja Sarbska </a:t>
            </a:r>
            <a:r>
              <a:rPr lang="pl-PL" sz="1067" dirty="0">
                <a:ea typeface="Calibri" panose="020F0502020204030204" pitchFamily="34" charset="0"/>
                <a:cs typeface="Times New Roman" panose="02020603050405020304" pitchFamily="18" charset="0"/>
              </a:rPr>
              <a:t>PLH220018</a:t>
            </a:r>
            <a:r>
              <a:rPr lang="pl-PL" sz="1067" dirty="0" smtClean="0">
                <a:latin typeface="+mj-lt"/>
                <a:ea typeface="Calibri" panose="020F0502020204030204" pitchFamily="34" charset="0"/>
                <a:cs typeface="Times New Roman" panose="02020603050405020304" pitchFamily="18" charset="0"/>
              </a:rPr>
              <a:t>.</a:t>
            </a:r>
            <a:endParaRPr lang="pl-PL" sz="1067" dirty="0">
              <a:latin typeface="+mj-lt"/>
              <a:ea typeface="Calibri" panose="020F0502020204030204" pitchFamily="34" charset="0"/>
              <a:cs typeface="Times New Roman" panose="02020603050405020304" pitchFamily="18" charset="0"/>
            </a:endParaRPr>
          </a:p>
          <a:p>
            <a:pPr marL="457189" indent="-457189" algn="ctr">
              <a:lnSpc>
                <a:spcPct val="107000"/>
              </a:lnSpc>
              <a:buFont typeface="Arial" panose="020B0604020202020204" pitchFamily="34" charset="0"/>
              <a:buChar char="•"/>
              <a:tabLst>
                <a:tab pos="609585" algn="l"/>
              </a:tabLst>
            </a:pPr>
            <a:endParaRPr lang="pl-PL" sz="1067"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0056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ymbol zastępczy tekstu 2">
            <a:extLst>
              <a:ext uri="{FF2B5EF4-FFF2-40B4-BE49-F238E27FC236}">
                <a16:creationId xmlns:a16="http://schemas.microsoft.com/office/drawing/2014/main" id="{B0BBFD65-6C7C-3A44-8557-63CF34067719}"/>
              </a:ext>
            </a:extLst>
          </p:cNvPr>
          <p:cNvSpPr txBox="1">
            <a:spLocks/>
          </p:cNvSpPr>
          <p:nvPr/>
        </p:nvSpPr>
        <p:spPr>
          <a:xfrm>
            <a:off x="875466" y="1268798"/>
            <a:ext cx="4863378" cy="121837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l-PL" sz="2400" b="1" dirty="0">
                <a:solidFill>
                  <a:schemeClr val="bg1"/>
                </a:solidFill>
              </a:rPr>
              <a:t>Bezpieczeństwo</a:t>
            </a:r>
          </a:p>
          <a:p>
            <a:r>
              <a:rPr lang="pl-PL" sz="2400" b="1" dirty="0">
                <a:solidFill>
                  <a:schemeClr val="bg1"/>
                </a:solidFill>
              </a:rPr>
              <a:t>radiologiczne</a:t>
            </a:r>
          </a:p>
        </p:txBody>
      </p:sp>
    </p:spTree>
    <p:extLst>
      <p:ext uri="{BB962C8B-B14F-4D97-AF65-F5344CB8AC3E}">
        <p14:creationId xmlns:p14="http://schemas.microsoft.com/office/powerpoint/2010/main" val="2962584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6442789" cy="369332"/>
          </a:xfrm>
          <a:prstGeom prst="rect">
            <a:avLst/>
          </a:prstGeom>
          <a:noFill/>
        </p:spPr>
        <p:txBody>
          <a:bodyPr wrap="none" rtlCol="0">
            <a:spAutoFit/>
          </a:bodyPr>
          <a:lstStyle/>
          <a:p>
            <a:pPr lvl="0">
              <a:defRPr/>
            </a:pPr>
            <a:r>
              <a:rPr lang="pl-PL" sz="1800" b="1" dirty="0">
                <a:solidFill>
                  <a:srgbClr val="000647"/>
                </a:solidFill>
              </a:rPr>
              <a:t>Oddziaływanie związane z promieniowaniem jonizującym</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46</a:t>
            </a:fld>
            <a:endParaRPr lang="en" sz="800" dirty="0">
              <a:solidFill>
                <a:srgbClr val="000647"/>
              </a:solidFill>
            </a:endParaRPr>
          </a:p>
        </p:txBody>
      </p:sp>
      <p:cxnSp>
        <p:nvCxnSpPr>
          <p:cNvPr id="27" name="Łącznik prosty 26">
            <a:extLst>
              <a:ext uri="{FF2B5EF4-FFF2-40B4-BE49-F238E27FC236}">
                <a16:creationId xmlns:a16="http://schemas.microsoft.com/office/drawing/2014/main" id="{A4D666E9-746E-3640-AB8D-FD1FE2D65871}"/>
              </a:ext>
            </a:extLst>
          </p:cNvPr>
          <p:cNvCxnSpPr>
            <a:cxnSpLocks/>
          </p:cNvCxnSpPr>
          <p:nvPr/>
        </p:nvCxnSpPr>
        <p:spPr>
          <a:xfrm flipH="1">
            <a:off x="6504076" y="1575463"/>
            <a:ext cx="8364" cy="675418"/>
          </a:xfrm>
          <a:prstGeom prst="line">
            <a:avLst/>
          </a:prstGeom>
          <a:ln w="25400">
            <a:solidFill>
              <a:srgbClr val="000647"/>
            </a:solidFill>
          </a:ln>
        </p:spPr>
        <p:style>
          <a:lnRef idx="1">
            <a:schemeClr val="accent1"/>
          </a:lnRef>
          <a:fillRef idx="0">
            <a:schemeClr val="accent1"/>
          </a:fillRef>
          <a:effectRef idx="0">
            <a:schemeClr val="accent1"/>
          </a:effectRef>
          <a:fontRef idx="minor">
            <a:schemeClr val="tx1"/>
          </a:fontRef>
        </p:style>
      </p:cxnSp>
      <p:sp>
        <p:nvSpPr>
          <p:cNvPr id="28" name="Prostokąt 27">
            <a:extLst>
              <a:ext uri="{FF2B5EF4-FFF2-40B4-BE49-F238E27FC236}">
                <a16:creationId xmlns:a16="http://schemas.microsoft.com/office/drawing/2014/main" id="{D12692B6-DF00-FB40-B9CC-9A183AD4BE1F}"/>
              </a:ext>
            </a:extLst>
          </p:cNvPr>
          <p:cNvSpPr/>
          <p:nvPr/>
        </p:nvSpPr>
        <p:spPr>
          <a:xfrm>
            <a:off x="1747024" y="2299072"/>
            <a:ext cx="6910349" cy="1015663"/>
          </a:xfrm>
          <a:prstGeom prst="rect">
            <a:avLst/>
          </a:prstGeom>
        </p:spPr>
        <p:txBody>
          <a:bodyPr wrap="square">
            <a:spAutoFit/>
          </a:bodyPr>
          <a:lstStyle/>
          <a:p>
            <a:r>
              <a:rPr lang="pl-PL" sz="1200" dirty="0">
                <a:solidFill>
                  <a:srgbClr val="000647"/>
                </a:solidFill>
                <a:latin typeface="Arial" panose="020B0604020202020204" pitchFamily="34" charset="0"/>
                <a:cs typeface="Arial" panose="020B0604020202020204" pitchFamily="34" charset="0"/>
              </a:rPr>
              <a:t>Uwzględniono tutaj wszystkie drogi narażenia (także drogę pokarmową). Patrząc na liczby można zauważyć, że </a:t>
            </a:r>
            <a:r>
              <a:rPr lang="pl-PL" sz="1200" b="1" dirty="0">
                <a:solidFill>
                  <a:srgbClr val="000647"/>
                </a:solidFill>
                <a:latin typeface="Arial" panose="020B0604020202020204" pitchFamily="34" charset="0"/>
                <a:cs typeface="Arial" panose="020B0604020202020204" pitchFamily="34" charset="0"/>
              </a:rPr>
              <a:t>maksymalna dawka pochodząca od elektrowni jądrowej jest 100 razy niższa od dopuszczalnych limitów, natomiast odnosząc się do dawki pochodzącej od tła naturalnego to wartość ta jest 1000 razy niższa. Dawki rzeczywiste będą jednakże zdecydowanie mniejsze.</a:t>
            </a:r>
          </a:p>
        </p:txBody>
      </p:sp>
      <p:sp>
        <p:nvSpPr>
          <p:cNvPr id="29" name="Prostokąt 28">
            <a:extLst>
              <a:ext uri="{FF2B5EF4-FFF2-40B4-BE49-F238E27FC236}">
                <a16:creationId xmlns:a16="http://schemas.microsoft.com/office/drawing/2014/main" id="{BB675B19-6AFC-D94D-929D-76F9278F8762}"/>
              </a:ext>
            </a:extLst>
          </p:cNvPr>
          <p:cNvSpPr/>
          <p:nvPr/>
        </p:nvSpPr>
        <p:spPr>
          <a:xfrm>
            <a:off x="409224" y="886395"/>
            <a:ext cx="1403118" cy="1077218"/>
          </a:xfrm>
          <a:prstGeom prst="rect">
            <a:avLst/>
          </a:prstGeom>
        </p:spPr>
        <p:txBody>
          <a:bodyPr wrap="square">
            <a:spAutoFit/>
          </a:bodyPr>
          <a:lstStyle/>
          <a:p>
            <a:r>
              <a:rPr lang="pl-PL" b="1" dirty="0">
                <a:solidFill>
                  <a:srgbClr val="06B2E1"/>
                </a:solidFill>
              </a:rPr>
              <a:t>Brak ryzyka </a:t>
            </a:r>
            <a:br>
              <a:rPr lang="pl-PL" b="1" dirty="0">
                <a:solidFill>
                  <a:srgbClr val="06B2E1"/>
                </a:solidFill>
              </a:rPr>
            </a:br>
            <a:r>
              <a:rPr lang="pl-PL" b="1" dirty="0">
                <a:solidFill>
                  <a:srgbClr val="06B2E1"/>
                </a:solidFill>
              </a:rPr>
              <a:t>dla zdrowia</a:t>
            </a:r>
          </a:p>
          <a:p>
            <a:r>
              <a:rPr lang="pl-PL" sz="1200" dirty="0">
                <a:solidFill>
                  <a:srgbClr val="06B2E1"/>
                </a:solidFill>
              </a:rPr>
              <a:t>dawki mniejsze niż </a:t>
            </a:r>
            <a:r>
              <a:rPr lang="pl-PL" sz="1200" dirty="0" smtClean="0">
                <a:solidFill>
                  <a:srgbClr val="06B2E1"/>
                </a:solidFill>
              </a:rPr>
              <a:t>występujące naturalnie</a:t>
            </a:r>
            <a:endParaRPr lang="pl-PL" b="1" dirty="0">
              <a:solidFill>
                <a:srgbClr val="06B2E1"/>
              </a:solidFill>
            </a:endParaRPr>
          </a:p>
        </p:txBody>
      </p:sp>
      <p:sp>
        <p:nvSpPr>
          <p:cNvPr id="31" name="Prostokąt 30">
            <a:extLst>
              <a:ext uri="{FF2B5EF4-FFF2-40B4-BE49-F238E27FC236}">
                <a16:creationId xmlns:a16="http://schemas.microsoft.com/office/drawing/2014/main" id="{7D96F9B9-56C5-C945-9A3B-B08CB0512C86}"/>
              </a:ext>
            </a:extLst>
          </p:cNvPr>
          <p:cNvSpPr/>
          <p:nvPr/>
        </p:nvSpPr>
        <p:spPr>
          <a:xfrm>
            <a:off x="2450798" y="1011937"/>
            <a:ext cx="2121202" cy="606055"/>
          </a:xfrm>
          <a:prstGeom prst="rect">
            <a:avLst/>
          </a:prstGeom>
          <a:solidFill>
            <a:srgbClr val="000647"/>
          </a:solidFill>
          <a:ln>
            <a:solidFill>
              <a:srgbClr val="00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t>Sposób obliczania </a:t>
            </a:r>
            <a:br>
              <a:rPr lang="pl-PL" sz="1000" b="1" dirty="0"/>
            </a:br>
            <a:r>
              <a:rPr lang="pl-PL" sz="1000" b="1" dirty="0"/>
              <a:t>rocznej dawki skutecznej</a:t>
            </a:r>
          </a:p>
        </p:txBody>
      </p:sp>
      <p:sp>
        <p:nvSpPr>
          <p:cNvPr id="32" name="Prostokąt 31">
            <a:extLst>
              <a:ext uri="{FF2B5EF4-FFF2-40B4-BE49-F238E27FC236}">
                <a16:creationId xmlns:a16="http://schemas.microsoft.com/office/drawing/2014/main" id="{183A7754-B27E-3B43-B1D8-5D7B2E8339CE}"/>
              </a:ext>
            </a:extLst>
          </p:cNvPr>
          <p:cNvSpPr/>
          <p:nvPr/>
        </p:nvSpPr>
        <p:spPr>
          <a:xfrm>
            <a:off x="2445485" y="1512195"/>
            <a:ext cx="6097904" cy="738686"/>
          </a:xfrm>
          <a:prstGeom prst="rect">
            <a:avLst/>
          </a:prstGeom>
          <a:noFill/>
          <a:ln>
            <a:solidFill>
              <a:srgbClr val="00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
        <p:nvSpPr>
          <p:cNvPr id="33" name="Prostokąt 32">
            <a:extLst>
              <a:ext uri="{FF2B5EF4-FFF2-40B4-BE49-F238E27FC236}">
                <a16:creationId xmlns:a16="http://schemas.microsoft.com/office/drawing/2014/main" id="{2716D788-BD9E-E549-A6AF-8F67ED1DEE60}"/>
              </a:ext>
            </a:extLst>
          </p:cNvPr>
          <p:cNvSpPr/>
          <p:nvPr/>
        </p:nvSpPr>
        <p:spPr>
          <a:xfrm>
            <a:off x="4595922" y="1011938"/>
            <a:ext cx="1921835" cy="606054"/>
          </a:xfrm>
          <a:prstGeom prst="rect">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t>Dopuszczalny limit </a:t>
            </a:r>
          </a:p>
          <a:p>
            <a:pPr algn="ctr"/>
            <a:r>
              <a:rPr lang="pl-PL" sz="1000" b="1" dirty="0"/>
              <a:t>– dawka graniczna [</a:t>
            </a:r>
            <a:r>
              <a:rPr lang="pl-PL" sz="1000" b="1" dirty="0" err="1"/>
              <a:t>mSv</a:t>
            </a:r>
            <a:r>
              <a:rPr lang="pl-PL" sz="1000" b="1" dirty="0"/>
              <a:t>/rok] (dozwolona przepisami)</a:t>
            </a:r>
          </a:p>
        </p:txBody>
      </p:sp>
      <p:sp>
        <p:nvSpPr>
          <p:cNvPr id="34" name="Prostokąt 33">
            <a:extLst>
              <a:ext uri="{FF2B5EF4-FFF2-40B4-BE49-F238E27FC236}">
                <a16:creationId xmlns:a16="http://schemas.microsoft.com/office/drawing/2014/main" id="{BB7E641F-3056-F84E-8177-AF1A9626219E}"/>
              </a:ext>
            </a:extLst>
          </p:cNvPr>
          <p:cNvSpPr/>
          <p:nvPr/>
        </p:nvSpPr>
        <p:spPr>
          <a:xfrm>
            <a:off x="6541680" y="1011938"/>
            <a:ext cx="2001709" cy="606054"/>
          </a:xfrm>
          <a:prstGeom prst="rect">
            <a:avLst/>
          </a:prstGeom>
          <a:solidFill>
            <a:srgbClr val="06B2E1"/>
          </a:solidFill>
          <a:ln>
            <a:solidFill>
              <a:srgbClr val="06B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t>Wartość maksymalna dawki skutecznej [</a:t>
            </a:r>
            <a:r>
              <a:rPr lang="pl-PL" sz="1000" b="1" dirty="0" err="1"/>
              <a:t>mSv</a:t>
            </a:r>
            <a:r>
              <a:rPr lang="pl-PL" sz="1000" b="1" dirty="0"/>
              <a:t>/rok] (pochodząca z elektrowni)</a:t>
            </a:r>
          </a:p>
        </p:txBody>
      </p:sp>
      <p:sp>
        <p:nvSpPr>
          <p:cNvPr id="35" name="Prostokąt 34">
            <a:extLst>
              <a:ext uri="{FF2B5EF4-FFF2-40B4-BE49-F238E27FC236}">
                <a16:creationId xmlns:a16="http://schemas.microsoft.com/office/drawing/2014/main" id="{61968A28-9C28-2947-8D43-352DD6668DBF}"/>
              </a:ext>
            </a:extLst>
          </p:cNvPr>
          <p:cNvSpPr/>
          <p:nvPr/>
        </p:nvSpPr>
        <p:spPr>
          <a:xfrm>
            <a:off x="2440173" y="1665374"/>
            <a:ext cx="2155749" cy="230832"/>
          </a:xfrm>
          <a:prstGeom prst="rect">
            <a:avLst/>
          </a:prstGeom>
        </p:spPr>
        <p:txBody>
          <a:bodyPr wrap="square">
            <a:spAutoFit/>
          </a:bodyPr>
          <a:lstStyle/>
          <a:p>
            <a:pPr algn="ctr"/>
            <a:r>
              <a:rPr lang="pl-PL" sz="900" dirty="0">
                <a:solidFill>
                  <a:srgbClr val="000647"/>
                </a:solidFill>
                <a:latin typeface="Arial" panose="020B0604020202020204" pitchFamily="34" charset="0"/>
                <a:cs typeface="Arial" panose="020B0604020202020204" pitchFamily="34" charset="0"/>
              </a:rPr>
              <a:t>Dawka roczna liczona dla dorosłych</a:t>
            </a:r>
            <a:endParaRPr lang="pl-PL" sz="900" b="1" dirty="0">
              <a:solidFill>
                <a:srgbClr val="06B2E1"/>
              </a:solidFill>
              <a:latin typeface="+mj-lt"/>
            </a:endParaRPr>
          </a:p>
        </p:txBody>
      </p:sp>
      <p:cxnSp>
        <p:nvCxnSpPr>
          <p:cNvPr id="36" name="Łącznik prosty 35">
            <a:extLst>
              <a:ext uri="{FF2B5EF4-FFF2-40B4-BE49-F238E27FC236}">
                <a16:creationId xmlns:a16="http://schemas.microsoft.com/office/drawing/2014/main" id="{FF95F2CC-B4F2-A242-BA57-54D229987B8F}"/>
              </a:ext>
            </a:extLst>
          </p:cNvPr>
          <p:cNvCxnSpPr>
            <a:cxnSpLocks/>
          </p:cNvCxnSpPr>
          <p:nvPr/>
        </p:nvCxnSpPr>
        <p:spPr>
          <a:xfrm>
            <a:off x="4571999" y="1575463"/>
            <a:ext cx="0" cy="675418"/>
          </a:xfrm>
          <a:prstGeom prst="line">
            <a:avLst/>
          </a:prstGeom>
          <a:ln w="25400">
            <a:solidFill>
              <a:srgbClr val="000647"/>
            </a:solidFill>
          </a:ln>
        </p:spPr>
        <p:style>
          <a:lnRef idx="1">
            <a:schemeClr val="accent1"/>
          </a:lnRef>
          <a:fillRef idx="0">
            <a:schemeClr val="accent1"/>
          </a:fillRef>
          <a:effectRef idx="0">
            <a:schemeClr val="accent1"/>
          </a:effectRef>
          <a:fontRef idx="minor">
            <a:schemeClr val="tx1"/>
          </a:fontRef>
        </p:style>
      </p:cxnSp>
      <p:sp>
        <p:nvSpPr>
          <p:cNvPr id="37" name="Prostokąt 36">
            <a:extLst>
              <a:ext uri="{FF2B5EF4-FFF2-40B4-BE49-F238E27FC236}">
                <a16:creationId xmlns:a16="http://schemas.microsoft.com/office/drawing/2014/main" id="{F00C5057-41B9-8B49-911B-3EC2C447CD3D}"/>
              </a:ext>
            </a:extLst>
          </p:cNvPr>
          <p:cNvSpPr/>
          <p:nvPr/>
        </p:nvSpPr>
        <p:spPr>
          <a:xfrm>
            <a:off x="4582240" y="1665374"/>
            <a:ext cx="1921836" cy="230832"/>
          </a:xfrm>
          <a:prstGeom prst="rect">
            <a:avLst/>
          </a:prstGeom>
        </p:spPr>
        <p:txBody>
          <a:bodyPr wrap="square">
            <a:spAutoFit/>
          </a:bodyPr>
          <a:lstStyle/>
          <a:p>
            <a:pPr algn="ctr"/>
            <a:r>
              <a:rPr lang="pl-PL" sz="900" b="1" dirty="0">
                <a:solidFill>
                  <a:srgbClr val="000647"/>
                </a:solidFill>
                <a:latin typeface="Arial" panose="020B0604020202020204" pitchFamily="34" charset="0"/>
                <a:cs typeface="Arial" panose="020B0604020202020204" pitchFamily="34" charset="0"/>
              </a:rPr>
              <a:t>0,3</a:t>
            </a:r>
            <a:endParaRPr lang="pl-PL" sz="900" b="1" dirty="0">
              <a:solidFill>
                <a:srgbClr val="06B2E1"/>
              </a:solidFill>
              <a:latin typeface="+mj-lt"/>
            </a:endParaRPr>
          </a:p>
        </p:txBody>
      </p:sp>
      <p:sp>
        <p:nvSpPr>
          <p:cNvPr id="38" name="Prostokąt 37">
            <a:extLst>
              <a:ext uri="{FF2B5EF4-FFF2-40B4-BE49-F238E27FC236}">
                <a16:creationId xmlns:a16="http://schemas.microsoft.com/office/drawing/2014/main" id="{4C875D65-DE61-C940-B6A3-AF55292229EC}"/>
              </a:ext>
            </a:extLst>
          </p:cNvPr>
          <p:cNvSpPr/>
          <p:nvPr/>
        </p:nvSpPr>
        <p:spPr>
          <a:xfrm>
            <a:off x="6520805" y="1665374"/>
            <a:ext cx="2030947" cy="246221"/>
          </a:xfrm>
          <a:prstGeom prst="rect">
            <a:avLst/>
          </a:prstGeom>
        </p:spPr>
        <p:txBody>
          <a:bodyPr wrap="square">
            <a:spAutoFit/>
          </a:bodyPr>
          <a:lstStyle/>
          <a:p>
            <a:pPr algn="ctr"/>
            <a:r>
              <a:rPr lang="pl-PL" sz="1000" b="1" dirty="0">
                <a:solidFill>
                  <a:srgbClr val="000647"/>
                </a:solidFill>
                <a:latin typeface="Arial" panose="020B0604020202020204" pitchFamily="34" charset="0"/>
                <a:cs typeface="Arial" panose="020B0604020202020204" pitchFamily="34" charset="0"/>
              </a:rPr>
              <a:t>0,0035</a:t>
            </a:r>
            <a:endParaRPr lang="pl-PL" sz="1000" b="1" dirty="0">
              <a:solidFill>
                <a:srgbClr val="06B2E1"/>
              </a:solidFill>
              <a:latin typeface="+mj-lt"/>
            </a:endParaRPr>
          </a:p>
        </p:txBody>
      </p:sp>
      <p:cxnSp>
        <p:nvCxnSpPr>
          <p:cNvPr id="40" name="Łącznik prosty 39">
            <a:extLst>
              <a:ext uri="{FF2B5EF4-FFF2-40B4-BE49-F238E27FC236}">
                <a16:creationId xmlns:a16="http://schemas.microsoft.com/office/drawing/2014/main" id="{5474D1FE-D086-6B46-B35F-20E48CB0CA88}"/>
              </a:ext>
            </a:extLst>
          </p:cNvPr>
          <p:cNvCxnSpPr>
            <a:cxnSpLocks/>
          </p:cNvCxnSpPr>
          <p:nvPr/>
        </p:nvCxnSpPr>
        <p:spPr>
          <a:xfrm flipH="1">
            <a:off x="2450798" y="1924757"/>
            <a:ext cx="6100954" cy="0"/>
          </a:xfrm>
          <a:prstGeom prst="line">
            <a:avLst/>
          </a:prstGeom>
          <a:ln w="25400">
            <a:solidFill>
              <a:srgbClr val="000647"/>
            </a:solidFill>
          </a:ln>
        </p:spPr>
        <p:style>
          <a:lnRef idx="1">
            <a:schemeClr val="accent1"/>
          </a:lnRef>
          <a:fillRef idx="0">
            <a:schemeClr val="accent1"/>
          </a:fillRef>
          <a:effectRef idx="0">
            <a:schemeClr val="accent1"/>
          </a:effectRef>
          <a:fontRef idx="minor">
            <a:schemeClr val="tx1"/>
          </a:fontRef>
        </p:style>
      </p:cxnSp>
      <p:sp>
        <p:nvSpPr>
          <p:cNvPr id="41" name="Prostokąt 40">
            <a:extLst>
              <a:ext uri="{FF2B5EF4-FFF2-40B4-BE49-F238E27FC236}">
                <a16:creationId xmlns:a16="http://schemas.microsoft.com/office/drawing/2014/main" id="{2BEA4E09-0245-794C-9C91-119DB2F9DA1B}"/>
              </a:ext>
            </a:extLst>
          </p:cNvPr>
          <p:cNvSpPr/>
          <p:nvPr/>
        </p:nvSpPr>
        <p:spPr>
          <a:xfrm>
            <a:off x="2440173" y="1961708"/>
            <a:ext cx="2155749" cy="230832"/>
          </a:xfrm>
          <a:prstGeom prst="rect">
            <a:avLst/>
          </a:prstGeom>
        </p:spPr>
        <p:txBody>
          <a:bodyPr wrap="square">
            <a:spAutoFit/>
          </a:bodyPr>
          <a:lstStyle/>
          <a:p>
            <a:pPr algn="ctr"/>
            <a:r>
              <a:rPr lang="pl-PL" sz="900" dirty="0">
                <a:solidFill>
                  <a:srgbClr val="000647"/>
                </a:solidFill>
                <a:latin typeface="Arial" panose="020B0604020202020204" pitchFamily="34" charset="0"/>
                <a:cs typeface="Arial" panose="020B0604020202020204" pitchFamily="34" charset="0"/>
              </a:rPr>
              <a:t>Dawka roczna liczona dla dzieci</a:t>
            </a:r>
            <a:endParaRPr lang="pl-PL" sz="900" b="1" dirty="0">
              <a:solidFill>
                <a:srgbClr val="06B2E1"/>
              </a:solidFill>
              <a:latin typeface="+mj-lt"/>
            </a:endParaRPr>
          </a:p>
        </p:txBody>
      </p:sp>
      <p:sp>
        <p:nvSpPr>
          <p:cNvPr id="42" name="Prostokąt 41">
            <a:extLst>
              <a:ext uri="{FF2B5EF4-FFF2-40B4-BE49-F238E27FC236}">
                <a16:creationId xmlns:a16="http://schemas.microsoft.com/office/drawing/2014/main" id="{621A421F-E867-764B-B0D4-5A016074B142}"/>
              </a:ext>
            </a:extLst>
          </p:cNvPr>
          <p:cNvSpPr/>
          <p:nvPr/>
        </p:nvSpPr>
        <p:spPr>
          <a:xfrm>
            <a:off x="4582240" y="1961708"/>
            <a:ext cx="1921836" cy="230832"/>
          </a:xfrm>
          <a:prstGeom prst="rect">
            <a:avLst/>
          </a:prstGeom>
        </p:spPr>
        <p:txBody>
          <a:bodyPr wrap="square">
            <a:spAutoFit/>
          </a:bodyPr>
          <a:lstStyle/>
          <a:p>
            <a:pPr algn="ctr"/>
            <a:r>
              <a:rPr lang="pl-PL" sz="900" b="1" dirty="0">
                <a:solidFill>
                  <a:srgbClr val="000647"/>
                </a:solidFill>
                <a:latin typeface="Arial" panose="020B0604020202020204" pitchFamily="34" charset="0"/>
                <a:cs typeface="Arial" panose="020B0604020202020204" pitchFamily="34" charset="0"/>
              </a:rPr>
              <a:t>0,3</a:t>
            </a:r>
            <a:endParaRPr lang="pl-PL" sz="900" b="1" dirty="0">
              <a:solidFill>
                <a:srgbClr val="06B2E1"/>
              </a:solidFill>
              <a:latin typeface="+mj-lt"/>
            </a:endParaRPr>
          </a:p>
        </p:txBody>
      </p:sp>
      <p:sp>
        <p:nvSpPr>
          <p:cNvPr id="43" name="Prostokąt 42">
            <a:extLst>
              <a:ext uri="{FF2B5EF4-FFF2-40B4-BE49-F238E27FC236}">
                <a16:creationId xmlns:a16="http://schemas.microsoft.com/office/drawing/2014/main" id="{C5BA0F9C-9480-194F-98FA-CDCE5DB788C2}"/>
              </a:ext>
            </a:extLst>
          </p:cNvPr>
          <p:cNvSpPr/>
          <p:nvPr/>
        </p:nvSpPr>
        <p:spPr>
          <a:xfrm>
            <a:off x="6520805" y="1961708"/>
            <a:ext cx="2030947" cy="246221"/>
          </a:xfrm>
          <a:prstGeom prst="rect">
            <a:avLst/>
          </a:prstGeom>
        </p:spPr>
        <p:txBody>
          <a:bodyPr wrap="square">
            <a:spAutoFit/>
          </a:bodyPr>
          <a:lstStyle/>
          <a:p>
            <a:pPr algn="ctr"/>
            <a:r>
              <a:rPr lang="pl-PL" sz="1000" b="1" dirty="0">
                <a:solidFill>
                  <a:srgbClr val="000647"/>
                </a:solidFill>
                <a:latin typeface="Arial" panose="020B0604020202020204" pitchFamily="34" charset="0"/>
                <a:cs typeface="Arial" panose="020B0604020202020204" pitchFamily="34" charset="0"/>
              </a:rPr>
              <a:t>0,0035</a:t>
            </a:r>
          </a:p>
        </p:txBody>
      </p:sp>
      <p:sp>
        <p:nvSpPr>
          <p:cNvPr id="44" name="Prostokąt 43">
            <a:extLst>
              <a:ext uri="{FF2B5EF4-FFF2-40B4-BE49-F238E27FC236}">
                <a16:creationId xmlns:a16="http://schemas.microsoft.com/office/drawing/2014/main" id="{39D28C31-6064-E349-9041-1DE47DB0092B}"/>
              </a:ext>
            </a:extLst>
          </p:cNvPr>
          <p:cNvSpPr/>
          <p:nvPr/>
        </p:nvSpPr>
        <p:spPr>
          <a:xfrm>
            <a:off x="2241098" y="3418905"/>
            <a:ext cx="6198213" cy="1621278"/>
          </a:xfrm>
          <a:prstGeom prst="rect">
            <a:avLst/>
          </a:prstGeom>
        </p:spPr>
        <p:txBody>
          <a:bodyPr wrap="square">
            <a:spAutoFit/>
          </a:bodyPr>
          <a:lstStyle/>
          <a:p>
            <a:pPr>
              <a:lnSpc>
                <a:spcPct val="115000"/>
              </a:lnSpc>
              <a:spcAft>
                <a:spcPts val="500"/>
              </a:spcAft>
            </a:pPr>
            <a:r>
              <a:rPr lang="pl-PL" sz="1000" dirty="0">
                <a:solidFill>
                  <a:srgbClr val="000647"/>
                </a:solidFill>
                <a:latin typeface="+mj-lt"/>
                <a:ea typeface="Calibri" panose="020F0502020204030204" pitchFamily="34" charset="0"/>
                <a:cs typeface="Calibri" panose="020F0502020204030204" pitchFamily="34" charset="0"/>
              </a:rPr>
              <a:t>W stanach eksploatacyjnych rutynowo emitowane są substancje promieniotwórcze (przy zastosowaniu rozwiązań technicznych służących ograniczaniu i kontroli tych emisji):</a:t>
            </a:r>
            <a:endParaRPr lang="pl-PL" sz="1000" dirty="0">
              <a:solidFill>
                <a:srgbClr val="000647"/>
              </a:solidFill>
              <a:latin typeface="+mj-lt"/>
              <a:ea typeface="Calibri" panose="020F0502020204030204" pitchFamily="34" charset="0"/>
              <a:cs typeface="Times New Roman" panose="02020603050405020304" pitchFamily="18" charset="0"/>
            </a:endParaRPr>
          </a:p>
          <a:p>
            <a:pPr marL="171450" indent="-171450">
              <a:lnSpc>
                <a:spcPct val="115000"/>
              </a:lnSpc>
              <a:spcAft>
                <a:spcPts val="500"/>
              </a:spcAft>
              <a:buClr>
                <a:srgbClr val="003399"/>
              </a:buClr>
              <a:buFont typeface="Arial" panose="020B0604020202020204" pitchFamily="34" charset="0"/>
              <a:buChar char="•"/>
            </a:pPr>
            <a:r>
              <a:rPr lang="pl-PL" sz="1000" dirty="0">
                <a:solidFill>
                  <a:srgbClr val="000647"/>
                </a:solidFill>
                <a:latin typeface="Arial" panose="020B0604020202020204" pitchFamily="34" charset="0"/>
                <a:ea typeface="Calibri" panose="020F0502020204030204" pitchFamily="34" charset="0"/>
                <a:cs typeface="Arial" panose="020B0604020202020204" pitchFamily="34" charset="0"/>
              </a:rPr>
              <a:t>do powietrza (głównie promieniotwórcze gazy szlachetne), przede wszystkim przez system gazowych odpadów promieniotwórczych, ale także poprzez systemy wentylacji określonych obiektów i pomieszczeń elektrowni,</a:t>
            </a:r>
          </a:p>
          <a:p>
            <a:pPr marL="171450" indent="-171450">
              <a:lnSpc>
                <a:spcPct val="115000"/>
              </a:lnSpc>
              <a:spcAft>
                <a:spcPts val="500"/>
              </a:spcAft>
              <a:buClr>
                <a:srgbClr val="003399"/>
              </a:buClr>
              <a:buFont typeface="Arial" panose="020B0604020202020204" pitchFamily="34" charset="0"/>
              <a:buChar char="•"/>
            </a:pPr>
            <a:r>
              <a:rPr lang="pl-PL" sz="1000" dirty="0">
                <a:solidFill>
                  <a:srgbClr val="000647"/>
                </a:solidFill>
                <a:latin typeface="Arial" panose="020B0604020202020204" pitchFamily="34" charset="0"/>
                <a:ea typeface="Calibri" panose="020F0502020204030204" pitchFamily="34" charset="0"/>
                <a:cs typeface="Arial" panose="020B0604020202020204" pitchFamily="34" charset="0"/>
              </a:rPr>
              <a:t>do wód powierzchniowych – z systemu ciekłych odpadów promieniotwórczych: ze zrzutem podgrzanych wód chłodniczych (przy otwartym układzie chodzenia) lub ze zrzutem odsalającym (przy zamkniętym układzie chłodzenia).</a:t>
            </a:r>
          </a:p>
        </p:txBody>
      </p:sp>
      <p:sp>
        <p:nvSpPr>
          <p:cNvPr id="45" name="Prostokąt 44">
            <a:extLst>
              <a:ext uri="{FF2B5EF4-FFF2-40B4-BE49-F238E27FC236}">
                <a16:creationId xmlns:a16="http://schemas.microsoft.com/office/drawing/2014/main" id="{B887BB2D-28C4-D94C-BD4D-1870B5E62CD4}"/>
              </a:ext>
            </a:extLst>
          </p:cNvPr>
          <p:cNvSpPr/>
          <p:nvPr/>
        </p:nvSpPr>
        <p:spPr>
          <a:xfrm>
            <a:off x="600611" y="3543204"/>
            <a:ext cx="1844874" cy="523220"/>
          </a:xfrm>
          <a:prstGeom prst="rect">
            <a:avLst/>
          </a:prstGeom>
        </p:spPr>
        <p:txBody>
          <a:bodyPr wrap="square">
            <a:spAutoFit/>
          </a:bodyPr>
          <a:lstStyle/>
          <a:p>
            <a:r>
              <a:rPr lang="pl-PL" b="1" dirty="0">
                <a:solidFill>
                  <a:srgbClr val="003399"/>
                </a:solidFill>
              </a:rPr>
              <a:t>FAZA</a:t>
            </a:r>
          </a:p>
          <a:p>
            <a:r>
              <a:rPr lang="pl-PL" b="1" dirty="0">
                <a:solidFill>
                  <a:srgbClr val="003399"/>
                </a:solidFill>
              </a:rPr>
              <a:t>EKSPLOATACJI</a:t>
            </a:r>
          </a:p>
        </p:txBody>
      </p:sp>
    </p:spTree>
    <p:extLst>
      <p:ext uri="{BB962C8B-B14F-4D97-AF65-F5344CB8AC3E}">
        <p14:creationId xmlns:p14="http://schemas.microsoft.com/office/powerpoint/2010/main" val="8868227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6442789" cy="369332"/>
          </a:xfrm>
          <a:prstGeom prst="rect">
            <a:avLst/>
          </a:prstGeom>
          <a:noFill/>
        </p:spPr>
        <p:txBody>
          <a:bodyPr wrap="none" rtlCol="0">
            <a:spAutoFit/>
          </a:bodyPr>
          <a:lstStyle/>
          <a:p>
            <a:pPr lvl="0">
              <a:defRPr/>
            </a:pPr>
            <a:r>
              <a:rPr lang="pl-PL" sz="1800" b="1" dirty="0">
                <a:solidFill>
                  <a:srgbClr val="000647"/>
                </a:solidFill>
              </a:rPr>
              <a:t>Oddziaływanie związane z promieniowaniem jonizującym</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47</a:t>
            </a:fld>
            <a:endParaRPr lang="en" sz="800" dirty="0">
              <a:solidFill>
                <a:srgbClr val="000647"/>
              </a:solidFill>
            </a:endParaRPr>
          </a:p>
        </p:txBody>
      </p:sp>
      <p:sp>
        <p:nvSpPr>
          <p:cNvPr id="8" name="Prostokąt 7">
            <a:extLst>
              <a:ext uri="{FF2B5EF4-FFF2-40B4-BE49-F238E27FC236}">
                <a16:creationId xmlns:a16="http://schemas.microsoft.com/office/drawing/2014/main" id="{EECB009C-3554-3B4E-B372-3F408E6A9218}"/>
              </a:ext>
            </a:extLst>
          </p:cNvPr>
          <p:cNvSpPr/>
          <p:nvPr/>
        </p:nvSpPr>
        <p:spPr>
          <a:xfrm>
            <a:off x="2496833" y="811646"/>
            <a:ext cx="6508066" cy="1842043"/>
          </a:xfrm>
          <a:prstGeom prst="rect">
            <a:avLst/>
          </a:prstGeom>
        </p:spPr>
        <p:txBody>
          <a:bodyPr wrap="square">
            <a:spAutoFit/>
          </a:bodyPr>
          <a:lstStyle/>
          <a:p>
            <a:pPr>
              <a:lnSpc>
                <a:spcPct val="115000"/>
              </a:lnSpc>
              <a:spcAft>
                <a:spcPts val="500"/>
              </a:spcAft>
            </a:pPr>
            <a:r>
              <a:rPr lang="pl-PL" sz="1100" dirty="0">
                <a:solidFill>
                  <a:srgbClr val="000647"/>
                </a:solidFill>
                <a:latin typeface="Arial" panose="020B0604020202020204" pitchFamily="34" charset="0"/>
                <a:ea typeface="Calibri" panose="020F0502020204030204" pitchFamily="34" charset="0"/>
                <a:cs typeface="Arial" panose="020B0604020202020204" pitchFamily="34" charset="0"/>
              </a:rPr>
              <a:t>W stanach eksploatacyjnych na bieżąco prowadzony jest monitoring radiacyjny, który służy prowadzeniu pomiarów poziomów promieniowania zarówno na terenie elektrowni jądrowej, jak </a:t>
            </a:r>
            <a:br>
              <a:rPr lang="pl-PL" sz="1100" dirty="0">
                <a:solidFill>
                  <a:srgbClr val="000647"/>
                </a:solidFill>
                <a:latin typeface="Arial" panose="020B0604020202020204" pitchFamily="34" charset="0"/>
                <a:ea typeface="Calibri" panose="020F0502020204030204" pitchFamily="34" charset="0"/>
                <a:cs typeface="Arial" panose="020B0604020202020204" pitchFamily="34" charset="0"/>
              </a:rPr>
            </a:br>
            <a:r>
              <a:rPr lang="pl-PL" sz="1100" dirty="0">
                <a:solidFill>
                  <a:srgbClr val="000647"/>
                </a:solidFill>
                <a:latin typeface="Arial" panose="020B0604020202020204" pitchFamily="34" charset="0"/>
                <a:ea typeface="Calibri" panose="020F0502020204030204" pitchFamily="34" charset="0"/>
                <a:cs typeface="Arial" panose="020B0604020202020204" pitchFamily="34" charset="0"/>
              </a:rPr>
              <a:t>i na terenach otaczających elektrownię. Monitoring Radiacyjny obejmuje między innymi:</a:t>
            </a:r>
          </a:p>
          <a:p>
            <a:pPr marL="171450" indent="-171450">
              <a:lnSpc>
                <a:spcPct val="115000"/>
              </a:lnSpc>
              <a:spcAft>
                <a:spcPts val="500"/>
              </a:spcAft>
              <a:buClr>
                <a:srgbClr val="06B2E1"/>
              </a:buClr>
              <a:buFont typeface="Arial" panose="020B0604020202020204" pitchFamily="34" charset="0"/>
              <a:buChar char="•"/>
            </a:pPr>
            <a:r>
              <a:rPr lang="pl-PL" sz="1100" dirty="0">
                <a:solidFill>
                  <a:srgbClr val="000647"/>
                </a:solidFill>
                <a:latin typeface="Arial" panose="020B0604020202020204" pitchFamily="34" charset="0"/>
                <a:ea typeface="Calibri" panose="020F0502020204030204" pitchFamily="34" charset="0"/>
                <a:cs typeface="Arial" panose="020B0604020202020204" pitchFamily="34" charset="0"/>
              </a:rPr>
              <a:t>Pomiary substancji promieniotwórczych uwalnianych z bloku reaktora (np. pomiary poziomów promieniowania na wylocie komina wentylacyjnego)</a:t>
            </a:r>
          </a:p>
          <a:p>
            <a:pPr marL="171450" indent="-171450">
              <a:lnSpc>
                <a:spcPct val="115000"/>
              </a:lnSpc>
              <a:spcAft>
                <a:spcPts val="500"/>
              </a:spcAft>
              <a:buClr>
                <a:srgbClr val="06B2E1"/>
              </a:buClr>
              <a:buFont typeface="Arial" panose="020B0604020202020204" pitchFamily="34" charset="0"/>
              <a:buChar char="•"/>
            </a:pPr>
            <a:r>
              <a:rPr lang="pl-PL" sz="1100" dirty="0">
                <a:solidFill>
                  <a:srgbClr val="000647"/>
                </a:solidFill>
                <a:latin typeface="Arial" panose="020B0604020202020204" pitchFamily="34" charset="0"/>
                <a:ea typeface="Calibri" panose="020F0502020204030204" pitchFamily="34" charset="0"/>
                <a:cs typeface="Arial" panose="020B0604020202020204" pitchFamily="34" charset="0"/>
              </a:rPr>
              <a:t>Pomiary poziomów promieniowania na terenach otaczających elektrownię za pomocą stacji pomiarowych rozmieszczonych w odpowiednich odległościach</a:t>
            </a:r>
          </a:p>
          <a:p>
            <a:pPr marL="171450" indent="-171450">
              <a:lnSpc>
                <a:spcPct val="115000"/>
              </a:lnSpc>
              <a:spcAft>
                <a:spcPts val="500"/>
              </a:spcAft>
              <a:buClr>
                <a:srgbClr val="06B2E1"/>
              </a:buClr>
              <a:buFont typeface="Arial" panose="020B0604020202020204" pitchFamily="34" charset="0"/>
              <a:buChar char="•"/>
            </a:pPr>
            <a:r>
              <a:rPr lang="pl-PL" sz="1100" dirty="0">
                <a:solidFill>
                  <a:srgbClr val="000647"/>
                </a:solidFill>
                <a:latin typeface="Arial" panose="020B0604020202020204" pitchFamily="34" charset="0"/>
                <a:ea typeface="Calibri" panose="020F0502020204030204" pitchFamily="34" charset="0"/>
                <a:cs typeface="Arial" panose="020B0604020202020204" pitchFamily="34" charset="0"/>
              </a:rPr>
              <a:t>Regularne badanie stężenia izotopów promieniotwórczych w próbkach gleby, wód i pożywienia</a:t>
            </a:r>
          </a:p>
        </p:txBody>
      </p:sp>
      <p:cxnSp>
        <p:nvCxnSpPr>
          <p:cNvPr id="5" name="Łącznik prosty 4">
            <a:extLst>
              <a:ext uri="{FF2B5EF4-FFF2-40B4-BE49-F238E27FC236}">
                <a16:creationId xmlns:a16="http://schemas.microsoft.com/office/drawing/2014/main" id="{1AD33E03-9DE5-4B46-BC01-5B7380EC0F5A}"/>
              </a:ext>
            </a:extLst>
          </p:cNvPr>
          <p:cNvCxnSpPr>
            <a:cxnSpLocks/>
          </p:cNvCxnSpPr>
          <p:nvPr/>
        </p:nvCxnSpPr>
        <p:spPr>
          <a:xfrm>
            <a:off x="6512440" y="3154463"/>
            <a:ext cx="0" cy="1685562"/>
          </a:xfrm>
          <a:prstGeom prst="line">
            <a:avLst/>
          </a:prstGeom>
          <a:ln w="25400">
            <a:solidFill>
              <a:srgbClr val="000647"/>
            </a:solidFill>
          </a:ln>
        </p:spPr>
        <p:style>
          <a:lnRef idx="1">
            <a:schemeClr val="accent1"/>
          </a:lnRef>
          <a:fillRef idx="0">
            <a:schemeClr val="accent1"/>
          </a:fillRef>
          <a:effectRef idx="0">
            <a:schemeClr val="accent1"/>
          </a:effectRef>
          <a:fontRef idx="minor">
            <a:schemeClr val="tx1"/>
          </a:fontRef>
        </p:style>
      </p:cxnSp>
      <p:sp>
        <p:nvSpPr>
          <p:cNvPr id="7" name="Prostokąt 6">
            <a:extLst>
              <a:ext uri="{FF2B5EF4-FFF2-40B4-BE49-F238E27FC236}">
                <a16:creationId xmlns:a16="http://schemas.microsoft.com/office/drawing/2014/main" id="{FD7CDBF6-4A63-204D-82B4-1D4D60D1F06E}"/>
              </a:ext>
            </a:extLst>
          </p:cNvPr>
          <p:cNvSpPr/>
          <p:nvPr/>
        </p:nvSpPr>
        <p:spPr>
          <a:xfrm>
            <a:off x="2445485" y="3091194"/>
            <a:ext cx="6097904" cy="1748831"/>
          </a:xfrm>
          <a:prstGeom prst="rect">
            <a:avLst/>
          </a:prstGeom>
          <a:noFill/>
          <a:ln>
            <a:solidFill>
              <a:srgbClr val="00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647"/>
              </a:solidFill>
            </a:endParaRPr>
          </a:p>
        </p:txBody>
      </p:sp>
      <p:sp>
        <p:nvSpPr>
          <p:cNvPr id="9" name="Prostokąt 8">
            <a:extLst>
              <a:ext uri="{FF2B5EF4-FFF2-40B4-BE49-F238E27FC236}">
                <a16:creationId xmlns:a16="http://schemas.microsoft.com/office/drawing/2014/main" id="{B409ECF3-02E5-D349-95A9-7D8B0BCEDAC2}"/>
              </a:ext>
            </a:extLst>
          </p:cNvPr>
          <p:cNvSpPr/>
          <p:nvPr/>
        </p:nvSpPr>
        <p:spPr>
          <a:xfrm>
            <a:off x="6541680" y="2755937"/>
            <a:ext cx="2001709" cy="428395"/>
          </a:xfrm>
          <a:prstGeom prst="rect">
            <a:avLst/>
          </a:prstGeom>
          <a:solidFill>
            <a:srgbClr val="06B2E1"/>
          </a:solidFill>
          <a:ln>
            <a:solidFill>
              <a:srgbClr val="06B2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latin typeface="+mn-lt"/>
              </a:rPr>
              <a:t>Kryteria</a:t>
            </a:r>
          </a:p>
        </p:txBody>
      </p:sp>
      <p:sp>
        <p:nvSpPr>
          <p:cNvPr id="10" name="Prostokąt 9">
            <a:extLst>
              <a:ext uri="{FF2B5EF4-FFF2-40B4-BE49-F238E27FC236}">
                <a16:creationId xmlns:a16="http://schemas.microsoft.com/office/drawing/2014/main" id="{36F1CDB6-3B3F-454E-A21D-84978B561E43}"/>
              </a:ext>
            </a:extLst>
          </p:cNvPr>
          <p:cNvSpPr/>
          <p:nvPr/>
        </p:nvSpPr>
        <p:spPr>
          <a:xfrm>
            <a:off x="2440173" y="3227440"/>
            <a:ext cx="2155749" cy="369332"/>
          </a:xfrm>
          <a:prstGeom prst="rect">
            <a:avLst/>
          </a:prstGeom>
        </p:spPr>
        <p:txBody>
          <a:bodyPr wrap="square">
            <a:spAutoFit/>
          </a:bodyPr>
          <a:lstStyle/>
          <a:p>
            <a:pPr algn="ctr"/>
            <a:r>
              <a:rPr lang="pl-PL" sz="900" dirty="0">
                <a:solidFill>
                  <a:srgbClr val="000647"/>
                </a:solidFill>
                <a:latin typeface="+mn-lt"/>
              </a:rPr>
              <a:t>Mniejsze niż raz na 10 000 lat pracy reaktora</a:t>
            </a:r>
          </a:p>
        </p:txBody>
      </p:sp>
      <p:cxnSp>
        <p:nvCxnSpPr>
          <p:cNvPr id="11" name="Łącznik prosty 10">
            <a:extLst>
              <a:ext uri="{FF2B5EF4-FFF2-40B4-BE49-F238E27FC236}">
                <a16:creationId xmlns:a16="http://schemas.microsoft.com/office/drawing/2014/main" id="{41B6730F-375F-0B41-8F6E-A701477DEE27}"/>
              </a:ext>
            </a:extLst>
          </p:cNvPr>
          <p:cNvCxnSpPr>
            <a:cxnSpLocks/>
          </p:cNvCxnSpPr>
          <p:nvPr/>
        </p:nvCxnSpPr>
        <p:spPr>
          <a:xfrm>
            <a:off x="4571999" y="3154463"/>
            <a:ext cx="0" cy="1685562"/>
          </a:xfrm>
          <a:prstGeom prst="line">
            <a:avLst/>
          </a:prstGeom>
          <a:ln w="25400">
            <a:solidFill>
              <a:srgbClr val="000647"/>
            </a:solidFill>
          </a:ln>
        </p:spPr>
        <p:style>
          <a:lnRef idx="1">
            <a:schemeClr val="accent1"/>
          </a:lnRef>
          <a:fillRef idx="0">
            <a:schemeClr val="accent1"/>
          </a:fillRef>
          <a:effectRef idx="0">
            <a:schemeClr val="accent1"/>
          </a:effectRef>
          <a:fontRef idx="minor">
            <a:schemeClr val="tx1"/>
          </a:fontRef>
        </p:style>
      </p:cxnSp>
      <p:sp>
        <p:nvSpPr>
          <p:cNvPr id="12" name="Prostokąt 11">
            <a:extLst>
              <a:ext uri="{FF2B5EF4-FFF2-40B4-BE49-F238E27FC236}">
                <a16:creationId xmlns:a16="http://schemas.microsoft.com/office/drawing/2014/main" id="{C0A9120A-40C2-1343-BB9F-EBD80CA15C75}"/>
              </a:ext>
            </a:extLst>
          </p:cNvPr>
          <p:cNvSpPr/>
          <p:nvPr/>
        </p:nvSpPr>
        <p:spPr>
          <a:xfrm>
            <a:off x="4582240" y="3234791"/>
            <a:ext cx="1921836" cy="230832"/>
          </a:xfrm>
          <a:prstGeom prst="rect">
            <a:avLst/>
          </a:prstGeom>
        </p:spPr>
        <p:txBody>
          <a:bodyPr wrap="square">
            <a:spAutoFit/>
          </a:bodyPr>
          <a:lstStyle/>
          <a:p>
            <a:pPr algn="ctr"/>
            <a:r>
              <a:rPr lang="pl-PL" sz="900" dirty="0">
                <a:solidFill>
                  <a:srgbClr val="000647"/>
                </a:solidFill>
                <a:latin typeface="+mn-lt"/>
              </a:rPr>
              <a:t>Sekwencje złożone </a:t>
            </a:r>
          </a:p>
        </p:txBody>
      </p:sp>
      <p:cxnSp>
        <p:nvCxnSpPr>
          <p:cNvPr id="13" name="Łącznik prosty 12">
            <a:extLst>
              <a:ext uri="{FF2B5EF4-FFF2-40B4-BE49-F238E27FC236}">
                <a16:creationId xmlns:a16="http://schemas.microsoft.com/office/drawing/2014/main" id="{783F68A4-E28D-5644-9134-752AD27C3162}"/>
              </a:ext>
            </a:extLst>
          </p:cNvPr>
          <p:cNvCxnSpPr>
            <a:cxnSpLocks/>
          </p:cNvCxnSpPr>
          <p:nvPr/>
        </p:nvCxnSpPr>
        <p:spPr>
          <a:xfrm flipH="1">
            <a:off x="2442435" y="3735271"/>
            <a:ext cx="6100954" cy="0"/>
          </a:xfrm>
          <a:prstGeom prst="line">
            <a:avLst/>
          </a:prstGeom>
          <a:ln w="25400">
            <a:solidFill>
              <a:srgbClr val="000647"/>
            </a:solidFill>
          </a:ln>
        </p:spPr>
        <p:style>
          <a:lnRef idx="1">
            <a:schemeClr val="accent1"/>
          </a:lnRef>
          <a:fillRef idx="0">
            <a:schemeClr val="accent1"/>
          </a:fillRef>
          <a:effectRef idx="0">
            <a:schemeClr val="accent1"/>
          </a:effectRef>
          <a:fontRef idx="minor">
            <a:schemeClr val="tx1"/>
          </a:fontRef>
        </p:style>
      </p:cxnSp>
      <p:sp>
        <p:nvSpPr>
          <p:cNvPr id="14" name="Prostokąt 13">
            <a:extLst>
              <a:ext uri="{FF2B5EF4-FFF2-40B4-BE49-F238E27FC236}">
                <a16:creationId xmlns:a16="http://schemas.microsoft.com/office/drawing/2014/main" id="{A98C15F9-12BB-254B-9355-F672330AFC84}"/>
              </a:ext>
            </a:extLst>
          </p:cNvPr>
          <p:cNvSpPr/>
          <p:nvPr/>
        </p:nvSpPr>
        <p:spPr>
          <a:xfrm>
            <a:off x="2440173" y="2755937"/>
            <a:ext cx="2131827" cy="428395"/>
          </a:xfrm>
          <a:prstGeom prst="rect">
            <a:avLst/>
          </a:prstGeom>
          <a:solidFill>
            <a:srgbClr val="000647"/>
          </a:solidFill>
          <a:ln>
            <a:solidFill>
              <a:srgbClr val="000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latin typeface="+mn-lt"/>
              </a:rPr>
              <a:t>Prawdopodobieństwo</a:t>
            </a:r>
            <a:r>
              <a:rPr lang="pl-PL" sz="1000" b="1" baseline="0" dirty="0">
                <a:latin typeface="+mn-lt"/>
              </a:rPr>
              <a:t> występowania</a:t>
            </a:r>
            <a:endParaRPr lang="pl-PL" sz="1000" b="1" dirty="0">
              <a:latin typeface="+mn-lt"/>
            </a:endParaRPr>
          </a:p>
        </p:txBody>
      </p:sp>
      <p:sp>
        <p:nvSpPr>
          <p:cNvPr id="15" name="Prostokąt 14">
            <a:extLst>
              <a:ext uri="{FF2B5EF4-FFF2-40B4-BE49-F238E27FC236}">
                <a16:creationId xmlns:a16="http://schemas.microsoft.com/office/drawing/2014/main" id="{4C06C2D4-864C-304C-88C1-6F1EF6798A1D}"/>
              </a:ext>
            </a:extLst>
          </p:cNvPr>
          <p:cNvSpPr/>
          <p:nvPr/>
        </p:nvSpPr>
        <p:spPr>
          <a:xfrm>
            <a:off x="4595922" y="2755937"/>
            <a:ext cx="1921835" cy="426161"/>
          </a:xfrm>
          <a:prstGeom prst="rect">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000" b="1" dirty="0">
                <a:latin typeface="+mn-lt"/>
              </a:rPr>
              <a:t>Nazwa stanu</a:t>
            </a:r>
          </a:p>
        </p:txBody>
      </p:sp>
      <p:sp>
        <p:nvSpPr>
          <p:cNvPr id="16" name="Prostokąt 15">
            <a:extLst>
              <a:ext uri="{FF2B5EF4-FFF2-40B4-BE49-F238E27FC236}">
                <a16:creationId xmlns:a16="http://schemas.microsoft.com/office/drawing/2014/main" id="{F74982DB-3893-5D42-8788-DFBB6D8EE5B4}"/>
              </a:ext>
            </a:extLst>
          </p:cNvPr>
          <p:cNvSpPr/>
          <p:nvPr/>
        </p:nvSpPr>
        <p:spPr>
          <a:xfrm>
            <a:off x="6521108" y="3227440"/>
            <a:ext cx="2022282" cy="507831"/>
          </a:xfrm>
          <a:prstGeom prst="rect">
            <a:avLst/>
          </a:prstGeom>
        </p:spPr>
        <p:txBody>
          <a:bodyPr wrap="square">
            <a:spAutoFit/>
          </a:bodyPr>
          <a:lstStyle/>
          <a:p>
            <a:pPr algn="ctr"/>
            <a:r>
              <a:rPr lang="pl-PL" sz="900" dirty="0">
                <a:solidFill>
                  <a:srgbClr val="000647"/>
                </a:solidFill>
                <a:latin typeface="+mn-lt"/>
              </a:rPr>
              <a:t>możliwe znaczące uwolnienia </a:t>
            </a:r>
          </a:p>
          <a:p>
            <a:pPr algn="ctr"/>
            <a:r>
              <a:rPr lang="pl-PL" sz="900" dirty="0">
                <a:solidFill>
                  <a:srgbClr val="000647"/>
                </a:solidFill>
                <a:latin typeface="+mn-lt"/>
              </a:rPr>
              <a:t>do środowiska substancji promieniotwórczych.</a:t>
            </a:r>
          </a:p>
        </p:txBody>
      </p:sp>
      <p:sp>
        <p:nvSpPr>
          <p:cNvPr id="17" name="Prostokąt 16">
            <a:extLst>
              <a:ext uri="{FF2B5EF4-FFF2-40B4-BE49-F238E27FC236}">
                <a16:creationId xmlns:a16="http://schemas.microsoft.com/office/drawing/2014/main" id="{54AC45AE-9B24-2547-B5DC-2AEAC421C13C}"/>
              </a:ext>
            </a:extLst>
          </p:cNvPr>
          <p:cNvSpPr/>
          <p:nvPr/>
        </p:nvSpPr>
        <p:spPr>
          <a:xfrm>
            <a:off x="2440173" y="3777771"/>
            <a:ext cx="2155749" cy="369332"/>
          </a:xfrm>
          <a:prstGeom prst="rect">
            <a:avLst/>
          </a:prstGeom>
        </p:spPr>
        <p:txBody>
          <a:bodyPr wrap="square">
            <a:spAutoFit/>
          </a:bodyPr>
          <a:lstStyle/>
          <a:p>
            <a:pPr algn="ctr"/>
            <a:r>
              <a:rPr lang="pl-PL" sz="900" dirty="0">
                <a:solidFill>
                  <a:srgbClr val="000647"/>
                </a:solidFill>
                <a:latin typeface="+mn-lt"/>
              </a:rPr>
              <a:t>Mniejsze niż raz na 100 000 lat pracy reaktora</a:t>
            </a:r>
          </a:p>
        </p:txBody>
      </p:sp>
      <p:sp>
        <p:nvSpPr>
          <p:cNvPr id="18" name="Prostokąt 17">
            <a:extLst>
              <a:ext uri="{FF2B5EF4-FFF2-40B4-BE49-F238E27FC236}">
                <a16:creationId xmlns:a16="http://schemas.microsoft.com/office/drawing/2014/main" id="{8171E4A5-5A96-8F4D-9548-5A9D7EA59A0B}"/>
              </a:ext>
            </a:extLst>
          </p:cNvPr>
          <p:cNvSpPr/>
          <p:nvPr/>
        </p:nvSpPr>
        <p:spPr>
          <a:xfrm>
            <a:off x="4582240" y="3776655"/>
            <a:ext cx="1921836" cy="507831"/>
          </a:xfrm>
          <a:prstGeom prst="rect">
            <a:avLst/>
          </a:prstGeom>
        </p:spPr>
        <p:txBody>
          <a:bodyPr wrap="square">
            <a:spAutoFit/>
          </a:bodyPr>
          <a:lstStyle/>
          <a:p>
            <a:pPr algn="ctr"/>
            <a:r>
              <a:rPr lang="pl-PL" sz="900" dirty="0">
                <a:solidFill>
                  <a:srgbClr val="000647"/>
                </a:solidFill>
                <a:latin typeface="+mn-lt"/>
              </a:rPr>
              <a:t>Ciężkie awarie bez uszkodzenia obudowy bezpieczeństwa reaktora</a:t>
            </a:r>
          </a:p>
        </p:txBody>
      </p:sp>
      <p:sp>
        <p:nvSpPr>
          <p:cNvPr id="19" name="Prostokąt 18">
            <a:extLst>
              <a:ext uri="{FF2B5EF4-FFF2-40B4-BE49-F238E27FC236}">
                <a16:creationId xmlns:a16="http://schemas.microsoft.com/office/drawing/2014/main" id="{B39F9A0C-6536-2243-845D-0969A75A1A0C}"/>
              </a:ext>
            </a:extLst>
          </p:cNvPr>
          <p:cNvSpPr/>
          <p:nvPr/>
        </p:nvSpPr>
        <p:spPr>
          <a:xfrm>
            <a:off x="6521108" y="3769304"/>
            <a:ext cx="2022282" cy="507831"/>
          </a:xfrm>
          <a:prstGeom prst="rect">
            <a:avLst/>
          </a:prstGeom>
        </p:spPr>
        <p:txBody>
          <a:bodyPr wrap="square">
            <a:spAutoFit/>
          </a:bodyPr>
          <a:lstStyle/>
          <a:p>
            <a:pPr algn="ctr"/>
            <a:r>
              <a:rPr lang="pl-PL" sz="900" dirty="0">
                <a:solidFill>
                  <a:srgbClr val="000647"/>
                </a:solidFill>
                <a:latin typeface="+mn-lt"/>
              </a:rPr>
              <a:t>możliwe znaczące uwolnienia </a:t>
            </a:r>
          </a:p>
          <a:p>
            <a:pPr algn="ctr"/>
            <a:r>
              <a:rPr lang="pl-PL" sz="900" dirty="0">
                <a:solidFill>
                  <a:srgbClr val="000647"/>
                </a:solidFill>
                <a:latin typeface="+mn-lt"/>
              </a:rPr>
              <a:t>do środowiska substancji promieniotwórczych.</a:t>
            </a:r>
          </a:p>
        </p:txBody>
      </p:sp>
      <p:cxnSp>
        <p:nvCxnSpPr>
          <p:cNvPr id="20" name="Łącznik prosty 19">
            <a:extLst>
              <a:ext uri="{FF2B5EF4-FFF2-40B4-BE49-F238E27FC236}">
                <a16:creationId xmlns:a16="http://schemas.microsoft.com/office/drawing/2014/main" id="{CFDFCF75-274A-EB49-ADEA-4644B6C7D032}"/>
              </a:ext>
            </a:extLst>
          </p:cNvPr>
          <p:cNvCxnSpPr>
            <a:cxnSpLocks/>
          </p:cNvCxnSpPr>
          <p:nvPr/>
        </p:nvCxnSpPr>
        <p:spPr>
          <a:xfrm flipH="1">
            <a:off x="2442435" y="4302538"/>
            <a:ext cx="6100954" cy="0"/>
          </a:xfrm>
          <a:prstGeom prst="line">
            <a:avLst/>
          </a:prstGeom>
          <a:ln w="25400">
            <a:solidFill>
              <a:srgbClr val="000647"/>
            </a:solidFill>
          </a:ln>
        </p:spPr>
        <p:style>
          <a:lnRef idx="1">
            <a:schemeClr val="accent1"/>
          </a:lnRef>
          <a:fillRef idx="0">
            <a:schemeClr val="accent1"/>
          </a:fillRef>
          <a:effectRef idx="0">
            <a:schemeClr val="accent1"/>
          </a:effectRef>
          <a:fontRef idx="minor">
            <a:schemeClr val="tx1"/>
          </a:fontRef>
        </p:style>
      </p:cxnSp>
      <p:sp>
        <p:nvSpPr>
          <p:cNvPr id="21" name="Prostokąt 20">
            <a:extLst>
              <a:ext uri="{FF2B5EF4-FFF2-40B4-BE49-F238E27FC236}">
                <a16:creationId xmlns:a16="http://schemas.microsoft.com/office/drawing/2014/main" id="{8BF0F71C-1923-FF46-8174-55A537D7BBFC}"/>
              </a:ext>
            </a:extLst>
          </p:cNvPr>
          <p:cNvSpPr/>
          <p:nvPr/>
        </p:nvSpPr>
        <p:spPr>
          <a:xfrm>
            <a:off x="2440173" y="4328104"/>
            <a:ext cx="2155749" cy="369332"/>
          </a:xfrm>
          <a:prstGeom prst="rect">
            <a:avLst/>
          </a:prstGeom>
        </p:spPr>
        <p:txBody>
          <a:bodyPr wrap="square">
            <a:spAutoFit/>
          </a:bodyPr>
          <a:lstStyle/>
          <a:p>
            <a:pPr algn="ctr"/>
            <a:r>
              <a:rPr lang="pl-PL" sz="900" dirty="0">
                <a:solidFill>
                  <a:srgbClr val="000647"/>
                </a:solidFill>
                <a:latin typeface="+mn-lt"/>
              </a:rPr>
              <a:t>Mniejsze niż raz na 1000 000 lat pracy reaktora</a:t>
            </a:r>
          </a:p>
        </p:txBody>
      </p:sp>
      <p:sp>
        <p:nvSpPr>
          <p:cNvPr id="22" name="Prostokąt 21">
            <a:extLst>
              <a:ext uri="{FF2B5EF4-FFF2-40B4-BE49-F238E27FC236}">
                <a16:creationId xmlns:a16="http://schemas.microsoft.com/office/drawing/2014/main" id="{E5577A22-E6C9-934F-B7EE-217ADA03484F}"/>
              </a:ext>
            </a:extLst>
          </p:cNvPr>
          <p:cNvSpPr/>
          <p:nvPr/>
        </p:nvSpPr>
        <p:spPr>
          <a:xfrm>
            <a:off x="4540761" y="4326988"/>
            <a:ext cx="2022584" cy="507831"/>
          </a:xfrm>
          <a:prstGeom prst="rect">
            <a:avLst/>
          </a:prstGeom>
        </p:spPr>
        <p:txBody>
          <a:bodyPr wrap="square">
            <a:spAutoFit/>
          </a:bodyPr>
          <a:lstStyle/>
          <a:p>
            <a:pPr algn="ctr"/>
            <a:r>
              <a:rPr lang="pl-PL" sz="900" dirty="0">
                <a:solidFill>
                  <a:srgbClr val="000647"/>
                </a:solidFill>
                <a:latin typeface="+mn-lt"/>
              </a:rPr>
              <a:t>Hipotetyczne ciężkie awarie z uszkodzeniem pierwotnej obudowy bezpieczeństwa reaktora</a:t>
            </a:r>
          </a:p>
        </p:txBody>
      </p:sp>
      <p:sp>
        <p:nvSpPr>
          <p:cNvPr id="23" name="Prostokąt 22">
            <a:extLst>
              <a:ext uri="{FF2B5EF4-FFF2-40B4-BE49-F238E27FC236}">
                <a16:creationId xmlns:a16="http://schemas.microsoft.com/office/drawing/2014/main" id="{E6570C13-31D8-874D-A99D-BB82DEAA5349}"/>
              </a:ext>
            </a:extLst>
          </p:cNvPr>
          <p:cNvSpPr/>
          <p:nvPr/>
        </p:nvSpPr>
        <p:spPr>
          <a:xfrm>
            <a:off x="6521108" y="4319637"/>
            <a:ext cx="2022282" cy="507831"/>
          </a:xfrm>
          <a:prstGeom prst="rect">
            <a:avLst/>
          </a:prstGeom>
        </p:spPr>
        <p:txBody>
          <a:bodyPr wrap="square">
            <a:spAutoFit/>
          </a:bodyPr>
          <a:lstStyle/>
          <a:p>
            <a:pPr algn="ctr"/>
            <a:r>
              <a:rPr lang="pl-PL" sz="900" dirty="0">
                <a:solidFill>
                  <a:srgbClr val="000647"/>
                </a:solidFill>
                <a:latin typeface="+mn-lt"/>
              </a:rPr>
              <a:t>możliwe znaczące uwolnienia </a:t>
            </a:r>
          </a:p>
          <a:p>
            <a:pPr algn="ctr"/>
            <a:r>
              <a:rPr lang="pl-PL" sz="900" dirty="0">
                <a:solidFill>
                  <a:srgbClr val="000647"/>
                </a:solidFill>
                <a:latin typeface="+mn-lt"/>
              </a:rPr>
              <a:t>do środowiska substancji promieniotwórczych.</a:t>
            </a:r>
          </a:p>
        </p:txBody>
      </p:sp>
      <p:sp>
        <p:nvSpPr>
          <p:cNvPr id="24" name="Prostokąt 23">
            <a:extLst>
              <a:ext uri="{FF2B5EF4-FFF2-40B4-BE49-F238E27FC236}">
                <a16:creationId xmlns:a16="http://schemas.microsoft.com/office/drawing/2014/main" id="{83BC3EEC-9C94-104A-BF1C-EDBCAB452BA1}"/>
              </a:ext>
            </a:extLst>
          </p:cNvPr>
          <p:cNvSpPr/>
          <p:nvPr/>
        </p:nvSpPr>
        <p:spPr>
          <a:xfrm>
            <a:off x="454479" y="2942403"/>
            <a:ext cx="1844874" cy="523220"/>
          </a:xfrm>
          <a:prstGeom prst="rect">
            <a:avLst/>
          </a:prstGeom>
        </p:spPr>
        <p:txBody>
          <a:bodyPr wrap="square">
            <a:spAutoFit/>
          </a:bodyPr>
          <a:lstStyle/>
          <a:p>
            <a:r>
              <a:rPr lang="pl-PL" b="1" dirty="0">
                <a:solidFill>
                  <a:srgbClr val="003399"/>
                </a:solidFill>
              </a:rPr>
              <a:t>Ciężkie </a:t>
            </a:r>
          </a:p>
          <a:p>
            <a:r>
              <a:rPr lang="pl-PL" b="1" dirty="0">
                <a:solidFill>
                  <a:srgbClr val="003399"/>
                </a:solidFill>
              </a:rPr>
              <a:t>awarie</a:t>
            </a:r>
          </a:p>
        </p:txBody>
      </p:sp>
      <p:sp>
        <p:nvSpPr>
          <p:cNvPr id="25" name="Prostokąt 24">
            <a:extLst>
              <a:ext uri="{FF2B5EF4-FFF2-40B4-BE49-F238E27FC236}">
                <a16:creationId xmlns:a16="http://schemas.microsoft.com/office/drawing/2014/main" id="{5315678F-664F-4049-933A-34A878D6A36D}"/>
              </a:ext>
            </a:extLst>
          </p:cNvPr>
          <p:cNvSpPr/>
          <p:nvPr/>
        </p:nvSpPr>
        <p:spPr>
          <a:xfrm>
            <a:off x="600611" y="890345"/>
            <a:ext cx="1844874" cy="523220"/>
          </a:xfrm>
          <a:prstGeom prst="rect">
            <a:avLst/>
          </a:prstGeom>
        </p:spPr>
        <p:txBody>
          <a:bodyPr wrap="square">
            <a:spAutoFit/>
          </a:bodyPr>
          <a:lstStyle/>
          <a:p>
            <a:r>
              <a:rPr lang="pl-PL" b="1" dirty="0">
                <a:solidFill>
                  <a:srgbClr val="06B2E1"/>
                </a:solidFill>
              </a:rPr>
              <a:t>Monitoring</a:t>
            </a:r>
          </a:p>
          <a:p>
            <a:r>
              <a:rPr lang="pl-PL" b="1" dirty="0">
                <a:solidFill>
                  <a:srgbClr val="06B2E1"/>
                </a:solidFill>
              </a:rPr>
              <a:t>Radiacyjny</a:t>
            </a:r>
          </a:p>
        </p:txBody>
      </p:sp>
    </p:spTree>
    <p:extLst>
      <p:ext uri="{BB962C8B-B14F-4D97-AF65-F5344CB8AC3E}">
        <p14:creationId xmlns:p14="http://schemas.microsoft.com/office/powerpoint/2010/main" val="14839333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6442789" cy="369332"/>
          </a:xfrm>
          <a:prstGeom prst="rect">
            <a:avLst/>
          </a:prstGeom>
          <a:noFill/>
        </p:spPr>
        <p:txBody>
          <a:bodyPr wrap="none" rtlCol="0">
            <a:spAutoFit/>
          </a:bodyPr>
          <a:lstStyle/>
          <a:p>
            <a:pPr lvl="0">
              <a:defRPr/>
            </a:pPr>
            <a:r>
              <a:rPr lang="pl-PL" sz="1800" b="1" dirty="0">
                <a:solidFill>
                  <a:srgbClr val="000647"/>
                </a:solidFill>
              </a:rPr>
              <a:t>Oddziaływanie związane z promieniowaniem jonizującym</a:t>
            </a:r>
          </a:p>
        </p:txBody>
      </p:sp>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48</a:t>
            </a:fld>
            <a:endParaRPr lang="en" sz="800" dirty="0">
              <a:solidFill>
                <a:srgbClr val="000647"/>
              </a:solidFill>
            </a:endParaRPr>
          </a:p>
        </p:txBody>
      </p:sp>
      <p:sp>
        <p:nvSpPr>
          <p:cNvPr id="8" name="Prostokąt 7">
            <a:extLst>
              <a:ext uri="{FF2B5EF4-FFF2-40B4-BE49-F238E27FC236}">
                <a16:creationId xmlns:a16="http://schemas.microsoft.com/office/drawing/2014/main" id="{EECB009C-3554-3B4E-B372-3F408E6A9218}"/>
              </a:ext>
            </a:extLst>
          </p:cNvPr>
          <p:cNvSpPr/>
          <p:nvPr/>
        </p:nvSpPr>
        <p:spPr>
          <a:xfrm>
            <a:off x="2297151" y="879775"/>
            <a:ext cx="4650034" cy="4270913"/>
          </a:xfrm>
          <a:prstGeom prst="rect">
            <a:avLst/>
          </a:prstGeom>
        </p:spPr>
        <p:txBody>
          <a:bodyPr wrap="square">
            <a:spAutoFit/>
          </a:bodyPr>
          <a:lstStyle/>
          <a:p>
            <a:pPr>
              <a:lnSpc>
                <a:spcPct val="115000"/>
              </a:lnSpc>
              <a:spcAft>
                <a:spcPts val="500"/>
              </a:spcAft>
            </a:pPr>
            <a:r>
              <a:rPr lang="pl-PL" sz="1100" dirty="0">
                <a:solidFill>
                  <a:srgbClr val="000647"/>
                </a:solidFill>
                <a:latin typeface="+mj-lt"/>
                <a:ea typeface="Calibri" panose="020F0502020204030204" pitchFamily="34" charset="0"/>
                <a:cs typeface="Calibri" panose="020F0502020204030204" pitchFamily="34" charset="0"/>
              </a:rPr>
              <a:t>Pierwszy transport paliwa odbędzie się przed pierwszym rozruchem elektrowni jądrowej. Świeże paliwo jądrowe nie zostało aktywowane </a:t>
            </a:r>
            <a:br>
              <a:rPr lang="pl-PL" sz="1100" dirty="0">
                <a:solidFill>
                  <a:srgbClr val="000647"/>
                </a:solidFill>
                <a:latin typeface="+mj-lt"/>
                <a:ea typeface="Calibri" panose="020F0502020204030204" pitchFamily="34" charset="0"/>
                <a:cs typeface="Calibri" panose="020F0502020204030204" pitchFamily="34" charset="0"/>
              </a:rPr>
            </a:br>
            <a:r>
              <a:rPr lang="pl-PL" sz="1100" dirty="0">
                <a:solidFill>
                  <a:srgbClr val="000647"/>
                </a:solidFill>
                <a:latin typeface="+mj-lt"/>
                <a:ea typeface="Calibri" panose="020F0502020204030204" pitchFamily="34" charset="0"/>
                <a:cs typeface="Calibri" panose="020F0502020204030204" pitchFamily="34" charset="0"/>
              </a:rPr>
              <a:t>i nie emituje niebezpiecznych dla zdrowia ilości promieniowania jonizującego. Świeże pastylki paliwowe, które znajdują się </a:t>
            </a:r>
            <a:br>
              <a:rPr lang="pl-PL" sz="1100" dirty="0">
                <a:solidFill>
                  <a:srgbClr val="000647"/>
                </a:solidFill>
                <a:latin typeface="+mj-lt"/>
                <a:ea typeface="Calibri" panose="020F0502020204030204" pitchFamily="34" charset="0"/>
                <a:cs typeface="Calibri" panose="020F0502020204030204" pitchFamily="34" charset="0"/>
              </a:rPr>
            </a:br>
            <a:r>
              <a:rPr lang="pl-PL" sz="1100" dirty="0">
                <a:solidFill>
                  <a:srgbClr val="000647"/>
                </a:solidFill>
                <a:latin typeface="+mj-lt"/>
                <a:ea typeface="Calibri" panose="020F0502020204030204" pitchFamily="34" charset="0"/>
                <a:cs typeface="Calibri" panose="020F0502020204030204" pitchFamily="34" charset="0"/>
              </a:rPr>
              <a:t>w zestawach paliwowych można bezpiecznie trzymać w dłoni.</a:t>
            </a:r>
          </a:p>
          <a:p>
            <a:pPr>
              <a:lnSpc>
                <a:spcPct val="115000"/>
              </a:lnSpc>
              <a:spcAft>
                <a:spcPts val="500"/>
              </a:spcAft>
            </a:pPr>
            <a:endParaRPr lang="pl-PL" sz="1000" dirty="0">
              <a:solidFill>
                <a:srgbClr val="000647"/>
              </a:solidFill>
              <a:latin typeface="+mj-lt"/>
              <a:ea typeface="Calibri" panose="020F0502020204030204" pitchFamily="34" charset="0"/>
              <a:cs typeface="Calibri" panose="020F0502020204030204" pitchFamily="34" charset="0"/>
            </a:endParaRPr>
          </a:p>
          <a:p>
            <a:pPr>
              <a:lnSpc>
                <a:spcPct val="115000"/>
              </a:lnSpc>
              <a:spcAft>
                <a:spcPts val="500"/>
              </a:spcAft>
            </a:pPr>
            <a:r>
              <a:rPr lang="pl-PL" sz="1100" dirty="0">
                <a:solidFill>
                  <a:srgbClr val="000647"/>
                </a:solidFill>
                <a:latin typeface="+mj-lt"/>
                <a:ea typeface="Calibri" panose="020F0502020204030204" pitchFamily="34" charset="0"/>
                <a:cs typeface="Calibri" panose="020F0502020204030204" pitchFamily="34" charset="0"/>
              </a:rPr>
              <a:t>Paliwo do </a:t>
            </a:r>
            <a:r>
              <a:rPr lang="pl-PL" sz="1100" dirty="0" err="1">
                <a:solidFill>
                  <a:srgbClr val="000647"/>
                </a:solidFill>
                <a:latin typeface="+mj-lt"/>
                <a:ea typeface="Calibri" panose="020F0502020204030204" pitchFamily="34" charset="0"/>
                <a:cs typeface="Calibri" panose="020F0502020204030204" pitchFamily="34" charset="0"/>
              </a:rPr>
              <a:t>rekatora</a:t>
            </a:r>
            <a:r>
              <a:rPr lang="pl-PL" sz="1100" dirty="0">
                <a:solidFill>
                  <a:srgbClr val="000647"/>
                </a:solidFill>
                <a:latin typeface="+mj-lt"/>
                <a:ea typeface="Calibri" panose="020F0502020204030204" pitchFamily="34" charset="0"/>
                <a:cs typeface="Calibri" panose="020F0502020204030204" pitchFamily="34" charset="0"/>
              </a:rPr>
              <a:t> AP1000 transportuje się wykorzystując odpowiednie pojemniki, w których umieszcza się pojedyncze zestawy dla zwiększenia bezpieczeństwa. Tak zapakowane paliwo może zostać przetransportowane drogą lądową, powietrzną lub morską.</a:t>
            </a:r>
          </a:p>
          <a:p>
            <a:pPr>
              <a:lnSpc>
                <a:spcPct val="115000"/>
              </a:lnSpc>
              <a:spcAft>
                <a:spcPts val="500"/>
              </a:spcAft>
            </a:pPr>
            <a:endParaRPr lang="pl-PL" sz="1100" dirty="0">
              <a:solidFill>
                <a:srgbClr val="000647"/>
              </a:solidFill>
              <a:latin typeface="+mj-lt"/>
              <a:ea typeface="Calibri" panose="020F0502020204030204" pitchFamily="34" charset="0"/>
              <a:cs typeface="Calibri" panose="020F0502020204030204" pitchFamily="34" charset="0"/>
            </a:endParaRPr>
          </a:p>
          <a:p>
            <a:pPr>
              <a:lnSpc>
                <a:spcPct val="115000"/>
              </a:lnSpc>
              <a:spcAft>
                <a:spcPts val="500"/>
              </a:spcAft>
            </a:pPr>
            <a:r>
              <a:rPr lang="pl-PL" sz="1100" dirty="0">
                <a:solidFill>
                  <a:srgbClr val="000647"/>
                </a:solidFill>
                <a:latin typeface="+mj-lt"/>
                <a:ea typeface="Calibri" panose="020F0502020204030204" pitchFamily="34" charset="0"/>
                <a:cs typeface="Calibri" panose="020F0502020204030204" pitchFamily="34" charset="0"/>
              </a:rPr>
              <a:t>Wypalone paliwo jądrowe po wyjęciu z rdzenia reaktora trafia do basenu wypalonego paliwa, z którego, po latach chłodzenia, zostaje przeniesione do suchego przechowalnika, gdzie spędzi kolejne lata, aż do momentu przetransportowania go do głębokiego składowiska.</a:t>
            </a:r>
            <a:br>
              <a:rPr lang="pl-PL" sz="1100" dirty="0">
                <a:solidFill>
                  <a:srgbClr val="000647"/>
                </a:solidFill>
                <a:latin typeface="+mj-lt"/>
                <a:ea typeface="Calibri" panose="020F0502020204030204" pitchFamily="34" charset="0"/>
                <a:cs typeface="Calibri" panose="020F0502020204030204" pitchFamily="34" charset="0"/>
              </a:rPr>
            </a:br>
            <a:r>
              <a:rPr lang="pl-PL" sz="1100" dirty="0">
                <a:solidFill>
                  <a:srgbClr val="000647"/>
                </a:solidFill>
                <a:latin typeface="+mj-lt"/>
                <a:ea typeface="Calibri" panose="020F0502020204030204" pitchFamily="34" charset="0"/>
                <a:cs typeface="Calibri" panose="020F0502020204030204" pitchFamily="34" charset="0"/>
              </a:rPr>
              <a:t>Do przechowywania i transportu wykorzystuje się odpowiednie pojemniki, które są w stanie zatrzymać promieniowanie jonizujące emitowane przez wypalone paliwo.</a:t>
            </a:r>
            <a:br>
              <a:rPr lang="pl-PL" sz="1100" dirty="0">
                <a:solidFill>
                  <a:srgbClr val="000647"/>
                </a:solidFill>
                <a:latin typeface="+mj-lt"/>
                <a:ea typeface="Calibri" panose="020F0502020204030204" pitchFamily="34" charset="0"/>
                <a:cs typeface="Calibri" panose="020F0502020204030204" pitchFamily="34" charset="0"/>
              </a:rPr>
            </a:br>
            <a:endParaRPr lang="pl-PL" sz="1100" dirty="0">
              <a:solidFill>
                <a:srgbClr val="000647"/>
              </a:solidFill>
              <a:latin typeface="+mj-lt"/>
              <a:ea typeface="Calibri" panose="020F0502020204030204" pitchFamily="34" charset="0"/>
              <a:cs typeface="Times New Roman" panose="02020603050405020304" pitchFamily="18" charset="0"/>
            </a:endParaRPr>
          </a:p>
          <a:p>
            <a:pPr>
              <a:lnSpc>
                <a:spcPct val="115000"/>
              </a:lnSpc>
              <a:spcAft>
                <a:spcPts val="500"/>
              </a:spcAft>
            </a:pPr>
            <a:endParaRPr lang="pl-PL" sz="1000" dirty="0">
              <a:solidFill>
                <a:srgbClr val="000647"/>
              </a:solidFill>
              <a:latin typeface="+mj-lt"/>
              <a:ea typeface="Calibri" panose="020F0502020204030204" pitchFamily="34" charset="0"/>
              <a:cs typeface="Times New Roman" panose="02020603050405020304" pitchFamily="18" charset="0"/>
            </a:endParaRPr>
          </a:p>
        </p:txBody>
      </p:sp>
      <p:sp>
        <p:nvSpPr>
          <p:cNvPr id="24" name="Prostokąt 23">
            <a:extLst>
              <a:ext uri="{FF2B5EF4-FFF2-40B4-BE49-F238E27FC236}">
                <a16:creationId xmlns:a16="http://schemas.microsoft.com/office/drawing/2014/main" id="{83BC3EEC-9C94-104A-BF1C-EDBCAB452BA1}"/>
              </a:ext>
            </a:extLst>
          </p:cNvPr>
          <p:cNvSpPr/>
          <p:nvPr/>
        </p:nvSpPr>
        <p:spPr>
          <a:xfrm>
            <a:off x="600611" y="2740624"/>
            <a:ext cx="1844874" cy="523220"/>
          </a:xfrm>
          <a:prstGeom prst="rect">
            <a:avLst/>
          </a:prstGeom>
        </p:spPr>
        <p:txBody>
          <a:bodyPr wrap="square">
            <a:spAutoFit/>
          </a:bodyPr>
          <a:lstStyle/>
          <a:p>
            <a:r>
              <a:rPr lang="pl-PL" b="1" dirty="0">
                <a:solidFill>
                  <a:srgbClr val="003399"/>
                </a:solidFill>
              </a:rPr>
              <a:t>Wypalone paliwo </a:t>
            </a:r>
          </a:p>
          <a:p>
            <a:r>
              <a:rPr lang="pl-PL" b="1" dirty="0">
                <a:solidFill>
                  <a:srgbClr val="003399"/>
                </a:solidFill>
              </a:rPr>
              <a:t>jądrowe</a:t>
            </a:r>
          </a:p>
        </p:txBody>
      </p:sp>
      <p:sp>
        <p:nvSpPr>
          <p:cNvPr id="25" name="Prostokąt 24">
            <a:extLst>
              <a:ext uri="{FF2B5EF4-FFF2-40B4-BE49-F238E27FC236}">
                <a16:creationId xmlns:a16="http://schemas.microsoft.com/office/drawing/2014/main" id="{5315678F-664F-4049-933A-34A878D6A36D}"/>
              </a:ext>
            </a:extLst>
          </p:cNvPr>
          <p:cNvSpPr/>
          <p:nvPr/>
        </p:nvSpPr>
        <p:spPr>
          <a:xfrm>
            <a:off x="600611" y="890345"/>
            <a:ext cx="1844874" cy="523220"/>
          </a:xfrm>
          <a:prstGeom prst="rect">
            <a:avLst/>
          </a:prstGeom>
        </p:spPr>
        <p:txBody>
          <a:bodyPr wrap="square">
            <a:spAutoFit/>
          </a:bodyPr>
          <a:lstStyle/>
          <a:p>
            <a:r>
              <a:rPr lang="pl-PL" b="1" dirty="0">
                <a:solidFill>
                  <a:srgbClr val="06B2E1"/>
                </a:solidFill>
              </a:rPr>
              <a:t>Świeże paliwo</a:t>
            </a:r>
          </a:p>
          <a:p>
            <a:r>
              <a:rPr lang="pl-PL" b="1" dirty="0">
                <a:solidFill>
                  <a:srgbClr val="06B2E1"/>
                </a:solidFill>
              </a:rPr>
              <a:t>jądrowe</a:t>
            </a:r>
          </a:p>
        </p:txBody>
      </p:sp>
      <p:pic>
        <p:nvPicPr>
          <p:cNvPr id="26" name="Obraz 25">
            <a:extLst>
              <a:ext uri="{FF2B5EF4-FFF2-40B4-BE49-F238E27FC236}">
                <a16:creationId xmlns:a16="http://schemas.microsoft.com/office/drawing/2014/main" id="{72D330ED-464B-334F-BB46-9C30C0788651}"/>
              </a:ext>
            </a:extLst>
          </p:cNvPr>
          <p:cNvPicPr>
            <a:picLocks noChangeAspect="1"/>
          </p:cNvPicPr>
          <p:nvPr/>
        </p:nvPicPr>
        <p:blipFill>
          <a:blip r:embed="rId3"/>
          <a:stretch>
            <a:fillRect/>
          </a:stretch>
        </p:blipFill>
        <p:spPr>
          <a:xfrm>
            <a:off x="6947186" y="976019"/>
            <a:ext cx="1847007" cy="1415239"/>
          </a:xfrm>
          <a:prstGeom prst="rect">
            <a:avLst/>
          </a:prstGeom>
        </p:spPr>
      </p:pic>
      <p:pic>
        <p:nvPicPr>
          <p:cNvPr id="27" name="Obraz 26">
            <a:extLst>
              <a:ext uri="{FF2B5EF4-FFF2-40B4-BE49-F238E27FC236}">
                <a16:creationId xmlns:a16="http://schemas.microsoft.com/office/drawing/2014/main" id="{E7314F8B-89E8-6447-B124-A38FB9161FF6}"/>
              </a:ext>
            </a:extLst>
          </p:cNvPr>
          <p:cNvPicPr>
            <a:picLocks noChangeAspect="1"/>
          </p:cNvPicPr>
          <p:nvPr/>
        </p:nvPicPr>
        <p:blipFill>
          <a:blip r:embed="rId4"/>
          <a:stretch>
            <a:fillRect/>
          </a:stretch>
        </p:blipFill>
        <p:spPr>
          <a:xfrm>
            <a:off x="6947185" y="3145551"/>
            <a:ext cx="1636301" cy="1257036"/>
          </a:xfrm>
          <a:prstGeom prst="rect">
            <a:avLst/>
          </a:prstGeom>
        </p:spPr>
      </p:pic>
    </p:spTree>
    <p:extLst>
      <p:ext uri="{BB962C8B-B14F-4D97-AF65-F5344CB8AC3E}">
        <p14:creationId xmlns:p14="http://schemas.microsoft.com/office/powerpoint/2010/main" val="21261762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7" name="Symbol zastępczy tekstu 2">
            <a:extLst>
              <a:ext uri="{FF2B5EF4-FFF2-40B4-BE49-F238E27FC236}">
                <a16:creationId xmlns:a16="http://schemas.microsoft.com/office/drawing/2014/main" id="{B0BBFD65-6C7C-3A44-8557-63CF34067719}"/>
              </a:ext>
            </a:extLst>
          </p:cNvPr>
          <p:cNvSpPr txBox="1">
            <a:spLocks/>
          </p:cNvSpPr>
          <p:nvPr/>
        </p:nvSpPr>
        <p:spPr>
          <a:xfrm>
            <a:off x="875466" y="1268798"/>
            <a:ext cx="4863378" cy="75316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l-PL" sz="2400" b="1" dirty="0">
                <a:solidFill>
                  <a:schemeClr val="bg1"/>
                </a:solidFill>
              </a:rPr>
              <a:t>Dziękujemy</a:t>
            </a:r>
          </a:p>
        </p:txBody>
      </p:sp>
    </p:spTree>
    <p:extLst>
      <p:ext uri="{BB962C8B-B14F-4D97-AF65-F5344CB8AC3E}">
        <p14:creationId xmlns:p14="http://schemas.microsoft.com/office/powerpoint/2010/main" val="362853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39" name="pole tekstowe 38">
            <a:extLst>
              <a:ext uri="{FF2B5EF4-FFF2-40B4-BE49-F238E27FC236}">
                <a16:creationId xmlns:a16="http://schemas.microsoft.com/office/drawing/2014/main" id="{835D7C34-C296-D848-861D-FF0CFFD26DCA}"/>
              </a:ext>
            </a:extLst>
          </p:cNvPr>
          <p:cNvSpPr txBox="1"/>
          <p:nvPr/>
        </p:nvSpPr>
        <p:spPr>
          <a:xfrm>
            <a:off x="604655" y="114197"/>
            <a:ext cx="5596404" cy="369332"/>
          </a:xfrm>
          <a:prstGeom prst="rect">
            <a:avLst/>
          </a:prstGeom>
          <a:noFill/>
        </p:spPr>
        <p:txBody>
          <a:bodyPr wrap="none" rtlCol="0">
            <a:spAutoFit/>
          </a:bodyPr>
          <a:lstStyle/>
          <a:p>
            <a:pPr lvl="0">
              <a:defRPr/>
            </a:pPr>
            <a:r>
              <a:rPr lang="pl-PL" sz="1800" b="1" dirty="0">
                <a:solidFill>
                  <a:srgbClr val="000647"/>
                </a:solidFill>
              </a:rPr>
              <a:t>Lokalizacja pierwszej polskiej elektrowni jądrowej</a:t>
            </a:r>
          </a:p>
        </p:txBody>
      </p:sp>
      <p:sp>
        <p:nvSpPr>
          <p:cNvPr id="142" name="Symbol zastępczy numeru slajdu 1">
            <a:extLst>
              <a:ext uri="{FF2B5EF4-FFF2-40B4-BE49-F238E27FC236}">
                <a16:creationId xmlns:a16="http://schemas.microsoft.com/office/drawing/2014/main" id="{7F13D4D3-0B6D-2946-8A44-5DC14B1EB9F8}"/>
              </a:ext>
            </a:extLst>
          </p:cNvPr>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5</a:t>
            </a:fld>
            <a:endParaRPr lang="en" sz="800" dirty="0">
              <a:solidFill>
                <a:srgbClr val="000647"/>
              </a:solidFill>
            </a:endParaRPr>
          </a:p>
        </p:txBody>
      </p:sp>
      <p:sp>
        <p:nvSpPr>
          <p:cNvPr id="20" name="Prostokąt 19">
            <a:extLst>
              <a:ext uri="{FF2B5EF4-FFF2-40B4-BE49-F238E27FC236}">
                <a16:creationId xmlns:a16="http://schemas.microsoft.com/office/drawing/2014/main" id="{F764FAB6-2D2F-DA49-8228-90D89884B92C}"/>
              </a:ext>
            </a:extLst>
          </p:cNvPr>
          <p:cNvSpPr/>
          <p:nvPr/>
        </p:nvSpPr>
        <p:spPr>
          <a:xfrm>
            <a:off x="5272164" y="4375392"/>
            <a:ext cx="1642793" cy="205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800"/>
          </a:p>
        </p:txBody>
      </p:sp>
      <p:sp>
        <p:nvSpPr>
          <p:cNvPr id="11" name="Google Shape;249;p29">
            <a:extLst>
              <a:ext uri="{FF2B5EF4-FFF2-40B4-BE49-F238E27FC236}">
                <a16:creationId xmlns:a16="http://schemas.microsoft.com/office/drawing/2014/main" id="{881BE802-1902-ED46-B3D3-43F94F084088}"/>
              </a:ext>
            </a:extLst>
          </p:cNvPr>
          <p:cNvSpPr/>
          <p:nvPr/>
        </p:nvSpPr>
        <p:spPr>
          <a:xfrm>
            <a:off x="244742" y="1635339"/>
            <a:ext cx="2896024" cy="2513124"/>
          </a:xfrm>
          <a:prstGeom prst="chevron">
            <a:avLst>
              <a:gd name="adj" fmla="val 25486"/>
            </a:avLst>
          </a:prstGeom>
          <a:solidFill>
            <a:srgbClr val="000647"/>
          </a:solidFill>
          <a:ln>
            <a:noFill/>
          </a:ln>
        </p:spPr>
        <p:txBody>
          <a:bodyPr spcFirstLastPara="1" wrap="square" lIns="144000" tIns="0" rIns="0" bIns="91425" anchor="ctr" anchorCtr="0">
            <a:noAutofit/>
          </a:bodyPr>
          <a:lstStyle/>
          <a:p>
            <a:pPr marL="171450" indent="-171450" defTabSz="912221" hangingPunct="0">
              <a:lnSpc>
                <a:spcPct val="150000"/>
              </a:lnSpc>
              <a:spcBef>
                <a:spcPts val="855"/>
              </a:spcBef>
              <a:buClr>
                <a:schemeClr val="bg1"/>
              </a:buClr>
              <a:buFont typeface=".Lucida Grande UI Regular"/>
              <a:buChar char="►"/>
            </a:pPr>
            <a:r>
              <a:rPr lang="pl-PL" sz="900" dirty="0">
                <a:solidFill>
                  <a:schemeClr val="bg1"/>
                </a:solidFill>
                <a:latin typeface="Arial" panose="020B0604020202020204" pitchFamily="34" charset="0"/>
                <a:cs typeface="Arial" panose="020B0604020202020204" pitchFamily="34" charset="0"/>
                <a:sym typeface="Helvetica"/>
              </a:rPr>
              <a:t>Brak dużych mocy wytwórczych </a:t>
            </a:r>
          </a:p>
          <a:p>
            <a:pPr marL="171450" indent="-171450" defTabSz="912221" hangingPunct="0">
              <a:lnSpc>
                <a:spcPct val="150000"/>
              </a:lnSpc>
              <a:spcBef>
                <a:spcPts val="855"/>
              </a:spcBef>
              <a:buClr>
                <a:schemeClr val="bg1"/>
              </a:buClr>
              <a:buFont typeface=".Lucida Grande UI Regular"/>
              <a:buChar char="►"/>
            </a:pPr>
            <a:r>
              <a:rPr lang="pl-PL" sz="900" dirty="0">
                <a:solidFill>
                  <a:schemeClr val="bg1"/>
                </a:solidFill>
                <a:latin typeface="Arial" panose="020B0604020202020204" pitchFamily="34" charset="0"/>
                <a:cs typeface="Arial" panose="020B0604020202020204" pitchFamily="34" charset="0"/>
                <a:sym typeface="Helvetica"/>
              </a:rPr>
              <a:t>Dostęp do wody chłodzącej</a:t>
            </a:r>
          </a:p>
          <a:p>
            <a:pPr marL="171450" indent="-171450" defTabSz="912221" hangingPunct="0">
              <a:lnSpc>
                <a:spcPct val="150000"/>
              </a:lnSpc>
              <a:spcBef>
                <a:spcPts val="855"/>
              </a:spcBef>
              <a:buClr>
                <a:schemeClr val="bg1"/>
              </a:buClr>
              <a:buFont typeface=".Lucida Grande UI Regular"/>
              <a:buChar char="►"/>
            </a:pPr>
            <a:r>
              <a:rPr lang="pl-PL" sz="900" dirty="0">
                <a:solidFill>
                  <a:schemeClr val="bg1"/>
                </a:solidFill>
                <a:latin typeface="Arial" panose="020B0604020202020204" pitchFamily="34" charset="0"/>
                <a:cs typeface="Arial" panose="020B0604020202020204" pitchFamily="34" charset="0"/>
                <a:sym typeface="Helvetica"/>
              </a:rPr>
              <a:t>Gęstość zaludnienia</a:t>
            </a:r>
          </a:p>
          <a:p>
            <a:pPr marL="171450" indent="-171450" defTabSz="912221" hangingPunct="0">
              <a:lnSpc>
                <a:spcPct val="150000"/>
              </a:lnSpc>
              <a:spcBef>
                <a:spcPts val="855"/>
              </a:spcBef>
              <a:buClr>
                <a:schemeClr val="bg1"/>
              </a:buClr>
              <a:buFont typeface=".Lucida Grande UI Regular"/>
              <a:buChar char="►"/>
            </a:pPr>
            <a:r>
              <a:rPr lang="pl-PL" sz="900" dirty="0">
                <a:solidFill>
                  <a:schemeClr val="bg1"/>
                </a:solidFill>
                <a:latin typeface="Arial" panose="020B0604020202020204" pitchFamily="34" charset="0"/>
                <a:cs typeface="Arial" panose="020B0604020202020204" pitchFamily="34" charset="0"/>
                <a:sym typeface="Helvetica"/>
              </a:rPr>
              <a:t>Środowisko przyrodnicze</a:t>
            </a:r>
          </a:p>
          <a:p>
            <a:pPr marL="171450" indent="-171450" defTabSz="912221" hangingPunct="0">
              <a:lnSpc>
                <a:spcPct val="150000"/>
              </a:lnSpc>
              <a:spcBef>
                <a:spcPts val="855"/>
              </a:spcBef>
              <a:buClr>
                <a:schemeClr val="bg1"/>
              </a:buClr>
              <a:buFont typeface=".Lucida Grande UI Regular"/>
              <a:buChar char="►"/>
            </a:pPr>
            <a:r>
              <a:rPr lang="pl-PL" sz="900" dirty="0">
                <a:solidFill>
                  <a:schemeClr val="bg1"/>
                </a:solidFill>
                <a:latin typeface="Arial" panose="020B0604020202020204" pitchFamily="34" charset="0"/>
                <a:cs typeface="Arial" panose="020B0604020202020204" pitchFamily="34" charset="0"/>
                <a:sym typeface="Helvetica"/>
              </a:rPr>
              <a:t>Właściwości terenu</a:t>
            </a:r>
          </a:p>
          <a:p>
            <a:pPr marL="171450" indent="-171450" defTabSz="912221" hangingPunct="0">
              <a:lnSpc>
                <a:spcPct val="150000"/>
              </a:lnSpc>
              <a:spcBef>
                <a:spcPts val="855"/>
              </a:spcBef>
              <a:buClr>
                <a:schemeClr val="bg1"/>
              </a:buClr>
              <a:buFont typeface=".Lucida Grande UI Regular"/>
              <a:buChar char="►"/>
            </a:pPr>
            <a:r>
              <a:rPr lang="pl-PL" sz="900" dirty="0">
                <a:solidFill>
                  <a:schemeClr val="bg1"/>
                </a:solidFill>
                <a:latin typeface="Arial" panose="020B0604020202020204" pitchFamily="34" charset="0"/>
                <a:cs typeface="Arial" panose="020B0604020202020204" pitchFamily="34" charset="0"/>
                <a:sym typeface="Helvetica"/>
              </a:rPr>
              <a:t>Istniejąca infrastruktura</a:t>
            </a:r>
          </a:p>
        </p:txBody>
      </p:sp>
      <p:pic>
        <p:nvPicPr>
          <p:cNvPr id="12" name="Obraz 11" descr="Obraz zawierający mapa, tekst, diagram, atlas&#10;&#10;Opis wygenerowany automatycznie">
            <a:extLst>
              <a:ext uri="{FF2B5EF4-FFF2-40B4-BE49-F238E27FC236}">
                <a16:creationId xmlns:a16="http://schemas.microsoft.com/office/drawing/2014/main" id="{286D7697-B38A-2E4B-A26D-7B5D49E1D53C}"/>
              </a:ext>
            </a:extLst>
          </p:cNvPr>
          <p:cNvPicPr>
            <a:picLocks noChangeAspect="1"/>
          </p:cNvPicPr>
          <p:nvPr/>
        </p:nvPicPr>
        <p:blipFill>
          <a:blip r:embed="rId3"/>
          <a:stretch>
            <a:fillRect/>
          </a:stretch>
        </p:blipFill>
        <p:spPr>
          <a:xfrm>
            <a:off x="3233148" y="1287512"/>
            <a:ext cx="5720823" cy="3087880"/>
          </a:xfrm>
          <a:prstGeom prst="rect">
            <a:avLst/>
          </a:prstGeom>
        </p:spPr>
      </p:pic>
    </p:spTree>
    <p:extLst>
      <p:ext uri="{BB962C8B-B14F-4D97-AF65-F5344CB8AC3E}">
        <p14:creationId xmlns:p14="http://schemas.microsoft.com/office/powerpoint/2010/main" val="5477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ymbol zastępczy numeru slajdu 1"/>
          <p:cNvSpPr>
            <a:spLocks noGrp="1"/>
          </p:cNvSpPr>
          <p:nvPr>
            <p:ph type="sldNum" idx="4294967295"/>
          </p:nvPr>
        </p:nvSpPr>
        <p:spPr/>
        <p:txBody>
          <a:bodyPr/>
          <a:lstStyle/>
          <a:p>
            <a:fld id="{00000000-1234-1234-1234-123412341234}" type="slidenum">
              <a:rPr lang="en" smtClean="0"/>
              <a:pPr/>
              <a:t>50</a:t>
            </a:fld>
            <a:endParaRPr lang="en" dirty="0"/>
          </a:p>
        </p:txBody>
      </p:sp>
      <p:sp>
        <p:nvSpPr>
          <p:cNvPr id="10" name="pole tekstowe 9"/>
          <p:cNvSpPr txBox="1"/>
          <p:nvPr/>
        </p:nvSpPr>
        <p:spPr>
          <a:xfrm>
            <a:off x="445719" y="1271178"/>
            <a:ext cx="3724507" cy="954107"/>
          </a:xfrm>
          <a:prstGeom prst="rect">
            <a:avLst/>
          </a:prstGeom>
          <a:noFill/>
        </p:spPr>
        <p:txBody>
          <a:bodyPr wrap="square" rtlCol="0">
            <a:spAutoFit/>
          </a:bodyPr>
          <a:lstStyle/>
          <a:p>
            <a:r>
              <a:rPr lang="pl-PL" i="1" dirty="0">
                <a:solidFill>
                  <a:srgbClr val="FF0000"/>
                </a:solidFill>
              </a:rPr>
              <a:t>Płody rolne, zwierzęta hodowlane i poławiane ryby będą musiały mieć specjalne certyfikaty w związku z eksploatacją elektrowni jądrowej?</a:t>
            </a:r>
          </a:p>
        </p:txBody>
      </p:sp>
      <p:sp>
        <p:nvSpPr>
          <p:cNvPr id="11" name="pole tekstowe 10"/>
          <p:cNvSpPr txBox="1"/>
          <p:nvPr/>
        </p:nvSpPr>
        <p:spPr>
          <a:xfrm>
            <a:off x="4850778" y="1302436"/>
            <a:ext cx="4166842" cy="1600438"/>
          </a:xfrm>
          <a:prstGeom prst="rect">
            <a:avLst/>
          </a:prstGeom>
          <a:noFill/>
        </p:spPr>
        <p:txBody>
          <a:bodyPr wrap="square" rtlCol="0">
            <a:spAutoFit/>
          </a:bodyPr>
          <a:lstStyle/>
          <a:p>
            <a:r>
              <a:rPr lang="pl-PL" b="1" dirty="0">
                <a:solidFill>
                  <a:schemeClr val="accent6"/>
                </a:solidFill>
              </a:rPr>
              <a:t>W trakcie codziennego funkcjonowania elektrowni jądrowej ani rolnicy, ani rybacy, ani hodowcy zwierząt, którzy prowadzą swoją działalność w regionie, w którym znajduje się funkcjonująca elektrownia jądrowa, nie muszą w żaden sposób znakować swoich produktów, połowów, towarów czy też płodów rolnych. </a:t>
            </a:r>
          </a:p>
        </p:txBody>
      </p:sp>
      <p:pic>
        <p:nvPicPr>
          <p:cNvPr id="2050" name="Picture 2" descr="Darmowe zdjęcia Anchoi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2956" y="2276457"/>
            <a:ext cx="3873190" cy="25821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ertified-stamp - ACR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2957" y="2276457"/>
            <a:ext cx="979700" cy="979700"/>
          </a:xfrm>
          <a:prstGeom prst="rect">
            <a:avLst/>
          </a:prstGeom>
          <a:noFill/>
          <a:extLst>
            <a:ext uri="{909E8E84-426E-40DD-AFC4-6F175D3DCCD1}">
              <a14:hiddenFill xmlns:a14="http://schemas.microsoft.com/office/drawing/2010/main">
                <a:solidFill>
                  <a:srgbClr val="FFFFFF"/>
                </a:solidFill>
              </a14:hiddenFill>
            </a:ext>
          </a:extLst>
        </p:spPr>
      </p:pic>
      <p:sp>
        <p:nvSpPr>
          <p:cNvPr id="8" name="Znak zakazu 7"/>
          <p:cNvSpPr/>
          <p:nvPr/>
        </p:nvSpPr>
        <p:spPr>
          <a:xfrm>
            <a:off x="1222624" y="2454659"/>
            <a:ext cx="2305169" cy="2225721"/>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pic>
        <p:nvPicPr>
          <p:cNvPr id="6" name="Obraz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43705" y="2967931"/>
            <a:ext cx="3944801" cy="1886288"/>
          </a:xfrm>
          <a:prstGeom prst="rect">
            <a:avLst/>
          </a:prstGeom>
        </p:spPr>
      </p:pic>
      <p:sp>
        <p:nvSpPr>
          <p:cNvPr id="3" name="Prostokąt 2">
            <a:extLst>
              <a:ext uri="{FF2B5EF4-FFF2-40B4-BE49-F238E27FC236}">
                <a16:creationId xmlns:a16="http://schemas.microsoft.com/office/drawing/2014/main" id="{D8B2A55E-3B36-7016-EB32-6ACF3D187B6F}"/>
              </a:ext>
            </a:extLst>
          </p:cNvPr>
          <p:cNvSpPr/>
          <p:nvPr/>
        </p:nvSpPr>
        <p:spPr>
          <a:xfrm>
            <a:off x="4943706" y="929602"/>
            <a:ext cx="3944800" cy="307777"/>
          </a:xfrm>
          <a:prstGeom prst="rect">
            <a:avLst/>
          </a:prstGeom>
          <a:solidFill>
            <a:srgbClr val="7A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FAKT </a:t>
            </a:r>
            <a:r>
              <a:rPr lang="pl-PL" b="1" dirty="0" smtClean="0"/>
              <a:t>1</a:t>
            </a:r>
            <a:endParaRPr lang="pl-PL" b="1" dirty="0"/>
          </a:p>
        </p:txBody>
      </p:sp>
      <p:sp>
        <p:nvSpPr>
          <p:cNvPr id="5" name="Prostokąt 4">
            <a:extLst>
              <a:ext uri="{FF2B5EF4-FFF2-40B4-BE49-F238E27FC236}">
                <a16:creationId xmlns:a16="http://schemas.microsoft.com/office/drawing/2014/main" id="{3BB791D4-3371-7718-9DBF-10590022AE82}"/>
              </a:ext>
            </a:extLst>
          </p:cNvPr>
          <p:cNvSpPr/>
          <p:nvPr/>
        </p:nvSpPr>
        <p:spPr>
          <a:xfrm>
            <a:off x="512956" y="932757"/>
            <a:ext cx="3944800" cy="307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MIT </a:t>
            </a:r>
            <a:r>
              <a:rPr lang="pl-PL" b="1" dirty="0" smtClean="0"/>
              <a:t>1</a:t>
            </a:r>
            <a:endParaRPr lang="pl-PL" b="1" dirty="0"/>
          </a:p>
        </p:txBody>
      </p:sp>
      <p:sp>
        <p:nvSpPr>
          <p:cNvPr id="7" name="pole tekstowe 6">
            <a:extLst>
              <a:ext uri="{FF2B5EF4-FFF2-40B4-BE49-F238E27FC236}">
                <a16:creationId xmlns:a16="http://schemas.microsoft.com/office/drawing/2014/main" id="{1A972A7B-E9F6-9C68-F73B-85D040EF8D06}"/>
              </a:ext>
            </a:extLst>
          </p:cNvPr>
          <p:cNvSpPr txBox="1"/>
          <p:nvPr/>
        </p:nvSpPr>
        <p:spPr>
          <a:xfrm>
            <a:off x="1189446" y="211961"/>
            <a:ext cx="3469219" cy="307777"/>
          </a:xfrm>
          <a:prstGeom prst="rect">
            <a:avLst/>
          </a:prstGeom>
          <a:noFill/>
        </p:spPr>
        <p:txBody>
          <a:bodyPr wrap="none" rtlCol="0">
            <a:spAutoFit/>
          </a:bodyPr>
          <a:lstStyle/>
          <a:p>
            <a:pPr lvl="0">
              <a:defRPr/>
            </a:pPr>
            <a:r>
              <a:rPr lang="pl-PL" dirty="0">
                <a:solidFill>
                  <a:schemeClr val="bg1"/>
                </a:solidFill>
              </a:rPr>
              <a:t>Fakty i mity dotyczące budowy elektrowni</a:t>
            </a:r>
          </a:p>
        </p:txBody>
      </p:sp>
    </p:spTree>
    <p:extLst>
      <p:ext uri="{BB962C8B-B14F-4D97-AF65-F5344CB8AC3E}">
        <p14:creationId xmlns:p14="http://schemas.microsoft.com/office/powerpoint/2010/main" val="3927799920"/>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Sinice pojawiły się znów w woj. pomorskim. Jak je rozpoznać i czy zawsze  szkodzą? - Zielona w INTERIA.P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2956" y="1928524"/>
            <a:ext cx="3985787" cy="2650671"/>
          </a:xfrm>
          <a:prstGeom prst="rect">
            <a:avLst/>
          </a:prstGeom>
          <a:noFill/>
          <a:extLst>
            <a:ext uri="{909E8E84-426E-40DD-AFC4-6F175D3DCCD1}">
              <a14:hiddenFill xmlns:a14="http://schemas.microsoft.com/office/drawing/2010/main">
                <a:solidFill>
                  <a:srgbClr val="FFFFFF"/>
                </a:solidFill>
              </a14:hiddenFill>
            </a:ext>
          </a:extLst>
        </p:spPr>
      </p:pic>
      <p:sp>
        <p:nvSpPr>
          <p:cNvPr id="2" name="Symbol zastępczy numeru slajdu 1"/>
          <p:cNvSpPr>
            <a:spLocks noGrp="1"/>
          </p:cNvSpPr>
          <p:nvPr>
            <p:ph type="sldNum" idx="4294967295"/>
          </p:nvPr>
        </p:nvSpPr>
        <p:spPr/>
        <p:txBody>
          <a:bodyPr/>
          <a:lstStyle/>
          <a:p>
            <a:fld id="{00000000-1234-1234-1234-123412341234}" type="slidenum">
              <a:rPr lang="en" smtClean="0"/>
              <a:pPr/>
              <a:t>51</a:t>
            </a:fld>
            <a:endParaRPr lang="en" dirty="0"/>
          </a:p>
        </p:txBody>
      </p:sp>
      <p:sp>
        <p:nvSpPr>
          <p:cNvPr id="10" name="pole tekstowe 9"/>
          <p:cNvSpPr txBox="1"/>
          <p:nvPr/>
        </p:nvSpPr>
        <p:spPr>
          <a:xfrm>
            <a:off x="441057" y="1297668"/>
            <a:ext cx="3927283" cy="523220"/>
          </a:xfrm>
          <a:prstGeom prst="rect">
            <a:avLst/>
          </a:prstGeom>
          <a:noFill/>
        </p:spPr>
        <p:txBody>
          <a:bodyPr wrap="square" rtlCol="0">
            <a:spAutoFit/>
          </a:bodyPr>
          <a:lstStyle/>
          <a:p>
            <a:r>
              <a:rPr lang="pl-PL" i="1" dirty="0">
                <a:solidFill>
                  <a:srgbClr val="FF0000"/>
                </a:solidFill>
              </a:rPr>
              <a:t>Elektrownia jądrowa znacząco podgrzeje wodę w morzu i mocno wpłynie na powstanie sinic?</a:t>
            </a:r>
          </a:p>
        </p:txBody>
      </p:sp>
      <p:sp>
        <p:nvSpPr>
          <p:cNvPr id="11" name="pole tekstowe 10"/>
          <p:cNvSpPr txBox="1"/>
          <p:nvPr/>
        </p:nvSpPr>
        <p:spPr>
          <a:xfrm>
            <a:off x="4890301" y="1297668"/>
            <a:ext cx="1911680" cy="2246769"/>
          </a:xfrm>
          <a:prstGeom prst="rect">
            <a:avLst/>
          </a:prstGeom>
          <a:noFill/>
        </p:spPr>
        <p:txBody>
          <a:bodyPr wrap="square" rtlCol="0">
            <a:spAutoFit/>
          </a:bodyPr>
          <a:lstStyle/>
          <a:p>
            <a:r>
              <a:rPr lang="pl-PL" b="1" dirty="0">
                <a:solidFill>
                  <a:schemeClr val="accent6"/>
                </a:solidFill>
              </a:rPr>
              <a:t>Ocena oddziaływania Przedsięwzięcia na środowisko morskie wykazała, że wpływ elektrowni jądrowej na rozwój organizmów żywych w wodzie nie będzie znaczący.</a:t>
            </a:r>
          </a:p>
        </p:txBody>
      </p:sp>
      <p:pic>
        <p:nvPicPr>
          <p:cNvPr id="12" name="Obraz 11">
            <a:extLst>
              <a:ext uri="{FF2B5EF4-FFF2-40B4-BE49-F238E27FC236}">
                <a16:creationId xmlns:a16="http://schemas.microsoft.com/office/drawing/2014/main" id="{57068B4D-3B13-2040-9D33-39052B75D52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916106" y="1297668"/>
            <a:ext cx="1956122" cy="2769527"/>
          </a:xfrm>
          <a:prstGeom prst="rect">
            <a:avLst/>
          </a:prstGeom>
          <a:ln>
            <a:solidFill>
              <a:schemeClr val="bg1">
                <a:lumMod val="85000"/>
              </a:schemeClr>
            </a:solidFill>
          </a:ln>
        </p:spPr>
      </p:pic>
      <p:sp>
        <p:nvSpPr>
          <p:cNvPr id="3" name="Prostokąt 2">
            <a:extLst>
              <a:ext uri="{FF2B5EF4-FFF2-40B4-BE49-F238E27FC236}">
                <a16:creationId xmlns:a16="http://schemas.microsoft.com/office/drawing/2014/main" id="{50E7729A-BC92-12F1-DF53-D14DD2B01601}"/>
              </a:ext>
            </a:extLst>
          </p:cNvPr>
          <p:cNvSpPr/>
          <p:nvPr/>
        </p:nvSpPr>
        <p:spPr>
          <a:xfrm>
            <a:off x="512956" y="932757"/>
            <a:ext cx="3944800" cy="3077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MIT </a:t>
            </a:r>
            <a:r>
              <a:rPr lang="pl-PL" b="1" dirty="0" smtClean="0"/>
              <a:t>2</a:t>
            </a:r>
            <a:endParaRPr lang="pl-PL" b="1" dirty="0"/>
          </a:p>
        </p:txBody>
      </p:sp>
      <p:sp>
        <p:nvSpPr>
          <p:cNvPr id="5" name="Prostokąt 4">
            <a:extLst>
              <a:ext uri="{FF2B5EF4-FFF2-40B4-BE49-F238E27FC236}">
                <a16:creationId xmlns:a16="http://schemas.microsoft.com/office/drawing/2014/main" id="{012A1AD9-E6A6-EAA4-C2BE-B560A8E24885}"/>
              </a:ext>
            </a:extLst>
          </p:cNvPr>
          <p:cNvSpPr/>
          <p:nvPr/>
        </p:nvSpPr>
        <p:spPr>
          <a:xfrm>
            <a:off x="4943706" y="929602"/>
            <a:ext cx="3944800" cy="307777"/>
          </a:xfrm>
          <a:prstGeom prst="rect">
            <a:avLst/>
          </a:prstGeom>
          <a:solidFill>
            <a:srgbClr val="7A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FAKT </a:t>
            </a:r>
            <a:r>
              <a:rPr lang="pl-PL" b="1" dirty="0" smtClean="0"/>
              <a:t>2</a:t>
            </a:r>
            <a:endParaRPr lang="pl-PL" b="1" dirty="0"/>
          </a:p>
        </p:txBody>
      </p:sp>
      <p:sp>
        <p:nvSpPr>
          <p:cNvPr id="6" name="Znak zakazu 5">
            <a:extLst>
              <a:ext uri="{FF2B5EF4-FFF2-40B4-BE49-F238E27FC236}">
                <a16:creationId xmlns:a16="http://schemas.microsoft.com/office/drawing/2014/main" id="{E03DAAF5-F34B-9634-6082-71849BDD05D4}"/>
              </a:ext>
            </a:extLst>
          </p:cNvPr>
          <p:cNvSpPr/>
          <p:nvPr/>
        </p:nvSpPr>
        <p:spPr>
          <a:xfrm>
            <a:off x="1252113" y="2140998"/>
            <a:ext cx="2305169" cy="2225721"/>
          </a:xfrm>
          <a:prstGeom prst="noSmoking">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7" name="pole tekstowe 6">
            <a:extLst>
              <a:ext uri="{FF2B5EF4-FFF2-40B4-BE49-F238E27FC236}">
                <a16:creationId xmlns:a16="http://schemas.microsoft.com/office/drawing/2014/main" id="{DD649171-6EBB-36D8-0A11-37EBA72734D4}"/>
              </a:ext>
            </a:extLst>
          </p:cNvPr>
          <p:cNvSpPr txBox="1"/>
          <p:nvPr/>
        </p:nvSpPr>
        <p:spPr>
          <a:xfrm>
            <a:off x="1189446" y="211961"/>
            <a:ext cx="3469219" cy="307777"/>
          </a:xfrm>
          <a:prstGeom prst="rect">
            <a:avLst/>
          </a:prstGeom>
          <a:noFill/>
        </p:spPr>
        <p:txBody>
          <a:bodyPr wrap="none" rtlCol="0">
            <a:spAutoFit/>
          </a:bodyPr>
          <a:lstStyle/>
          <a:p>
            <a:pPr lvl="0">
              <a:defRPr/>
            </a:pPr>
            <a:r>
              <a:rPr lang="pl-PL" dirty="0">
                <a:solidFill>
                  <a:schemeClr val="bg1"/>
                </a:solidFill>
              </a:rPr>
              <a:t>Fakty i mity dotyczące budowy elektrowni</a:t>
            </a:r>
          </a:p>
        </p:txBody>
      </p:sp>
    </p:spTree>
    <p:extLst>
      <p:ext uri="{BB962C8B-B14F-4D97-AF65-F5344CB8AC3E}">
        <p14:creationId xmlns:p14="http://schemas.microsoft.com/office/powerpoint/2010/main" val="330134301"/>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9" name="Obraz 8">
            <a:extLst>
              <a:ext uri="{FF2B5EF4-FFF2-40B4-BE49-F238E27FC236}">
                <a16:creationId xmlns:a16="http://schemas.microsoft.com/office/drawing/2014/main" id="{F067A9FF-3586-1547-8C4F-19A1204975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295"/>
          <a:stretch/>
        </p:blipFill>
        <p:spPr>
          <a:xfrm>
            <a:off x="0" y="683812"/>
            <a:ext cx="9144000" cy="4459688"/>
          </a:xfrm>
          <a:prstGeom prst="rect">
            <a:avLst/>
          </a:prstGeom>
        </p:spPr>
      </p:pic>
      <p:sp>
        <p:nvSpPr>
          <p:cNvPr id="39" name="pole tekstowe 38">
            <a:extLst>
              <a:ext uri="{FF2B5EF4-FFF2-40B4-BE49-F238E27FC236}">
                <a16:creationId xmlns:a16="http://schemas.microsoft.com/office/drawing/2014/main" id="{835D7C34-C296-D848-861D-FF0CFFD26DCA}"/>
              </a:ext>
            </a:extLst>
          </p:cNvPr>
          <p:cNvSpPr txBox="1"/>
          <p:nvPr/>
        </p:nvSpPr>
        <p:spPr>
          <a:xfrm>
            <a:off x="604655" y="23853"/>
            <a:ext cx="8392820" cy="584775"/>
          </a:xfrm>
          <a:prstGeom prst="rect">
            <a:avLst/>
          </a:prstGeom>
          <a:noFill/>
        </p:spPr>
        <p:txBody>
          <a:bodyPr wrap="square" rtlCol="0">
            <a:spAutoFit/>
          </a:bodyPr>
          <a:lstStyle/>
          <a:p>
            <a:pPr lvl="0">
              <a:defRPr/>
            </a:pPr>
            <a:r>
              <a:rPr lang="pl-PL" sz="1600" b="1" dirty="0">
                <a:solidFill>
                  <a:srgbClr val="000647"/>
                </a:solidFill>
              </a:rPr>
              <a:t>Poglądowa wizualizacja pierwszej polskiej </a:t>
            </a:r>
          </a:p>
          <a:p>
            <a:pPr lvl="0">
              <a:defRPr/>
            </a:pPr>
            <a:r>
              <a:rPr lang="pl-PL" sz="1600" b="1" dirty="0">
                <a:solidFill>
                  <a:srgbClr val="000647"/>
                </a:solidFill>
              </a:rPr>
              <a:t>elektrowni jądrowej w Polsce</a:t>
            </a:r>
          </a:p>
        </p:txBody>
      </p:sp>
      <p:sp>
        <p:nvSpPr>
          <p:cNvPr id="142" name="Symbol zastępczy numeru slajdu 1">
            <a:extLst>
              <a:ext uri="{FF2B5EF4-FFF2-40B4-BE49-F238E27FC236}">
                <a16:creationId xmlns:a16="http://schemas.microsoft.com/office/drawing/2014/main" id="{7F13D4D3-0B6D-2946-8A44-5DC14B1EB9F8}"/>
              </a:ext>
            </a:extLst>
          </p:cNvPr>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6</a:t>
            </a:fld>
            <a:endParaRPr lang="en" sz="800" dirty="0">
              <a:solidFill>
                <a:srgbClr val="000647"/>
              </a:solidFill>
            </a:endParaRPr>
          </a:p>
        </p:txBody>
      </p:sp>
    </p:spTree>
    <p:extLst>
      <p:ext uri="{BB962C8B-B14F-4D97-AF65-F5344CB8AC3E}">
        <p14:creationId xmlns:p14="http://schemas.microsoft.com/office/powerpoint/2010/main" val="3087932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6" name="Symbol zastępczy numeru slajdu 1"/>
          <p:cNvSpPr txBox="1">
            <a:spLocks/>
          </p:cNvSpPr>
          <p:nvPr/>
        </p:nvSpPr>
        <p:spPr>
          <a:xfrm>
            <a:off x="8583487" y="4753303"/>
            <a:ext cx="421412" cy="25224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 sz="800" smtClean="0">
                <a:solidFill>
                  <a:srgbClr val="000647"/>
                </a:solidFill>
              </a:rPr>
              <a:pPr algn="r"/>
              <a:t>7</a:t>
            </a:fld>
            <a:endParaRPr lang="en" sz="800" dirty="0">
              <a:solidFill>
                <a:srgbClr val="000647"/>
              </a:solidFill>
            </a:endParaRPr>
          </a:p>
        </p:txBody>
      </p:sp>
      <p:sp>
        <p:nvSpPr>
          <p:cNvPr id="7" name="pole tekstowe 6">
            <a:extLst>
              <a:ext uri="{FF2B5EF4-FFF2-40B4-BE49-F238E27FC236}">
                <a16:creationId xmlns:a16="http://schemas.microsoft.com/office/drawing/2014/main" id="{142C3A44-B591-6C48-8002-F30AF0562A65}"/>
              </a:ext>
            </a:extLst>
          </p:cNvPr>
          <p:cNvSpPr txBox="1"/>
          <p:nvPr/>
        </p:nvSpPr>
        <p:spPr>
          <a:xfrm>
            <a:off x="604655" y="114197"/>
            <a:ext cx="7447964" cy="369332"/>
          </a:xfrm>
          <a:prstGeom prst="rect">
            <a:avLst/>
          </a:prstGeom>
          <a:noFill/>
        </p:spPr>
        <p:txBody>
          <a:bodyPr wrap="square" rtlCol="0">
            <a:spAutoFit/>
          </a:bodyPr>
          <a:lstStyle/>
          <a:p>
            <a:pPr lvl="0">
              <a:defRPr/>
            </a:pPr>
            <a:r>
              <a:rPr lang="pl-PL" sz="1800" b="1" dirty="0" smtClean="0">
                <a:solidFill>
                  <a:srgbClr val="000647"/>
                </a:solidFill>
              </a:rPr>
              <a:t>Poglądowy harmonogram realizacji inwestycji </a:t>
            </a:r>
            <a:endParaRPr lang="pl-PL" sz="1800" b="1" dirty="0">
              <a:solidFill>
                <a:srgbClr val="000647"/>
              </a:solidFill>
            </a:endParaRPr>
          </a:p>
        </p:txBody>
      </p:sp>
      <p:sp>
        <p:nvSpPr>
          <p:cNvPr id="25" name="object 73">
            <a:extLst>
              <a:ext uri="{FF2B5EF4-FFF2-40B4-BE49-F238E27FC236}">
                <a16:creationId xmlns:a16="http://schemas.microsoft.com/office/drawing/2014/main" id="{B8C41E2C-5E7A-784B-95F8-14BC43BC3A10}"/>
              </a:ext>
            </a:extLst>
          </p:cNvPr>
          <p:cNvSpPr txBox="1"/>
          <p:nvPr/>
        </p:nvSpPr>
        <p:spPr>
          <a:xfrm>
            <a:off x="4406624" y="2310072"/>
            <a:ext cx="929532" cy="302647"/>
          </a:xfrm>
          <a:prstGeom prst="rect">
            <a:avLst/>
          </a:prstGeom>
        </p:spPr>
        <p:txBody>
          <a:bodyPr vert="horz" wrap="square" lIns="0" tIns="12700" rIns="0" bIns="0" rtlCol="0">
            <a:spAutoFit/>
          </a:bodyPr>
          <a:lstStyle/>
          <a:p>
            <a:pPr marL="12700">
              <a:spcBef>
                <a:spcPts val="100"/>
              </a:spcBef>
            </a:pPr>
            <a:r>
              <a:rPr lang="pl-PL" sz="900" b="1" spc="-30" dirty="0">
                <a:solidFill>
                  <a:srgbClr val="000647"/>
                </a:solidFill>
                <a:latin typeface="Arial" panose="020B0604020202020204" pitchFamily="34" charset="0"/>
                <a:cs typeface="Arial" panose="020B0604020202020204" pitchFamily="34" charset="0"/>
              </a:rPr>
              <a:t>Etap </a:t>
            </a:r>
          </a:p>
          <a:p>
            <a:pPr marL="12700">
              <a:spcBef>
                <a:spcPts val="100"/>
              </a:spcBef>
            </a:pPr>
            <a:r>
              <a:rPr lang="pl-PL" sz="900" b="1" spc="-30" dirty="0">
                <a:solidFill>
                  <a:srgbClr val="000647"/>
                </a:solidFill>
                <a:latin typeface="Arial" panose="020B0604020202020204" pitchFamily="34" charset="0"/>
                <a:cs typeface="Arial" panose="020B0604020202020204" pitchFamily="34" charset="0"/>
              </a:rPr>
              <a:t>projektowania </a:t>
            </a:r>
            <a:endParaRPr sz="900" b="1" dirty="0">
              <a:solidFill>
                <a:srgbClr val="000647"/>
              </a:solidFill>
              <a:latin typeface="Arial" panose="020B0604020202020204" pitchFamily="34" charset="0"/>
              <a:cs typeface="Arial" panose="020B0604020202020204" pitchFamily="34" charset="0"/>
            </a:endParaRPr>
          </a:p>
        </p:txBody>
      </p:sp>
      <p:grpSp>
        <p:nvGrpSpPr>
          <p:cNvPr id="27" name="Grupa 26">
            <a:extLst>
              <a:ext uri="{FF2B5EF4-FFF2-40B4-BE49-F238E27FC236}">
                <a16:creationId xmlns:a16="http://schemas.microsoft.com/office/drawing/2014/main" id="{7F8D3BB1-3F22-1244-829D-DDCADC74A719}"/>
              </a:ext>
            </a:extLst>
          </p:cNvPr>
          <p:cNvGrpSpPr/>
          <p:nvPr/>
        </p:nvGrpSpPr>
        <p:grpSpPr>
          <a:xfrm>
            <a:off x="173256" y="1189574"/>
            <a:ext cx="8802804" cy="252000"/>
            <a:chOff x="452442" y="2748177"/>
            <a:chExt cx="11515636" cy="336000"/>
          </a:xfrm>
        </p:grpSpPr>
        <p:sp>
          <p:nvSpPr>
            <p:cNvPr id="28" name="Prostokąt 27">
              <a:extLst>
                <a:ext uri="{FF2B5EF4-FFF2-40B4-BE49-F238E27FC236}">
                  <a16:creationId xmlns:a16="http://schemas.microsoft.com/office/drawing/2014/main" id="{8016A148-4211-BD4E-BD8A-BA6AB577612C}"/>
                </a:ext>
              </a:extLst>
            </p:cNvPr>
            <p:cNvSpPr/>
            <p:nvPr/>
          </p:nvSpPr>
          <p:spPr>
            <a:xfrm>
              <a:off x="452442" y="2803667"/>
              <a:ext cx="11323635" cy="225021"/>
            </a:xfrm>
            <a:prstGeom prst="rect">
              <a:avLst/>
            </a:prstGeom>
            <a:gradFill>
              <a:gsLst>
                <a:gs pos="0">
                  <a:srgbClr val="87EBFF"/>
                </a:gs>
                <a:gs pos="14000">
                  <a:srgbClr val="3DB7E4"/>
                </a:gs>
                <a:gs pos="100000">
                  <a:srgbClr val="3DB7E4"/>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dirty="0">
                <a:solidFill>
                  <a:schemeClr val="bg1"/>
                </a:solidFill>
                <a:latin typeface="Arial" panose="020B0604020202020204" pitchFamily="34" charset="0"/>
                <a:cs typeface="Arial" panose="020B0604020202020204" pitchFamily="34" charset="0"/>
              </a:endParaRPr>
            </a:p>
          </p:txBody>
        </p:sp>
        <p:sp>
          <p:nvSpPr>
            <p:cNvPr id="31" name="Trójkąt 30">
              <a:extLst>
                <a:ext uri="{FF2B5EF4-FFF2-40B4-BE49-F238E27FC236}">
                  <a16:creationId xmlns:a16="http://schemas.microsoft.com/office/drawing/2014/main" id="{7C15D81C-390C-F146-BD7C-E89A40B0BE8B}"/>
                </a:ext>
              </a:extLst>
            </p:cNvPr>
            <p:cNvSpPr/>
            <p:nvPr/>
          </p:nvSpPr>
          <p:spPr>
            <a:xfrm rot="5400000">
              <a:off x="11704078" y="2820177"/>
              <a:ext cx="336000" cy="192000"/>
            </a:xfrm>
            <a:prstGeom prst="triangle">
              <a:avLst/>
            </a:prstGeom>
            <a:solidFill>
              <a:srgbClr val="3DB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200">
                <a:solidFill>
                  <a:schemeClr val="bg1"/>
                </a:solidFill>
                <a:latin typeface="Arial" panose="020B0604020202020204" pitchFamily="34" charset="0"/>
                <a:cs typeface="Arial" panose="020B0604020202020204" pitchFamily="34" charset="0"/>
              </a:endParaRPr>
            </a:p>
          </p:txBody>
        </p:sp>
      </p:grpSp>
      <p:sp>
        <p:nvSpPr>
          <p:cNvPr id="53" name="object 50">
            <a:extLst>
              <a:ext uri="{FF2B5EF4-FFF2-40B4-BE49-F238E27FC236}">
                <a16:creationId xmlns:a16="http://schemas.microsoft.com/office/drawing/2014/main" id="{6A23113E-1B98-2B4B-811D-C1AD97CD05B3}"/>
              </a:ext>
            </a:extLst>
          </p:cNvPr>
          <p:cNvSpPr txBox="1"/>
          <p:nvPr/>
        </p:nvSpPr>
        <p:spPr>
          <a:xfrm>
            <a:off x="5632970" y="2744153"/>
            <a:ext cx="1014824" cy="289823"/>
          </a:xfrm>
          <a:prstGeom prst="rect">
            <a:avLst/>
          </a:prstGeom>
        </p:spPr>
        <p:txBody>
          <a:bodyPr vert="horz" wrap="square" lIns="0" tIns="12700" rIns="0" bIns="0" rtlCol="0">
            <a:spAutoFit/>
          </a:bodyPr>
          <a:lstStyle>
            <a:defPPr>
              <a:defRPr lang="pl-PL"/>
            </a:defPPr>
            <a:lvl1pPr marL="12700">
              <a:spcBef>
                <a:spcPts val="100"/>
              </a:spcBef>
              <a:defRPr sz="900" b="1" spc="-25">
                <a:solidFill>
                  <a:srgbClr val="EB6E19"/>
                </a:solidFill>
                <a:latin typeface="Century Gothic" panose="020B0502020202020204" pitchFamily="34" charset="0"/>
                <a:cs typeface="Century Gothic"/>
              </a:defRPr>
            </a:lvl1pPr>
          </a:lstStyle>
          <a:p>
            <a:r>
              <a:rPr lang="pl-PL" dirty="0">
                <a:solidFill>
                  <a:srgbClr val="000647"/>
                </a:solidFill>
                <a:latin typeface="Arial" panose="020B0604020202020204" pitchFamily="34" charset="0"/>
                <a:cs typeface="Arial" panose="020B0604020202020204" pitchFamily="34" charset="0"/>
              </a:rPr>
              <a:t>Rozpoczęcie prac budowlanych </a:t>
            </a:r>
            <a:endParaRPr dirty="0">
              <a:solidFill>
                <a:srgbClr val="000647"/>
              </a:solidFill>
              <a:latin typeface="Arial" panose="020B0604020202020204" pitchFamily="34" charset="0"/>
              <a:cs typeface="Arial" panose="020B0604020202020204" pitchFamily="34" charset="0"/>
            </a:endParaRPr>
          </a:p>
        </p:txBody>
      </p:sp>
      <p:sp>
        <p:nvSpPr>
          <p:cNvPr id="56" name="Prostokąt 55">
            <a:extLst>
              <a:ext uri="{FF2B5EF4-FFF2-40B4-BE49-F238E27FC236}">
                <a16:creationId xmlns:a16="http://schemas.microsoft.com/office/drawing/2014/main" id="{CA07F4A4-5AB3-4242-9064-D33F0699B1F0}"/>
              </a:ext>
            </a:extLst>
          </p:cNvPr>
          <p:cNvSpPr/>
          <p:nvPr/>
        </p:nvSpPr>
        <p:spPr>
          <a:xfrm>
            <a:off x="3929498" y="1796069"/>
            <a:ext cx="1228220" cy="307777"/>
          </a:xfrm>
          <a:prstGeom prst="rect">
            <a:avLst/>
          </a:prstGeom>
        </p:spPr>
        <p:txBody>
          <a:bodyPr wrap="none">
            <a:spAutoFit/>
          </a:bodyPr>
          <a:lstStyle/>
          <a:p>
            <a:pPr algn="ctr"/>
            <a:r>
              <a:rPr lang="pl-PL" b="1" dirty="0">
                <a:solidFill>
                  <a:srgbClr val="000647"/>
                </a:solidFill>
                <a:latin typeface="Arial" panose="020B0604020202020204" pitchFamily="34" charset="0"/>
                <a:cs typeface="Arial" panose="020B0604020202020204" pitchFamily="34" charset="0"/>
                <a:sym typeface="Helvetica"/>
              </a:rPr>
              <a:t>2024 </a:t>
            </a:r>
            <a:r>
              <a:rPr lang="pl-PL" b="1" dirty="0">
                <a:solidFill>
                  <a:srgbClr val="000647"/>
                </a:solidFill>
                <a:latin typeface="Arial" panose="020B0604020202020204" pitchFamily="34" charset="0"/>
                <a:cs typeface="Arial" panose="020B0604020202020204" pitchFamily="34" charset="0"/>
              </a:rPr>
              <a:t>–</a:t>
            </a:r>
            <a:r>
              <a:rPr lang="pl-PL" b="1" dirty="0">
                <a:solidFill>
                  <a:srgbClr val="000647"/>
                </a:solidFill>
                <a:latin typeface="Arial" panose="020B0604020202020204" pitchFamily="34" charset="0"/>
                <a:cs typeface="Arial" panose="020B0604020202020204" pitchFamily="34" charset="0"/>
                <a:sym typeface="Helvetica"/>
              </a:rPr>
              <a:t> 2025 </a:t>
            </a:r>
            <a:endParaRPr lang="pl-PL" b="1" dirty="0">
              <a:solidFill>
                <a:srgbClr val="000647"/>
              </a:solidFill>
              <a:latin typeface="Arial" panose="020B0604020202020204" pitchFamily="34" charset="0"/>
              <a:cs typeface="Arial" panose="020B0604020202020204" pitchFamily="34" charset="0"/>
            </a:endParaRPr>
          </a:p>
        </p:txBody>
      </p:sp>
      <p:sp>
        <p:nvSpPr>
          <p:cNvPr id="57" name="Prostokąt 56">
            <a:extLst>
              <a:ext uri="{FF2B5EF4-FFF2-40B4-BE49-F238E27FC236}">
                <a16:creationId xmlns:a16="http://schemas.microsoft.com/office/drawing/2014/main" id="{83C8605E-1F7C-E84F-8268-E9B5E8061BA7}"/>
              </a:ext>
            </a:extLst>
          </p:cNvPr>
          <p:cNvSpPr/>
          <p:nvPr/>
        </p:nvSpPr>
        <p:spPr>
          <a:xfrm>
            <a:off x="5492229" y="1817816"/>
            <a:ext cx="633853" cy="307777"/>
          </a:xfrm>
          <a:prstGeom prst="rect">
            <a:avLst/>
          </a:prstGeom>
        </p:spPr>
        <p:txBody>
          <a:bodyPr wrap="square">
            <a:spAutoFit/>
          </a:bodyPr>
          <a:lstStyle/>
          <a:p>
            <a:pPr algn="ctr"/>
            <a:r>
              <a:rPr lang="pl-PL" b="1" dirty="0">
                <a:solidFill>
                  <a:srgbClr val="000647"/>
                </a:solidFill>
                <a:latin typeface="Arial" panose="020B0604020202020204" pitchFamily="34" charset="0"/>
                <a:cs typeface="Arial" panose="020B0604020202020204" pitchFamily="34" charset="0"/>
                <a:sym typeface="Helvetica"/>
              </a:rPr>
              <a:t>2026 </a:t>
            </a:r>
            <a:endParaRPr lang="pl-PL" b="1" dirty="0">
              <a:solidFill>
                <a:srgbClr val="000647"/>
              </a:solidFill>
              <a:latin typeface="Arial" panose="020B0604020202020204" pitchFamily="34" charset="0"/>
              <a:cs typeface="Arial" panose="020B0604020202020204" pitchFamily="34" charset="0"/>
            </a:endParaRPr>
          </a:p>
        </p:txBody>
      </p:sp>
      <p:sp>
        <p:nvSpPr>
          <p:cNvPr id="58" name="Prostokąt 57">
            <a:extLst>
              <a:ext uri="{FF2B5EF4-FFF2-40B4-BE49-F238E27FC236}">
                <a16:creationId xmlns:a16="http://schemas.microsoft.com/office/drawing/2014/main" id="{67F76822-1BE7-1947-A3E9-C2866CAB5790}"/>
              </a:ext>
            </a:extLst>
          </p:cNvPr>
          <p:cNvSpPr/>
          <p:nvPr/>
        </p:nvSpPr>
        <p:spPr>
          <a:xfrm>
            <a:off x="7894491" y="1802458"/>
            <a:ext cx="688996" cy="307777"/>
          </a:xfrm>
          <a:prstGeom prst="rect">
            <a:avLst/>
          </a:prstGeom>
        </p:spPr>
        <p:txBody>
          <a:bodyPr wrap="square">
            <a:spAutoFit/>
          </a:bodyPr>
          <a:lstStyle/>
          <a:p>
            <a:pPr marL="12700" algn="ctr"/>
            <a:r>
              <a:rPr lang="pl-PL" b="1" spc="-25" dirty="0">
                <a:solidFill>
                  <a:srgbClr val="000647"/>
                </a:solidFill>
                <a:latin typeface="Arial" panose="020B0604020202020204" pitchFamily="34" charset="0"/>
                <a:cs typeface="Arial" panose="020B0604020202020204" pitchFamily="34" charset="0"/>
                <a:sym typeface="Helvetica"/>
              </a:rPr>
              <a:t>2033 </a:t>
            </a:r>
            <a:endParaRPr lang="pl-PL" b="1" spc="-25" dirty="0">
              <a:solidFill>
                <a:srgbClr val="000647"/>
              </a:solidFill>
              <a:latin typeface="Arial" panose="020B0604020202020204" pitchFamily="34" charset="0"/>
              <a:cs typeface="Arial" panose="020B0604020202020204" pitchFamily="34" charset="0"/>
            </a:endParaRPr>
          </a:p>
        </p:txBody>
      </p:sp>
      <p:sp>
        <p:nvSpPr>
          <p:cNvPr id="59" name="object 50">
            <a:extLst>
              <a:ext uri="{FF2B5EF4-FFF2-40B4-BE49-F238E27FC236}">
                <a16:creationId xmlns:a16="http://schemas.microsoft.com/office/drawing/2014/main" id="{598665EE-B8E2-A74B-8CBD-95A9A0EC8DEB}"/>
              </a:ext>
            </a:extLst>
          </p:cNvPr>
          <p:cNvSpPr txBox="1"/>
          <p:nvPr/>
        </p:nvSpPr>
        <p:spPr>
          <a:xfrm>
            <a:off x="6805068" y="2319698"/>
            <a:ext cx="775311" cy="151323"/>
          </a:xfrm>
          <a:prstGeom prst="rect">
            <a:avLst/>
          </a:prstGeom>
        </p:spPr>
        <p:txBody>
          <a:bodyPr vert="horz" wrap="square" lIns="0" tIns="12700" rIns="0" bIns="0" rtlCol="0">
            <a:spAutoFit/>
          </a:bodyPr>
          <a:lstStyle>
            <a:defPPr>
              <a:defRPr lang="pl-PL"/>
            </a:defPPr>
            <a:lvl1pPr marL="12700">
              <a:spcBef>
                <a:spcPts val="100"/>
              </a:spcBef>
              <a:defRPr sz="900" b="1" spc="-25">
                <a:solidFill>
                  <a:srgbClr val="EB6E19"/>
                </a:solidFill>
                <a:latin typeface="Century Gothic" panose="020B0502020202020204" pitchFamily="34" charset="0"/>
                <a:cs typeface="Century Gothic"/>
              </a:defRPr>
            </a:lvl1pPr>
          </a:lstStyle>
          <a:p>
            <a:r>
              <a:rPr lang="pl-PL" dirty="0">
                <a:solidFill>
                  <a:srgbClr val="000647"/>
                </a:solidFill>
                <a:latin typeface="Arial" panose="020B0604020202020204" pitchFamily="34" charset="0"/>
                <a:cs typeface="Arial" panose="020B0604020202020204" pitchFamily="34" charset="0"/>
              </a:rPr>
              <a:t>Etap budowy </a:t>
            </a:r>
          </a:p>
        </p:txBody>
      </p:sp>
      <p:sp>
        <p:nvSpPr>
          <p:cNvPr id="61" name="object 73">
            <a:extLst>
              <a:ext uri="{FF2B5EF4-FFF2-40B4-BE49-F238E27FC236}">
                <a16:creationId xmlns:a16="http://schemas.microsoft.com/office/drawing/2014/main" id="{7FE79DBF-2BE1-224A-9EF4-70C5581242B8}"/>
              </a:ext>
            </a:extLst>
          </p:cNvPr>
          <p:cNvSpPr txBox="1"/>
          <p:nvPr/>
        </p:nvSpPr>
        <p:spPr>
          <a:xfrm>
            <a:off x="3128782" y="3400471"/>
            <a:ext cx="1081868" cy="705321"/>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Podpisanie umowy </a:t>
            </a:r>
            <a:r>
              <a:rPr lang="pl-PL" altLang="pl-PL" sz="900" b="1" dirty="0" smtClean="0">
                <a:solidFill>
                  <a:srgbClr val="000647"/>
                </a:solidFill>
                <a:latin typeface="Arial" panose="020B0604020202020204" pitchFamily="34" charset="0"/>
                <a:cs typeface="Arial" panose="020B0604020202020204" pitchFamily="34" charset="0"/>
              </a:rPr>
              <a:t>na projektowanie </a:t>
            </a:r>
            <a:endParaRPr lang="pl-PL" altLang="pl-PL" sz="900" b="1" dirty="0">
              <a:solidFill>
                <a:srgbClr val="000647"/>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z  </a:t>
            </a:r>
            <a:r>
              <a:rPr lang="pl-PL" altLang="pl-PL" sz="900" b="1" dirty="0" smtClean="0">
                <a:solidFill>
                  <a:srgbClr val="000647"/>
                </a:solidFill>
                <a:latin typeface="Arial" panose="020B0604020202020204" pitchFamily="34" charset="0"/>
                <a:cs typeface="Arial" panose="020B0604020202020204" pitchFamily="34" charset="0"/>
              </a:rPr>
              <a:t>konsorcjum firm: </a:t>
            </a:r>
            <a:r>
              <a:rPr lang="pl-PL" altLang="pl-PL" sz="900" b="1" dirty="0" err="1" smtClean="0">
                <a:solidFill>
                  <a:srgbClr val="000647"/>
                </a:solidFill>
                <a:latin typeface="Arial" panose="020B0604020202020204" pitchFamily="34" charset="0"/>
                <a:cs typeface="Arial" panose="020B0604020202020204" pitchFamily="34" charset="0"/>
              </a:rPr>
              <a:t>Westinghouse</a:t>
            </a:r>
            <a:r>
              <a:rPr lang="pl-PL" altLang="pl-PL" sz="900" b="1" dirty="0" smtClean="0">
                <a:solidFill>
                  <a:srgbClr val="000647"/>
                </a:solidFill>
                <a:latin typeface="Arial" panose="020B0604020202020204" pitchFamily="34" charset="0"/>
                <a:cs typeface="Arial" panose="020B0604020202020204" pitchFamily="34" charset="0"/>
              </a:rPr>
              <a:t> </a:t>
            </a:r>
            <a:br>
              <a:rPr lang="pl-PL" altLang="pl-PL" sz="900" b="1" dirty="0" smtClean="0">
                <a:solidFill>
                  <a:srgbClr val="000647"/>
                </a:solidFill>
                <a:latin typeface="Arial" panose="020B0604020202020204" pitchFamily="34" charset="0"/>
                <a:cs typeface="Arial" panose="020B0604020202020204" pitchFamily="34" charset="0"/>
              </a:rPr>
            </a:br>
            <a:r>
              <a:rPr lang="pl-PL" altLang="pl-PL" sz="900" b="1" dirty="0" smtClean="0">
                <a:solidFill>
                  <a:srgbClr val="000647"/>
                </a:solidFill>
                <a:latin typeface="Arial" panose="020B0604020202020204" pitchFamily="34" charset="0"/>
                <a:cs typeface="Arial" panose="020B0604020202020204" pitchFamily="34" charset="0"/>
              </a:rPr>
              <a:t>i </a:t>
            </a:r>
            <a:r>
              <a:rPr lang="pl-PL" altLang="pl-PL" sz="900" b="1" dirty="0" err="1" smtClean="0">
                <a:solidFill>
                  <a:srgbClr val="000647"/>
                </a:solidFill>
                <a:latin typeface="Arial" panose="020B0604020202020204" pitchFamily="34" charset="0"/>
                <a:cs typeface="Arial" panose="020B0604020202020204" pitchFamily="34" charset="0"/>
              </a:rPr>
              <a:t>Bechtel</a:t>
            </a:r>
            <a:endParaRPr lang="pl-PL" altLang="pl-PL" sz="900" b="1" dirty="0">
              <a:solidFill>
                <a:srgbClr val="000647"/>
              </a:solidFill>
              <a:latin typeface="Arial" panose="020B0604020202020204" pitchFamily="34" charset="0"/>
              <a:cs typeface="Arial" panose="020B0604020202020204" pitchFamily="34" charset="0"/>
            </a:endParaRPr>
          </a:p>
        </p:txBody>
      </p:sp>
      <p:sp>
        <p:nvSpPr>
          <p:cNvPr id="62" name="Elipsa 114">
            <a:extLst>
              <a:ext uri="{FF2B5EF4-FFF2-40B4-BE49-F238E27FC236}">
                <a16:creationId xmlns:a16="http://schemas.microsoft.com/office/drawing/2014/main" id="{85C833CC-E9AF-F04C-8BE3-90540CD0C316}"/>
              </a:ext>
            </a:extLst>
          </p:cNvPr>
          <p:cNvSpPr/>
          <p:nvPr/>
        </p:nvSpPr>
        <p:spPr>
          <a:xfrm>
            <a:off x="2960585" y="2362999"/>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65" name="Prostokąt 64">
            <a:extLst>
              <a:ext uri="{FF2B5EF4-FFF2-40B4-BE49-F238E27FC236}">
                <a16:creationId xmlns:a16="http://schemas.microsoft.com/office/drawing/2014/main" id="{112E7282-97BA-9047-869E-885F987C5D85}"/>
              </a:ext>
            </a:extLst>
          </p:cNvPr>
          <p:cNvSpPr/>
          <p:nvPr/>
        </p:nvSpPr>
        <p:spPr>
          <a:xfrm>
            <a:off x="2880980" y="1791995"/>
            <a:ext cx="633853" cy="307777"/>
          </a:xfrm>
          <a:prstGeom prst="rect">
            <a:avLst/>
          </a:prstGeom>
        </p:spPr>
        <p:txBody>
          <a:bodyPr wrap="square">
            <a:spAutoFit/>
          </a:bodyPr>
          <a:lstStyle/>
          <a:p>
            <a:r>
              <a:rPr lang="pl-PL" b="1" dirty="0">
                <a:solidFill>
                  <a:srgbClr val="06B2E1"/>
                </a:solidFill>
                <a:latin typeface="Arial" panose="020B0604020202020204" pitchFamily="34" charset="0"/>
                <a:cs typeface="Arial" panose="020B0604020202020204" pitchFamily="34" charset="0"/>
                <a:sym typeface="Helvetica"/>
              </a:rPr>
              <a:t>2023</a:t>
            </a:r>
            <a:r>
              <a:rPr lang="pl-PL" b="1" dirty="0">
                <a:solidFill>
                  <a:srgbClr val="87EBFF"/>
                </a:solidFill>
                <a:latin typeface="Arial" panose="020B0604020202020204" pitchFamily="34" charset="0"/>
                <a:cs typeface="Arial" panose="020B0604020202020204" pitchFamily="34" charset="0"/>
                <a:sym typeface="Helvetica"/>
              </a:rPr>
              <a:t> </a:t>
            </a:r>
            <a:endParaRPr lang="pl-PL" dirty="0">
              <a:solidFill>
                <a:srgbClr val="87EBFF"/>
              </a:solidFill>
              <a:latin typeface="Arial" panose="020B0604020202020204" pitchFamily="34" charset="0"/>
              <a:cs typeface="Arial" panose="020B0604020202020204" pitchFamily="34" charset="0"/>
            </a:endParaRPr>
          </a:p>
        </p:txBody>
      </p:sp>
      <p:sp>
        <p:nvSpPr>
          <p:cNvPr id="66" name="object 50">
            <a:extLst>
              <a:ext uri="{FF2B5EF4-FFF2-40B4-BE49-F238E27FC236}">
                <a16:creationId xmlns:a16="http://schemas.microsoft.com/office/drawing/2014/main" id="{2B4E1499-A875-AD46-8866-8CCED526C3DE}"/>
              </a:ext>
            </a:extLst>
          </p:cNvPr>
          <p:cNvSpPr txBox="1"/>
          <p:nvPr/>
        </p:nvSpPr>
        <p:spPr>
          <a:xfrm>
            <a:off x="5635437" y="2322896"/>
            <a:ext cx="776196" cy="289823"/>
          </a:xfrm>
          <a:prstGeom prst="rect">
            <a:avLst/>
          </a:prstGeom>
        </p:spPr>
        <p:txBody>
          <a:bodyPr vert="horz" wrap="square" lIns="0" tIns="12700" rIns="0" bIns="0" rtlCol="0">
            <a:spAutoFit/>
          </a:bodyPr>
          <a:lstStyle>
            <a:defPPr>
              <a:defRPr lang="pl-PL"/>
            </a:defPPr>
            <a:lvl1pPr marL="12700">
              <a:spcBef>
                <a:spcPts val="100"/>
              </a:spcBef>
              <a:defRPr sz="900" b="1" spc="-25">
                <a:solidFill>
                  <a:srgbClr val="EB6E19"/>
                </a:solidFill>
                <a:latin typeface="Century Gothic" panose="020B0502020202020204" pitchFamily="34" charset="0"/>
                <a:cs typeface="Century Gothic"/>
              </a:defRPr>
            </a:lvl1pPr>
          </a:lstStyle>
          <a:p>
            <a:r>
              <a:rPr lang="pl-PL" dirty="0">
                <a:solidFill>
                  <a:srgbClr val="000647"/>
                </a:solidFill>
                <a:latin typeface="Arial" panose="020B0604020202020204" pitchFamily="34" charset="0"/>
                <a:cs typeface="Arial" panose="020B0604020202020204" pitchFamily="34" charset="0"/>
              </a:rPr>
              <a:t>Zakończenie </a:t>
            </a:r>
            <a:br>
              <a:rPr lang="pl-PL" dirty="0">
                <a:solidFill>
                  <a:srgbClr val="000647"/>
                </a:solidFill>
                <a:latin typeface="Arial" panose="020B0604020202020204" pitchFamily="34" charset="0"/>
                <a:cs typeface="Arial" panose="020B0604020202020204" pitchFamily="34" charset="0"/>
              </a:rPr>
            </a:br>
            <a:r>
              <a:rPr lang="pl-PL" dirty="0">
                <a:solidFill>
                  <a:srgbClr val="000647"/>
                </a:solidFill>
                <a:latin typeface="Arial" panose="020B0604020202020204" pitchFamily="34" charset="0"/>
                <a:cs typeface="Arial" panose="020B0604020202020204" pitchFamily="34" charset="0"/>
              </a:rPr>
              <a:t>projektowania</a:t>
            </a:r>
            <a:endParaRPr dirty="0">
              <a:solidFill>
                <a:srgbClr val="000647"/>
              </a:solidFill>
              <a:latin typeface="Arial" panose="020B0604020202020204" pitchFamily="34" charset="0"/>
              <a:cs typeface="Arial" panose="020B0604020202020204" pitchFamily="34" charset="0"/>
            </a:endParaRPr>
          </a:p>
        </p:txBody>
      </p:sp>
      <p:sp>
        <p:nvSpPr>
          <p:cNvPr id="67" name="object 50">
            <a:extLst>
              <a:ext uri="{FF2B5EF4-FFF2-40B4-BE49-F238E27FC236}">
                <a16:creationId xmlns:a16="http://schemas.microsoft.com/office/drawing/2014/main" id="{EB886028-F325-D541-8C1E-223A63945651}"/>
              </a:ext>
            </a:extLst>
          </p:cNvPr>
          <p:cNvSpPr txBox="1"/>
          <p:nvPr/>
        </p:nvSpPr>
        <p:spPr>
          <a:xfrm>
            <a:off x="8139092" y="2872179"/>
            <a:ext cx="775311" cy="566822"/>
          </a:xfrm>
          <a:prstGeom prst="rect">
            <a:avLst/>
          </a:prstGeom>
        </p:spPr>
        <p:txBody>
          <a:bodyPr vert="horz" wrap="square" lIns="0" tIns="12700" rIns="0" bIns="0" rtlCol="0">
            <a:spAutoFit/>
          </a:bodyPr>
          <a:lstStyle>
            <a:defPPr>
              <a:defRPr lang="pl-PL"/>
            </a:defPPr>
            <a:lvl1pPr marL="12700">
              <a:spcBef>
                <a:spcPts val="100"/>
              </a:spcBef>
              <a:defRPr sz="900" b="1" spc="-25">
                <a:solidFill>
                  <a:srgbClr val="EB6E19"/>
                </a:solidFill>
                <a:latin typeface="Century Gothic" panose="020B0502020202020204" pitchFamily="34" charset="0"/>
                <a:cs typeface="Century Gothic"/>
              </a:defRPr>
            </a:lvl1pPr>
          </a:lstStyle>
          <a:p>
            <a:r>
              <a:rPr lang="pl-PL" dirty="0">
                <a:solidFill>
                  <a:srgbClr val="000647"/>
                </a:solidFill>
                <a:latin typeface="Arial" panose="020B0604020202020204" pitchFamily="34" charset="0"/>
                <a:cs typeface="Arial" panose="020B0604020202020204" pitchFamily="34" charset="0"/>
              </a:rPr>
              <a:t>Rozpoczęcie eksploatacji </a:t>
            </a:r>
            <a:br>
              <a:rPr lang="pl-PL" dirty="0">
                <a:solidFill>
                  <a:srgbClr val="000647"/>
                </a:solidFill>
                <a:latin typeface="Arial" panose="020B0604020202020204" pitchFamily="34" charset="0"/>
                <a:cs typeface="Arial" panose="020B0604020202020204" pitchFamily="34" charset="0"/>
              </a:rPr>
            </a:br>
            <a:r>
              <a:rPr lang="pl-PL" dirty="0">
                <a:solidFill>
                  <a:srgbClr val="000647"/>
                </a:solidFill>
                <a:latin typeface="Arial" panose="020B0604020202020204" pitchFamily="34" charset="0"/>
                <a:cs typeface="Arial" panose="020B0604020202020204" pitchFamily="34" charset="0"/>
              </a:rPr>
              <a:t>elektrowni  jądrowej </a:t>
            </a:r>
          </a:p>
        </p:txBody>
      </p:sp>
      <p:sp>
        <p:nvSpPr>
          <p:cNvPr id="68" name="object 50">
            <a:extLst>
              <a:ext uri="{FF2B5EF4-FFF2-40B4-BE49-F238E27FC236}">
                <a16:creationId xmlns:a16="http://schemas.microsoft.com/office/drawing/2014/main" id="{BAB019EC-B2F7-AE43-B924-C80E093DBBEE}"/>
              </a:ext>
            </a:extLst>
          </p:cNvPr>
          <p:cNvSpPr txBox="1"/>
          <p:nvPr/>
        </p:nvSpPr>
        <p:spPr>
          <a:xfrm>
            <a:off x="8139093" y="2320578"/>
            <a:ext cx="775311" cy="440936"/>
          </a:xfrm>
          <a:prstGeom prst="rect">
            <a:avLst/>
          </a:prstGeom>
        </p:spPr>
        <p:txBody>
          <a:bodyPr vert="horz" wrap="square" lIns="0" tIns="12700" rIns="0" bIns="0" rtlCol="0">
            <a:spAutoFit/>
          </a:bodyPr>
          <a:lstStyle>
            <a:defPPr>
              <a:defRPr lang="pl-PL"/>
            </a:defPPr>
            <a:lvl1pPr marL="12700">
              <a:spcBef>
                <a:spcPts val="100"/>
              </a:spcBef>
              <a:defRPr sz="900" b="1" spc="-25">
                <a:solidFill>
                  <a:srgbClr val="EB6E19"/>
                </a:solidFill>
                <a:latin typeface="Century Gothic" panose="020B0502020202020204" pitchFamily="34" charset="0"/>
                <a:cs typeface="Century Gothic"/>
              </a:defRPr>
            </a:lvl1pPr>
          </a:lstStyle>
          <a:p>
            <a:r>
              <a:rPr lang="pl-PL" dirty="0">
                <a:solidFill>
                  <a:srgbClr val="000647"/>
                </a:solidFill>
                <a:latin typeface="Arial" panose="020B0604020202020204" pitchFamily="34" charset="0"/>
                <a:cs typeface="Arial" panose="020B0604020202020204" pitchFamily="34" charset="0"/>
              </a:rPr>
              <a:t>Testy </a:t>
            </a:r>
            <a:br>
              <a:rPr lang="pl-PL" dirty="0">
                <a:solidFill>
                  <a:srgbClr val="000647"/>
                </a:solidFill>
                <a:latin typeface="Arial" panose="020B0604020202020204" pitchFamily="34" charset="0"/>
                <a:cs typeface="Arial" panose="020B0604020202020204" pitchFamily="34" charset="0"/>
              </a:rPr>
            </a:br>
            <a:r>
              <a:rPr lang="pl-PL" dirty="0">
                <a:solidFill>
                  <a:srgbClr val="000647"/>
                </a:solidFill>
                <a:latin typeface="Arial" panose="020B0604020202020204" pitchFamily="34" charset="0"/>
                <a:cs typeface="Arial" panose="020B0604020202020204" pitchFamily="34" charset="0"/>
              </a:rPr>
              <a:t>i zakończenie rozruchu </a:t>
            </a:r>
          </a:p>
        </p:txBody>
      </p:sp>
      <p:sp>
        <p:nvSpPr>
          <p:cNvPr id="69" name="object 50">
            <a:extLst>
              <a:ext uri="{FF2B5EF4-FFF2-40B4-BE49-F238E27FC236}">
                <a16:creationId xmlns:a16="http://schemas.microsoft.com/office/drawing/2014/main" id="{73046AEF-A492-7648-A781-6F43D9675CB9}"/>
              </a:ext>
            </a:extLst>
          </p:cNvPr>
          <p:cNvSpPr txBox="1"/>
          <p:nvPr/>
        </p:nvSpPr>
        <p:spPr>
          <a:xfrm>
            <a:off x="6562043" y="1827712"/>
            <a:ext cx="1009317" cy="228268"/>
          </a:xfrm>
          <a:prstGeom prst="rect">
            <a:avLst/>
          </a:prstGeom>
        </p:spPr>
        <p:txBody>
          <a:bodyPr vert="horz" wrap="square" lIns="0" tIns="12700" rIns="0" bIns="0" rtlCol="0">
            <a:spAutoFit/>
          </a:bodyPr>
          <a:lstStyle>
            <a:defPPr>
              <a:defRPr lang="pl-PL"/>
            </a:defPPr>
            <a:lvl1pPr marL="12700">
              <a:spcBef>
                <a:spcPts val="100"/>
              </a:spcBef>
              <a:defRPr sz="900" b="1" spc="-25">
                <a:solidFill>
                  <a:srgbClr val="EB6E19"/>
                </a:solidFill>
                <a:latin typeface="Century Gothic" panose="020B0502020202020204" pitchFamily="34" charset="0"/>
                <a:cs typeface="Century Gothic"/>
              </a:defRPr>
            </a:lvl1pPr>
          </a:lstStyle>
          <a:p>
            <a:pPr algn="ctr">
              <a:spcBef>
                <a:spcPts val="0"/>
              </a:spcBef>
            </a:pPr>
            <a:r>
              <a:rPr lang="pl-PL" sz="1400" dirty="0">
                <a:solidFill>
                  <a:srgbClr val="000647"/>
                </a:solidFill>
                <a:latin typeface="Arial" panose="020B0604020202020204" pitchFamily="34" charset="0"/>
                <a:cs typeface="Arial" panose="020B0604020202020204" pitchFamily="34" charset="0"/>
              </a:rPr>
              <a:t>2027 – 2032 </a:t>
            </a:r>
          </a:p>
        </p:txBody>
      </p:sp>
      <p:sp>
        <p:nvSpPr>
          <p:cNvPr id="72" name="Owal 71">
            <a:extLst>
              <a:ext uri="{FF2B5EF4-FFF2-40B4-BE49-F238E27FC236}">
                <a16:creationId xmlns:a16="http://schemas.microsoft.com/office/drawing/2014/main" id="{B593D0F1-C8C0-174F-953D-8533AE44D18B}"/>
              </a:ext>
            </a:extLst>
          </p:cNvPr>
          <p:cNvSpPr/>
          <p:nvPr/>
        </p:nvSpPr>
        <p:spPr>
          <a:xfrm>
            <a:off x="2880979" y="997851"/>
            <a:ext cx="633853" cy="633853"/>
          </a:xfrm>
          <a:prstGeom prst="ellipse">
            <a:avLst/>
          </a:prstGeom>
          <a:solidFill>
            <a:srgbClr val="001F5F"/>
          </a:solidFill>
          <a:ln w="38100">
            <a:solidFill>
              <a:srgbClr val="87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050"/>
          </a:p>
        </p:txBody>
      </p:sp>
      <p:grpSp>
        <p:nvGrpSpPr>
          <p:cNvPr id="77" name="Grupa 76">
            <a:extLst>
              <a:ext uri="{FF2B5EF4-FFF2-40B4-BE49-F238E27FC236}">
                <a16:creationId xmlns:a16="http://schemas.microsoft.com/office/drawing/2014/main" id="{E1ECFB78-D54C-E345-BCCD-EF123E611A82}"/>
              </a:ext>
            </a:extLst>
          </p:cNvPr>
          <p:cNvGrpSpPr/>
          <p:nvPr/>
        </p:nvGrpSpPr>
        <p:grpSpPr>
          <a:xfrm>
            <a:off x="3066875" y="1143317"/>
            <a:ext cx="318555" cy="322587"/>
            <a:chOff x="4813606" y="7157501"/>
            <a:chExt cx="752475" cy="762000"/>
          </a:xfrm>
          <a:solidFill>
            <a:schemeClr val="bg1"/>
          </a:solidFill>
        </p:grpSpPr>
        <p:grpSp>
          <p:nvGrpSpPr>
            <p:cNvPr id="78" name="Grafika 12" descr="Kontrakt z wypełnieniem pełnym">
              <a:extLst>
                <a:ext uri="{FF2B5EF4-FFF2-40B4-BE49-F238E27FC236}">
                  <a16:creationId xmlns:a16="http://schemas.microsoft.com/office/drawing/2014/main" id="{6503492A-D5BD-D141-AF25-FA9AEF3F24A1}"/>
                </a:ext>
              </a:extLst>
            </p:cNvPr>
            <p:cNvGrpSpPr/>
            <p:nvPr/>
          </p:nvGrpSpPr>
          <p:grpSpPr>
            <a:xfrm>
              <a:off x="4813606" y="7157501"/>
              <a:ext cx="590550" cy="762000"/>
              <a:chOff x="4813606" y="7157501"/>
              <a:chExt cx="590550" cy="762000"/>
            </a:xfrm>
            <a:grpFill/>
          </p:grpSpPr>
          <p:sp>
            <p:nvSpPr>
              <p:cNvPr id="80" name="Dowolny kształt 79">
                <a:extLst>
                  <a:ext uri="{FF2B5EF4-FFF2-40B4-BE49-F238E27FC236}">
                    <a16:creationId xmlns:a16="http://schemas.microsoft.com/office/drawing/2014/main" id="{864363DC-218E-6047-8925-544EC341C7BA}"/>
                  </a:ext>
                </a:extLst>
              </p:cNvPr>
              <p:cNvSpPr/>
              <p:nvPr/>
            </p:nvSpPr>
            <p:spPr>
              <a:xfrm>
                <a:off x="4813606" y="7157501"/>
                <a:ext cx="590550" cy="762000"/>
              </a:xfrm>
              <a:custGeom>
                <a:avLst/>
                <a:gdLst>
                  <a:gd name="connsiteX0" fmla="*/ 533400 w 590550"/>
                  <a:gd name="connsiteY0" fmla="*/ 704850 h 762000"/>
                  <a:gd name="connsiteX1" fmla="*/ 57150 w 590550"/>
                  <a:gd name="connsiteY1" fmla="*/ 704850 h 762000"/>
                  <a:gd name="connsiteX2" fmla="*/ 57150 w 590550"/>
                  <a:gd name="connsiteY2" fmla="*/ 57150 h 762000"/>
                  <a:gd name="connsiteX3" fmla="*/ 533400 w 590550"/>
                  <a:gd name="connsiteY3" fmla="*/ 57150 h 762000"/>
                  <a:gd name="connsiteX4" fmla="*/ 533400 w 590550"/>
                  <a:gd name="connsiteY4" fmla="*/ 704850 h 762000"/>
                  <a:gd name="connsiteX5" fmla="*/ 590550 w 590550"/>
                  <a:gd name="connsiteY5" fmla="*/ 0 h 762000"/>
                  <a:gd name="connsiteX6" fmla="*/ 0 w 590550"/>
                  <a:gd name="connsiteY6" fmla="*/ 0 h 762000"/>
                  <a:gd name="connsiteX7" fmla="*/ 0 w 590550"/>
                  <a:gd name="connsiteY7" fmla="*/ 762000 h 762000"/>
                  <a:gd name="connsiteX8" fmla="*/ 590550 w 590550"/>
                  <a:gd name="connsiteY8" fmla="*/ 762000 h 762000"/>
                  <a:gd name="connsiteX9" fmla="*/ 590550 w 590550"/>
                  <a:gd name="connsiteY9"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33400" y="704850"/>
                    </a:moveTo>
                    <a:lnTo>
                      <a:pt x="57150" y="704850"/>
                    </a:lnTo>
                    <a:lnTo>
                      <a:pt x="57150" y="57150"/>
                    </a:lnTo>
                    <a:lnTo>
                      <a:pt x="533400" y="57150"/>
                    </a:lnTo>
                    <a:lnTo>
                      <a:pt x="533400" y="704850"/>
                    </a:lnTo>
                    <a:close/>
                    <a:moveTo>
                      <a:pt x="590550" y="0"/>
                    </a:moveTo>
                    <a:lnTo>
                      <a:pt x="0" y="0"/>
                    </a:lnTo>
                    <a:lnTo>
                      <a:pt x="0" y="762000"/>
                    </a:lnTo>
                    <a:lnTo>
                      <a:pt x="590550" y="762000"/>
                    </a:lnTo>
                    <a:lnTo>
                      <a:pt x="590550" y="0"/>
                    </a:lnTo>
                    <a:close/>
                  </a:path>
                </a:pathLst>
              </a:custGeom>
              <a:grpFill/>
              <a:ln w="9525" cap="flat">
                <a:noFill/>
                <a:prstDash val="solid"/>
                <a:miter/>
              </a:ln>
            </p:spPr>
            <p:txBody>
              <a:bodyPr rtlCol="0" anchor="ctr"/>
              <a:lstStyle/>
              <a:p>
                <a:endParaRPr lang="pl-PL" sz="1050"/>
              </a:p>
            </p:txBody>
          </p:sp>
          <p:sp>
            <p:nvSpPr>
              <p:cNvPr id="81" name="Dowolny kształt 80">
                <a:extLst>
                  <a:ext uri="{FF2B5EF4-FFF2-40B4-BE49-F238E27FC236}">
                    <a16:creationId xmlns:a16="http://schemas.microsoft.com/office/drawing/2014/main" id="{F41D8EC2-E718-0941-B4D2-78E59DB01105}"/>
                  </a:ext>
                </a:extLst>
              </p:cNvPr>
              <p:cNvSpPr/>
              <p:nvPr/>
            </p:nvSpPr>
            <p:spPr>
              <a:xfrm>
                <a:off x="4927906" y="7709951"/>
                <a:ext cx="171450" cy="38100"/>
              </a:xfrm>
              <a:custGeom>
                <a:avLst/>
                <a:gdLst>
                  <a:gd name="connsiteX0" fmla="*/ 0 w 171450"/>
                  <a:gd name="connsiteY0" fmla="*/ 0 h 38100"/>
                  <a:gd name="connsiteX1" fmla="*/ 171450 w 171450"/>
                  <a:gd name="connsiteY1" fmla="*/ 0 h 38100"/>
                  <a:gd name="connsiteX2" fmla="*/ 171450 w 171450"/>
                  <a:gd name="connsiteY2" fmla="*/ 38100 h 38100"/>
                  <a:gd name="connsiteX3" fmla="*/ 0 w 1714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1450" h="38100">
                    <a:moveTo>
                      <a:pt x="0" y="0"/>
                    </a:moveTo>
                    <a:lnTo>
                      <a:pt x="171450" y="0"/>
                    </a:lnTo>
                    <a:lnTo>
                      <a:pt x="171450" y="38100"/>
                    </a:lnTo>
                    <a:lnTo>
                      <a:pt x="0" y="38100"/>
                    </a:lnTo>
                    <a:close/>
                  </a:path>
                </a:pathLst>
              </a:custGeom>
              <a:grpFill/>
              <a:ln w="9525" cap="flat">
                <a:noFill/>
                <a:prstDash val="solid"/>
                <a:miter/>
              </a:ln>
            </p:spPr>
            <p:txBody>
              <a:bodyPr rtlCol="0" anchor="ctr"/>
              <a:lstStyle/>
              <a:p>
                <a:endParaRPr lang="pl-PL" sz="1050"/>
              </a:p>
            </p:txBody>
          </p:sp>
          <p:sp>
            <p:nvSpPr>
              <p:cNvPr id="82" name="Dowolny kształt 81">
                <a:extLst>
                  <a:ext uri="{FF2B5EF4-FFF2-40B4-BE49-F238E27FC236}">
                    <a16:creationId xmlns:a16="http://schemas.microsoft.com/office/drawing/2014/main" id="{F4A2DDBF-A4CC-DB43-8C61-A91DACEAB8E6}"/>
                  </a:ext>
                </a:extLst>
              </p:cNvPr>
              <p:cNvSpPr/>
              <p:nvPr/>
            </p:nvSpPr>
            <p:spPr>
              <a:xfrm>
                <a:off x="4927906" y="7290851"/>
                <a:ext cx="361950" cy="38100"/>
              </a:xfrm>
              <a:custGeom>
                <a:avLst/>
                <a:gdLst>
                  <a:gd name="connsiteX0" fmla="*/ 0 w 361950"/>
                  <a:gd name="connsiteY0" fmla="*/ 0 h 38100"/>
                  <a:gd name="connsiteX1" fmla="*/ 361950 w 361950"/>
                  <a:gd name="connsiteY1" fmla="*/ 0 h 38100"/>
                  <a:gd name="connsiteX2" fmla="*/ 361950 w 361950"/>
                  <a:gd name="connsiteY2" fmla="*/ 38100 h 38100"/>
                  <a:gd name="connsiteX3" fmla="*/ 0 w 3619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1950" h="38100">
                    <a:moveTo>
                      <a:pt x="0" y="0"/>
                    </a:moveTo>
                    <a:lnTo>
                      <a:pt x="361950" y="0"/>
                    </a:lnTo>
                    <a:lnTo>
                      <a:pt x="361950" y="38100"/>
                    </a:lnTo>
                    <a:lnTo>
                      <a:pt x="0" y="38100"/>
                    </a:lnTo>
                    <a:close/>
                  </a:path>
                </a:pathLst>
              </a:custGeom>
              <a:grpFill/>
              <a:ln w="9525" cap="flat">
                <a:noFill/>
                <a:prstDash val="solid"/>
                <a:miter/>
              </a:ln>
            </p:spPr>
            <p:txBody>
              <a:bodyPr rtlCol="0" anchor="ctr"/>
              <a:lstStyle/>
              <a:p>
                <a:endParaRPr lang="pl-PL" sz="1050"/>
              </a:p>
            </p:txBody>
          </p:sp>
          <p:sp>
            <p:nvSpPr>
              <p:cNvPr id="83" name="Dowolny kształt 82">
                <a:extLst>
                  <a:ext uri="{FF2B5EF4-FFF2-40B4-BE49-F238E27FC236}">
                    <a16:creationId xmlns:a16="http://schemas.microsoft.com/office/drawing/2014/main" id="{C30B1885-F6E3-2947-9D83-AF41641D8C4C}"/>
                  </a:ext>
                </a:extLst>
              </p:cNvPr>
              <p:cNvSpPr/>
              <p:nvPr/>
            </p:nvSpPr>
            <p:spPr>
              <a:xfrm>
                <a:off x="4927906" y="7367051"/>
                <a:ext cx="361950" cy="38100"/>
              </a:xfrm>
              <a:custGeom>
                <a:avLst/>
                <a:gdLst>
                  <a:gd name="connsiteX0" fmla="*/ 0 w 361950"/>
                  <a:gd name="connsiteY0" fmla="*/ 0 h 38100"/>
                  <a:gd name="connsiteX1" fmla="*/ 361950 w 361950"/>
                  <a:gd name="connsiteY1" fmla="*/ 0 h 38100"/>
                  <a:gd name="connsiteX2" fmla="*/ 361950 w 361950"/>
                  <a:gd name="connsiteY2" fmla="*/ 38100 h 38100"/>
                  <a:gd name="connsiteX3" fmla="*/ 0 w 3619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1950" h="38100">
                    <a:moveTo>
                      <a:pt x="0" y="0"/>
                    </a:moveTo>
                    <a:lnTo>
                      <a:pt x="361950" y="0"/>
                    </a:lnTo>
                    <a:lnTo>
                      <a:pt x="361950" y="38100"/>
                    </a:lnTo>
                    <a:lnTo>
                      <a:pt x="0" y="38100"/>
                    </a:lnTo>
                    <a:close/>
                  </a:path>
                </a:pathLst>
              </a:custGeom>
              <a:grpFill/>
              <a:ln w="9525" cap="flat">
                <a:noFill/>
                <a:prstDash val="solid"/>
                <a:miter/>
              </a:ln>
            </p:spPr>
            <p:txBody>
              <a:bodyPr rtlCol="0" anchor="ctr"/>
              <a:lstStyle/>
              <a:p>
                <a:endParaRPr lang="pl-PL" sz="1050"/>
              </a:p>
            </p:txBody>
          </p:sp>
          <p:sp>
            <p:nvSpPr>
              <p:cNvPr id="84" name="Dowolny kształt 83">
                <a:extLst>
                  <a:ext uri="{FF2B5EF4-FFF2-40B4-BE49-F238E27FC236}">
                    <a16:creationId xmlns:a16="http://schemas.microsoft.com/office/drawing/2014/main" id="{278A96FA-6200-9945-BDE7-75716E348183}"/>
                  </a:ext>
                </a:extLst>
              </p:cNvPr>
              <p:cNvSpPr/>
              <p:nvPr/>
            </p:nvSpPr>
            <p:spPr>
              <a:xfrm>
                <a:off x="4927906" y="7443251"/>
                <a:ext cx="361950" cy="38100"/>
              </a:xfrm>
              <a:custGeom>
                <a:avLst/>
                <a:gdLst>
                  <a:gd name="connsiteX0" fmla="*/ 0 w 361950"/>
                  <a:gd name="connsiteY0" fmla="*/ 0 h 38100"/>
                  <a:gd name="connsiteX1" fmla="*/ 361950 w 361950"/>
                  <a:gd name="connsiteY1" fmla="*/ 0 h 38100"/>
                  <a:gd name="connsiteX2" fmla="*/ 361950 w 361950"/>
                  <a:gd name="connsiteY2" fmla="*/ 38100 h 38100"/>
                  <a:gd name="connsiteX3" fmla="*/ 0 w 3619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361950" h="38100">
                    <a:moveTo>
                      <a:pt x="0" y="0"/>
                    </a:moveTo>
                    <a:lnTo>
                      <a:pt x="361950" y="0"/>
                    </a:lnTo>
                    <a:lnTo>
                      <a:pt x="361950" y="38100"/>
                    </a:lnTo>
                    <a:lnTo>
                      <a:pt x="0" y="38100"/>
                    </a:lnTo>
                    <a:close/>
                  </a:path>
                </a:pathLst>
              </a:custGeom>
              <a:grpFill/>
              <a:ln w="9525" cap="flat">
                <a:noFill/>
                <a:prstDash val="solid"/>
                <a:miter/>
              </a:ln>
            </p:spPr>
            <p:txBody>
              <a:bodyPr rtlCol="0" anchor="ctr"/>
              <a:lstStyle/>
              <a:p>
                <a:endParaRPr lang="pl-PL" sz="1050"/>
              </a:p>
            </p:txBody>
          </p:sp>
          <p:sp>
            <p:nvSpPr>
              <p:cNvPr id="85" name="Dowolny kształt 84">
                <a:extLst>
                  <a:ext uri="{FF2B5EF4-FFF2-40B4-BE49-F238E27FC236}">
                    <a16:creationId xmlns:a16="http://schemas.microsoft.com/office/drawing/2014/main" id="{400302E7-A580-7246-88F3-CA6F1D36887B}"/>
                  </a:ext>
                </a:extLst>
              </p:cNvPr>
              <p:cNvSpPr/>
              <p:nvPr/>
            </p:nvSpPr>
            <p:spPr>
              <a:xfrm>
                <a:off x="5108881" y="7519451"/>
                <a:ext cx="180975" cy="38100"/>
              </a:xfrm>
              <a:custGeom>
                <a:avLst/>
                <a:gdLst>
                  <a:gd name="connsiteX0" fmla="*/ 0 w 180975"/>
                  <a:gd name="connsiteY0" fmla="*/ 0 h 38100"/>
                  <a:gd name="connsiteX1" fmla="*/ 180975 w 180975"/>
                  <a:gd name="connsiteY1" fmla="*/ 0 h 38100"/>
                  <a:gd name="connsiteX2" fmla="*/ 180975 w 180975"/>
                  <a:gd name="connsiteY2" fmla="*/ 38100 h 38100"/>
                  <a:gd name="connsiteX3" fmla="*/ 0 w 1809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80975" h="38100">
                    <a:moveTo>
                      <a:pt x="0" y="0"/>
                    </a:moveTo>
                    <a:lnTo>
                      <a:pt x="180975" y="0"/>
                    </a:lnTo>
                    <a:lnTo>
                      <a:pt x="180975" y="38100"/>
                    </a:lnTo>
                    <a:lnTo>
                      <a:pt x="0" y="38100"/>
                    </a:lnTo>
                    <a:close/>
                  </a:path>
                </a:pathLst>
              </a:custGeom>
              <a:grpFill/>
              <a:ln w="9525" cap="flat">
                <a:noFill/>
                <a:prstDash val="solid"/>
                <a:miter/>
              </a:ln>
            </p:spPr>
            <p:txBody>
              <a:bodyPr rtlCol="0" anchor="ctr"/>
              <a:lstStyle/>
              <a:p>
                <a:endParaRPr lang="pl-PL" sz="1050"/>
              </a:p>
            </p:txBody>
          </p:sp>
        </p:grpSp>
        <p:pic>
          <p:nvPicPr>
            <p:cNvPr id="79" name="Grafika 78" descr="Pióro do kaligrafii z wypełnieniem pełnym">
              <a:extLst>
                <a:ext uri="{FF2B5EF4-FFF2-40B4-BE49-F238E27FC236}">
                  <a16:creationId xmlns:a16="http://schemas.microsoft.com/office/drawing/2014/main" id="{626D8B28-DAAC-C440-B60F-417D158ED67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5061256" y="7293472"/>
              <a:ext cx="504825" cy="504825"/>
            </a:xfrm>
            <a:prstGeom prst="rect">
              <a:avLst/>
            </a:prstGeom>
          </p:spPr>
        </p:pic>
      </p:grpSp>
      <p:sp>
        <p:nvSpPr>
          <p:cNvPr id="111" name="Owal 110">
            <a:extLst>
              <a:ext uri="{FF2B5EF4-FFF2-40B4-BE49-F238E27FC236}">
                <a16:creationId xmlns:a16="http://schemas.microsoft.com/office/drawing/2014/main" id="{A7A5EA22-E5F5-FB47-BA2B-671FBFB75EF5}"/>
              </a:ext>
            </a:extLst>
          </p:cNvPr>
          <p:cNvSpPr/>
          <p:nvPr/>
        </p:nvSpPr>
        <p:spPr>
          <a:xfrm>
            <a:off x="4171274" y="997851"/>
            <a:ext cx="633853" cy="633853"/>
          </a:xfrm>
          <a:prstGeom prst="ellipse">
            <a:avLst/>
          </a:prstGeom>
          <a:solidFill>
            <a:srgbClr val="001F5F"/>
          </a:solidFill>
          <a:ln w="38100">
            <a:solidFill>
              <a:srgbClr val="87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050"/>
          </a:p>
        </p:txBody>
      </p:sp>
      <p:pic>
        <p:nvPicPr>
          <p:cNvPr id="86" name="Grafika 85" descr="Ilustrator z wypełnieniem pełnym">
            <a:extLst>
              <a:ext uri="{FF2B5EF4-FFF2-40B4-BE49-F238E27FC236}">
                <a16:creationId xmlns:a16="http://schemas.microsoft.com/office/drawing/2014/main" id="{FC4B4EB9-AC5A-AE48-8E7F-A634C88D1DD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4274803" y="1097937"/>
            <a:ext cx="426483" cy="426483"/>
          </a:xfrm>
          <a:prstGeom prst="rect">
            <a:avLst/>
          </a:prstGeom>
        </p:spPr>
      </p:pic>
      <p:sp>
        <p:nvSpPr>
          <p:cNvPr id="112" name="Owal 111">
            <a:extLst>
              <a:ext uri="{FF2B5EF4-FFF2-40B4-BE49-F238E27FC236}">
                <a16:creationId xmlns:a16="http://schemas.microsoft.com/office/drawing/2014/main" id="{AC9E7C3D-F551-AD4C-9694-4BC7F4016EA4}"/>
              </a:ext>
            </a:extLst>
          </p:cNvPr>
          <p:cNvSpPr/>
          <p:nvPr/>
        </p:nvSpPr>
        <p:spPr>
          <a:xfrm>
            <a:off x="5444807" y="963408"/>
            <a:ext cx="633853" cy="633853"/>
          </a:xfrm>
          <a:prstGeom prst="ellipse">
            <a:avLst/>
          </a:prstGeom>
          <a:solidFill>
            <a:srgbClr val="001F5F"/>
          </a:solidFill>
          <a:ln w="38100">
            <a:solidFill>
              <a:srgbClr val="87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050"/>
          </a:p>
        </p:txBody>
      </p:sp>
      <p:pic>
        <p:nvPicPr>
          <p:cNvPr id="87" name="Grafika 86" descr="Koparka z wypełnieniem pełnym">
            <a:extLst>
              <a:ext uri="{FF2B5EF4-FFF2-40B4-BE49-F238E27FC236}">
                <a16:creationId xmlns:a16="http://schemas.microsoft.com/office/drawing/2014/main" id="{17BFC031-C2B1-684F-92CC-E443C143FAE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543862" y="1021408"/>
            <a:ext cx="462668" cy="462668"/>
          </a:xfrm>
          <a:prstGeom prst="rect">
            <a:avLst/>
          </a:prstGeom>
        </p:spPr>
      </p:pic>
      <p:sp>
        <p:nvSpPr>
          <p:cNvPr id="114" name="Owal 113">
            <a:extLst>
              <a:ext uri="{FF2B5EF4-FFF2-40B4-BE49-F238E27FC236}">
                <a16:creationId xmlns:a16="http://schemas.microsoft.com/office/drawing/2014/main" id="{CD16AC8C-A878-804D-AE35-71A692CF5F60}"/>
              </a:ext>
            </a:extLst>
          </p:cNvPr>
          <p:cNvSpPr/>
          <p:nvPr/>
        </p:nvSpPr>
        <p:spPr>
          <a:xfrm>
            <a:off x="6729802" y="963408"/>
            <a:ext cx="633853" cy="633853"/>
          </a:xfrm>
          <a:prstGeom prst="ellipse">
            <a:avLst/>
          </a:prstGeom>
          <a:solidFill>
            <a:srgbClr val="001F5F"/>
          </a:solidFill>
          <a:ln w="38100">
            <a:solidFill>
              <a:srgbClr val="87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050"/>
          </a:p>
        </p:txBody>
      </p:sp>
      <p:pic>
        <p:nvPicPr>
          <p:cNvPr id="88" name="Grafika 87" descr="Dźwig z wypełnieniem pełnym">
            <a:extLst>
              <a:ext uri="{FF2B5EF4-FFF2-40B4-BE49-F238E27FC236}">
                <a16:creationId xmlns:a16="http://schemas.microsoft.com/office/drawing/2014/main" id="{E46CD70E-F4E0-2D40-A6BE-9D44B057C65A}"/>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6835329" y="1040977"/>
            <a:ext cx="462747" cy="462747"/>
          </a:xfrm>
          <a:prstGeom prst="rect">
            <a:avLst/>
          </a:prstGeom>
        </p:spPr>
      </p:pic>
      <p:sp>
        <p:nvSpPr>
          <p:cNvPr id="115" name="Owal 114">
            <a:extLst>
              <a:ext uri="{FF2B5EF4-FFF2-40B4-BE49-F238E27FC236}">
                <a16:creationId xmlns:a16="http://schemas.microsoft.com/office/drawing/2014/main" id="{DC82D552-A8CF-784F-A8F8-3D52B792BEE3}"/>
              </a:ext>
            </a:extLst>
          </p:cNvPr>
          <p:cNvSpPr/>
          <p:nvPr/>
        </p:nvSpPr>
        <p:spPr>
          <a:xfrm>
            <a:off x="8013903" y="963408"/>
            <a:ext cx="633853" cy="633853"/>
          </a:xfrm>
          <a:prstGeom prst="ellipse">
            <a:avLst/>
          </a:prstGeom>
          <a:solidFill>
            <a:srgbClr val="001F5F"/>
          </a:solidFill>
          <a:ln w="38100">
            <a:solidFill>
              <a:srgbClr val="87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050"/>
          </a:p>
        </p:txBody>
      </p:sp>
      <p:pic>
        <p:nvPicPr>
          <p:cNvPr id="89" name="Grafika 88" descr="Atom z wypełnieniem pełnym">
            <a:extLst>
              <a:ext uri="{FF2B5EF4-FFF2-40B4-BE49-F238E27FC236}">
                <a16:creationId xmlns:a16="http://schemas.microsoft.com/office/drawing/2014/main" id="{03BDAEE4-9538-8942-9978-A029B4EBDC90}"/>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8092501" y="1032492"/>
            <a:ext cx="467032" cy="467032"/>
          </a:xfrm>
          <a:prstGeom prst="rect">
            <a:avLst/>
          </a:prstGeom>
        </p:spPr>
      </p:pic>
      <p:sp>
        <p:nvSpPr>
          <p:cNvPr id="116" name="Elipsa 114">
            <a:extLst>
              <a:ext uri="{FF2B5EF4-FFF2-40B4-BE49-F238E27FC236}">
                <a16:creationId xmlns:a16="http://schemas.microsoft.com/office/drawing/2014/main" id="{848D9EB9-1A66-6940-88EB-9A28B3ACE70B}"/>
              </a:ext>
            </a:extLst>
          </p:cNvPr>
          <p:cNvSpPr/>
          <p:nvPr/>
        </p:nvSpPr>
        <p:spPr>
          <a:xfrm>
            <a:off x="2960584" y="2889064"/>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118" name="Elipsa 114">
            <a:extLst>
              <a:ext uri="{FF2B5EF4-FFF2-40B4-BE49-F238E27FC236}">
                <a16:creationId xmlns:a16="http://schemas.microsoft.com/office/drawing/2014/main" id="{683B267B-9C5F-E648-8346-7E8CA7652E56}"/>
              </a:ext>
            </a:extLst>
          </p:cNvPr>
          <p:cNvSpPr/>
          <p:nvPr/>
        </p:nvSpPr>
        <p:spPr>
          <a:xfrm>
            <a:off x="4233106" y="2357212"/>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119" name="Elipsa 114">
            <a:extLst>
              <a:ext uri="{FF2B5EF4-FFF2-40B4-BE49-F238E27FC236}">
                <a16:creationId xmlns:a16="http://schemas.microsoft.com/office/drawing/2014/main" id="{6C90F24D-BC90-734C-A1FE-C06EE36305D3}"/>
              </a:ext>
            </a:extLst>
          </p:cNvPr>
          <p:cNvSpPr/>
          <p:nvPr/>
        </p:nvSpPr>
        <p:spPr>
          <a:xfrm>
            <a:off x="5498547" y="2363379"/>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120" name="Elipsa 114">
            <a:extLst>
              <a:ext uri="{FF2B5EF4-FFF2-40B4-BE49-F238E27FC236}">
                <a16:creationId xmlns:a16="http://schemas.microsoft.com/office/drawing/2014/main" id="{ABC7481F-D28D-7245-AD90-20B1FEC7F8C8}"/>
              </a:ext>
            </a:extLst>
          </p:cNvPr>
          <p:cNvSpPr/>
          <p:nvPr/>
        </p:nvSpPr>
        <p:spPr>
          <a:xfrm>
            <a:off x="5498547" y="2778780"/>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121" name="Elipsa 114">
            <a:extLst>
              <a:ext uri="{FF2B5EF4-FFF2-40B4-BE49-F238E27FC236}">
                <a16:creationId xmlns:a16="http://schemas.microsoft.com/office/drawing/2014/main" id="{3FDF4361-EDE4-504D-9535-BBA9341A6C9E}"/>
              </a:ext>
            </a:extLst>
          </p:cNvPr>
          <p:cNvSpPr/>
          <p:nvPr/>
        </p:nvSpPr>
        <p:spPr>
          <a:xfrm>
            <a:off x="6690951" y="2354598"/>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122" name="Elipsa 114">
            <a:extLst>
              <a:ext uri="{FF2B5EF4-FFF2-40B4-BE49-F238E27FC236}">
                <a16:creationId xmlns:a16="http://schemas.microsoft.com/office/drawing/2014/main" id="{E48AA1CB-9F34-234C-8128-61D000574040}"/>
              </a:ext>
            </a:extLst>
          </p:cNvPr>
          <p:cNvSpPr/>
          <p:nvPr/>
        </p:nvSpPr>
        <p:spPr>
          <a:xfrm>
            <a:off x="8013903" y="2348929"/>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123" name="Owal 122">
            <a:extLst>
              <a:ext uri="{FF2B5EF4-FFF2-40B4-BE49-F238E27FC236}">
                <a16:creationId xmlns:a16="http://schemas.microsoft.com/office/drawing/2014/main" id="{67BFC8E3-7B90-EB4A-9F48-5A38D89C83A1}"/>
              </a:ext>
            </a:extLst>
          </p:cNvPr>
          <p:cNvSpPr/>
          <p:nvPr/>
        </p:nvSpPr>
        <p:spPr>
          <a:xfrm>
            <a:off x="1610981" y="997851"/>
            <a:ext cx="633853" cy="633853"/>
          </a:xfrm>
          <a:prstGeom prst="ellipse">
            <a:avLst/>
          </a:prstGeom>
          <a:solidFill>
            <a:srgbClr val="001F5F"/>
          </a:solidFill>
          <a:ln w="38100">
            <a:solidFill>
              <a:srgbClr val="87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050"/>
          </a:p>
        </p:txBody>
      </p:sp>
      <p:sp>
        <p:nvSpPr>
          <p:cNvPr id="124" name="Owal 123">
            <a:extLst>
              <a:ext uri="{FF2B5EF4-FFF2-40B4-BE49-F238E27FC236}">
                <a16:creationId xmlns:a16="http://schemas.microsoft.com/office/drawing/2014/main" id="{77020AC5-AF52-FD41-8C74-9DF532752A2D}"/>
              </a:ext>
            </a:extLst>
          </p:cNvPr>
          <p:cNvSpPr/>
          <p:nvPr/>
        </p:nvSpPr>
        <p:spPr>
          <a:xfrm>
            <a:off x="332516" y="997851"/>
            <a:ext cx="633853" cy="633853"/>
          </a:xfrm>
          <a:prstGeom prst="ellipse">
            <a:avLst/>
          </a:prstGeom>
          <a:solidFill>
            <a:srgbClr val="001F5F"/>
          </a:solidFill>
          <a:ln w="38100">
            <a:solidFill>
              <a:srgbClr val="87EB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sz="1050"/>
          </a:p>
        </p:txBody>
      </p:sp>
      <p:sp>
        <p:nvSpPr>
          <p:cNvPr id="125" name="Prostokąt 124">
            <a:extLst>
              <a:ext uri="{FF2B5EF4-FFF2-40B4-BE49-F238E27FC236}">
                <a16:creationId xmlns:a16="http://schemas.microsoft.com/office/drawing/2014/main" id="{D9280FFA-C95C-994E-A114-3DC1CED6AF20}"/>
              </a:ext>
            </a:extLst>
          </p:cNvPr>
          <p:cNvSpPr/>
          <p:nvPr/>
        </p:nvSpPr>
        <p:spPr>
          <a:xfrm>
            <a:off x="1521838" y="1791995"/>
            <a:ext cx="633853" cy="307777"/>
          </a:xfrm>
          <a:prstGeom prst="rect">
            <a:avLst/>
          </a:prstGeom>
        </p:spPr>
        <p:txBody>
          <a:bodyPr wrap="square">
            <a:spAutoFit/>
          </a:bodyPr>
          <a:lstStyle/>
          <a:p>
            <a:r>
              <a:rPr lang="pl-PL" b="1" dirty="0">
                <a:solidFill>
                  <a:srgbClr val="000647"/>
                </a:solidFill>
                <a:latin typeface="Arial" panose="020B0604020202020204" pitchFamily="34" charset="0"/>
                <a:cs typeface="Arial" panose="020B0604020202020204" pitchFamily="34" charset="0"/>
                <a:sym typeface="Helvetica"/>
              </a:rPr>
              <a:t>2022</a:t>
            </a:r>
            <a:r>
              <a:rPr lang="pl-PL" b="1" dirty="0">
                <a:solidFill>
                  <a:srgbClr val="87EBFF"/>
                </a:solidFill>
                <a:latin typeface="Arial" panose="020B0604020202020204" pitchFamily="34" charset="0"/>
                <a:cs typeface="Arial" panose="020B0604020202020204" pitchFamily="34" charset="0"/>
                <a:sym typeface="Helvetica"/>
              </a:rPr>
              <a:t> </a:t>
            </a:r>
            <a:endParaRPr lang="pl-PL" dirty="0">
              <a:solidFill>
                <a:srgbClr val="87EBFF"/>
              </a:solidFill>
              <a:latin typeface="Arial" panose="020B0604020202020204" pitchFamily="34" charset="0"/>
              <a:cs typeface="Arial" panose="020B0604020202020204" pitchFamily="34" charset="0"/>
            </a:endParaRPr>
          </a:p>
        </p:txBody>
      </p:sp>
      <p:sp>
        <p:nvSpPr>
          <p:cNvPr id="126" name="Prostokąt 125">
            <a:extLst>
              <a:ext uri="{FF2B5EF4-FFF2-40B4-BE49-F238E27FC236}">
                <a16:creationId xmlns:a16="http://schemas.microsoft.com/office/drawing/2014/main" id="{ABDC799B-2BEB-6344-B14E-C504FBEFD46D}"/>
              </a:ext>
            </a:extLst>
          </p:cNvPr>
          <p:cNvSpPr/>
          <p:nvPr/>
        </p:nvSpPr>
        <p:spPr>
          <a:xfrm>
            <a:off x="277238" y="1791995"/>
            <a:ext cx="633853" cy="307777"/>
          </a:xfrm>
          <a:prstGeom prst="rect">
            <a:avLst/>
          </a:prstGeom>
        </p:spPr>
        <p:txBody>
          <a:bodyPr wrap="square">
            <a:spAutoFit/>
          </a:bodyPr>
          <a:lstStyle/>
          <a:p>
            <a:r>
              <a:rPr lang="pl-PL" b="1" dirty="0">
                <a:solidFill>
                  <a:srgbClr val="000647"/>
                </a:solidFill>
                <a:latin typeface="Arial" panose="020B0604020202020204" pitchFamily="34" charset="0"/>
                <a:cs typeface="Arial" panose="020B0604020202020204" pitchFamily="34" charset="0"/>
                <a:sym typeface="Helvetica"/>
              </a:rPr>
              <a:t>2021 </a:t>
            </a:r>
            <a:endParaRPr lang="pl-PL" dirty="0">
              <a:solidFill>
                <a:srgbClr val="000647"/>
              </a:solidFill>
              <a:latin typeface="Arial" panose="020B0604020202020204" pitchFamily="34" charset="0"/>
              <a:cs typeface="Arial" panose="020B0604020202020204" pitchFamily="34" charset="0"/>
            </a:endParaRPr>
          </a:p>
        </p:txBody>
      </p:sp>
      <p:sp>
        <p:nvSpPr>
          <p:cNvPr id="49" name="object 73">
            <a:extLst>
              <a:ext uri="{FF2B5EF4-FFF2-40B4-BE49-F238E27FC236}">
                <a16:creationId xmlns:a16="http://schemas.microsoft.com/office/drawing/2014/main" id="{2AD70404-29D5-A04E-8B17-189C9C08DBD7}"/>
              </a:ext>
            </a:extLst>
          </p:cNvPr>
          <p:cNvSpPr txBox="1"/>
          <p:nvPr/>
        </p:nvSpPr>
        <p:spPr>
          <a:xfrm>
            <a:off x="1752009" y="2263029"/>
            <a:ext cx="1180071" cy="705321"/>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Złożenie </a:t>
            </a:r>
            <a:br>
              <a:rPr lang="pl-PL" altLang="pl-PL" sz="900" b="1" dirty="0">
                <a:solidFill>
                  <a:srgbClr val="000647"/>
                </a:solidFill>
                <a:latin typeface="Arial" panose="020B0604020202020204" pitchFamily="34" charset="0"/>
                <a:cs typeface="Arial" panose="020B0604020202020204" pitchFamily="34" charset="0"/>
              </a:rPr>
            </a:br>
            <a:r>
              <a:rPr lang="pl-PL" altLang="pl-PL" sz="900" b="1" dirty="0">
                <a:solidFill>
                  <a:srgbClr val="000647"/>
                </a:solidFill>
                <a:latin typeface="Arial" panose="020B0604020202020204" pitchFamily="34" charset="0"/>
                <a:cs typeface="Arial" panose="020B0604020202020204" pitchFamily="34" charset="0"/>
              </a:rPr>
              <a:t>do Generalnej Dyrekcji Ochrony Środowiska </a:t>
            </a:r>
            <a:r>
              <a:rPr lang="pl-PL" altLang="pl-PL" sz="900" b="1" dirty="0" smtClean="0">
                <a:solidFill>
                  <a:srgbClr val="000647"/>
                </a:solidFill>
                <a:latin typeface="Arial" panose="020B0604020202020204" pitchFamily="34" charset="0"/>
                <a:cs typeface="Arial" panose="020B0604020202020204" pitchFamily="34" charset="0"/>
              </a:rPr>
              <a:t>Raportu środowiskowego </a:t>
            </a:r>
            <a:endParaRPr lang="pl-PL" altLang="pl-PL" sz="900" b="1" dirty="0">
              <a:solidFill>
                <a:srgbClr val="000647"/>
              </a:solidFill>
              <a:latin typeface="Arial" panose="020B0604020202020204" pitchFamily="34" charset="0"/>
              <a:cs typeface="Arial" panose="020B0604020202020204" pitchFamily="34" charset="0"/>
            </a:endParaRPr>
          </a:p>
        </p:txBody>
      </p:sp>
      <p:sp>
        <p:nvSpPr>
          <p:cNvPr id="50" name="Elipsa 114">
            <a:extLst>
              <a:ext uri="{FF2B5EF4-FFF2-40B4-BE49-F238E27FC236}">
                <a16:creationId xmlns:a16="http://schemas.microsoft.com/office/drawing/2014/main" id="{78C5FEBF-C3D8-C246-B18B-582878C732F2}"/>
              </a:ext>
            </a:extLst>
          </p:cNvPr>
          <p:cNvSpPr/>
          <p:nvPr/>
        </p:nvSpPr>
        <p:spPr>
          <a:xfrm>
            <a:off x="1612634" y="2362999"/>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52" name="object 73">
            <a:extLst>
              <a:ext uri="{FF2B5EF4-FFF2-40B4-BE49-F238E27FC236}">
                <a16:creationId xmlns:a16="http://schemas.microsoft.com/office/drawing/2014/main" id="{AED6198A-9F10-B247-9A04-36F36C54F5F2}"/>
              </a:ext>
            </a:extLst>
          </p:cNvPr>
          <p:cNvSpPr txBox="1"/>
          <p:nvPr/>
        </p:nvSpPr>
        <p:spPr>
          <a:xfrm>
            <a:off x="3123313" y="2327326"/>
            <a:ext cx="1101494" cy="289823"/>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smtClean="0">
                <a:solidFill>
                  <a:srgbClr val="000647"/>
                </a:solidFill>
                <a:latin typeface="Arial" panose="020B0604020202020204" pitchFamily="34" charset="0"/>
                <a:cs typeface="Arial" panose="020B0604020202020204" pitchFamily="34" charset="0"/>
              </a:rPr>
              <a:t>Wydanie </a:t>
            </a:r>
            <a:r>
              <a:rPr lang="pl-PL" altLang="pl-PL" sz="900" b="1" dirty="0">
                <a:solidFill>
                  <a:srgbClr val="000647"/>
                </a:solidFill>
                <a:latin typeface="Arial" panose="020B0604020202020204" pitchFamily="34" charset="0"/>
                <a:cs typeface="Arial" panose="020B0604020202020204" pitchFamily="34" charset="0"/>
              </a:rPr>
              <a:t>decyzji </a:t>
            </a:r>
            <a:br>
              <a:rPr lang="pl-PL" altLang="pl-PL" sz="900" b="1" dirty="0">
                <a:solidFill>
                  <a:srgbClr val="000647"/>
                </a:solidFill>
                <a:latin typeface="Arial" panose="020B0604020202020204" pitchFamily="34" charset="0"/>
                <a:cs typeface="Arial" panose="020B0604020202020204" pitchFamily="34" charset="0"/>
              </a:rPr>
            </a:br>
            <a:r>
              <a:rPr lang="pl-PL" altLang="pl-PL" sz="900" b="1" dirty="0" smtClean="0">
                <a:solidFill>
                  <a:srgbClr val="000647"/>
                </a:solidFill>
                <a:latin typeface="Arial" panose="020B0604020202020204" pitchFamily="34" charset="0"/>
                <a:cs typeface="Arial" panose="020B0604020202020204" pitchFamily="34" charset="0"/>
              </a:rPr>
              <a:t>zasadniczej </a:t>
            </a:r>
            <a:endParaRPr lang="pl-PL" altLang="pl-PL" sz="900" dirty="0">
              <a:solidFill>
                <a:srgbClr val="000647"/>
              </a:solidFill>
              <a:latin typeface="Arial" panose="020B0604020202020204" pitchFamily="34" charset="0"/>
              <a:cs typeface="Arial" panose="020B0604020202020204" pitchFamily="34" charset="0"/>
            </a:endParaRPr>
          </a:p>
        </p:txBody>
      </p:sp>
      <p:sp>
        <p:nvSpPr>
          <p:cNvPr id="54" name="Elipsa 114">
            <a:extLst>
              <a:ext uri="{FF2B5EF4-FFF2-40B4-BE49-F238E27FC236}">
                <a16:creationId xmlns:a16="http://schemas.microsoft.com/office/drawing/2014/main" id="{99B9D017-ACBA-D046-AF27-8CA0C4723583}"/>
              </a:ext>
            </a:extLst>
          </p:cNvPr>
          <p:cNvSpPr/>
          <p:nvPr/>
        </p:nvSpPr>
        <p:spPr>
          <a:xfrm>
            <a:off x="2939506" y="3439001"/>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55" name="object 73">
            <a:extLst>
              <a:ext uri="{FF2B5EF4-FFF2-40B4-BE49-F238E27FC236}">
                <a16:creationId xmlns:a16="http://schemas.microsoft.com/office/drawing/2014/main" id="{9DFE7B74-46E5-E144-ACD9-1C7E3033031F}"/>
              </a:ext>
            </a:extLst>
          </p:cNvPr>
          <p:cNvSpPr txBox="1"/>
          <p:nvPr/>
        </p:nvSpPr>
        <p:spPr>
          <a:xfrm>
            <a:off x="1752010" y="3034739"/>
            <a:ext cx="1014824" cy="566822"/>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Rozpoczęcie procedury transgranicznych konsultacji</a:t>
            </a:r>
          </a:p>
        </p:txBody>
      </p:sp>
      <p:sp>
        <p:nvSpPr>
          <p:cNvPr id="60" name="Elipsa 114">
            <a:extLst>
              <a:ext uri="{FF2B5EF4-FFF2-40B4-BE49-F238E27FC236}">
                <a16:creationId xmlns:a16="http://schemas.microsoft.com/office/drawing/2014/main" id="{10721529-5EDD-8B4C-A561-E1A7A86534E9}"/>
              </a:ext>
            </a:extLst>
          </p:cNvPr>
          <p:cNvSpPr/>
          <p:nvPr/>
        </p:nvSpPr>
        <p:spPr>
          <a:xfrm>
            <a:off x="1612634" y="3074842"/>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63" name="object 73">
            <a:extLst>
              <a:ext uri="{FF2B5EF4-FFF2-40B4-BE49-F238E27FC236}">
                <a16:creationId xmlns:a16="http://schemas.microsoft.com/office/drawing/2014/main" id="{7B1C3963-328F-3148-9651-03AB447EED82}"/>
              </a:ext>
            </a:extLst>
          </p:cNvPr>
          <p:cNvSpPr txBox="1"/>
          <p:nvPr/>
        </p:nvSpPr>
        <p:spPr>
          <a:xfrm>
            <a:off x="1752010" y="3717645"/>
            <a:ext cx="1101494" cy="1120820"/>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Wskazanie przez Rząd RP dostawcy technologii – firmy </a:t>
            </a:r>
            <a:r>
              <a:rPr lang="pl-PL" altLang="pl-PL" sz="900" b="1" dirty="0" err="1">
                <a:solidFill>
                  <a:srgbClr val="000647"/>
                </a:solidFill>
                <a:latin typeface="Arial" panose="020B0604020202020204" pitchFamily="34" charset="0"/>
                <a:cs typeface="Arial" panose="020B0604020202020204" pitchFamily="34" charset="0"/>
              </a:rPr>
              <a:t>Westinghouse</a:t>
            </a:r>
            <a:r>
              <a:rPr lang="pl-PL" altLang="pl-PL" sz="900" b="1" dirty="0">
                <a:solidFill>
                  <a:srgbClr val="000647"/>
                </a:solidFill>
                <a:latin typeface="Arial" panose="020B0604020202020204" pitchFamily="34" charset="0"/>
                <a:cs typeface="Arial" panose="020B0604020202020204" pitchFamily="34" charset="0"/>
              </a:rPr>
              <a:t> </a:t>
            </a:r>
            <a:br>
              <a:rPr lang="pl-PL" altLang="pl-PL" sz="900" b="1" dirty="0">
                <a:solidFill>
                  <a:srgbClr val="000647"/>
                </a:solidFill>
                <a:latin typeface="Arial" panose="020B0604020202020204" pitchFamily="34" charset="0"/>
                <a:cs typeface="Arial" panose="020B0604020202020204" pitchFamily="34" charset="0"/>
              </a:rPr>
            </a:br>
            <a:r>
              <a:rPr lang="pl-PL" altLang="pl-PL" sz="900" b="1" dirty="0">
                <a:solidFill>
                  <a:srgbClr val="000647"/>
                </a:solidFill>
                <a:latin typeface="Arial" panose="020B0604020202020204" pitchFamily="34" charset="0"/>
                <a:cs typeface="Arial" panose="020B0604020202020204" pitchFamily="34" charset="0"/>
              </a:rPr>
              <a:t>oraz podpisanie pierwszych umów dotyczących współpracy</a:t>
            </a:r>
          </a:p>
        </p:txBody>
      </p:sp>
      <p:sp>
        <p:nvSpPr>
          <p:cNvPr id="70" name="Elipsa 114">
            <a:extLst>
              <a:ext uri="{FF2B5EF4-FFF2-40B4-BE49-F238E27FC236}">
                <a16:creationId xmlns:a16="http://schemas.microsoft.com/office/drawing/2014/main" id="{F628E8B8-79FE-9940-A9B0-5331670AAC63}"/>
              </a:ext>
            </a:extLst>
          </p:cNvPr>
          <p:cNvSpPr/>
          <p:nvPr/>
        </p:nvSpPr>
        <p:spPr>
          <a:xfrm>
            <a:off x="1612634" y="3757748"/>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71" name="object 73">
            <a:extLst>
              <a:ext uri="{FF2B5EF4-FFF2-40B4-BE49-F238E27FC236}">
                <a16:creationId xmlns:a16="http://schemas.microsoft.com/office/drawing/2014/main" id="{99299105-C6B4-794F-AEFD-ED7318EFC218}"/>
              </a:ext>
            </a:extLst>
          </p:cNvPr>
          <p:cNvSpPr txBox="1"/>
          <p:nvPr/>
        </p:nvSpPr>
        <p:spPr>
          <a:xfrm>
            <a:off x="501944" y="2322896"/>
            <a:ext cx="1014824" cy="705321"/>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Wskazanie preferowanej lokalizacji „Lubiatowo</a:t>
            </a:r>
            <a:br>
              <a:rPr lang="pl-PL" altLang="pl-PL" sz="900" b="1" dirty="0">
                <a:solidFill>
                  <a:srgbClr val="000647"/>
                </a:solidFill>
                <a:latin typeface="Arial" panose="020B0604020202020204" pitchFamily="34" charset="0"/>
                <a:cs typeface="Arial" panose="020B0604020202020204" pitchFamily="34" charset="0"/>
              </a:rPr>
            </a:br>
            <a:r>
              <a:rPr lang="pl-PL" altLang="pl-PL" sz="900" b="1" dirty="0">
                <a:solidFill>
                  <a:srgbClr val="000647"/>
                </a:solidFill>
                <a:latin typeface="Arial" panose="020B0604020202020204" pitchFamily="34" charset="0"/>
                <a:cs typeface="Arial" panose="020B0604020202020204" pitchFamily="34" charset="0"/>
              </a:rPr>
              <a:t>-Kopalino”</a:t>
            </a:r>
          </a:p>
        </p:txBody>
      </p:sp>
      <p:sp>
        <p:nvSpPr>
          <p:cNvPr id="73" name="Elipsa 114">
            <a:extLst>
              <a:ext uri="{FF2B5EF4-FFF2-40B4-BE49-F238E27FC236}">
                <a16:creationId xmlns:a16="http://schemas.microsoft.com/office/drawing/2014/main" id="{500FCEF6-CDA4-0D4B-8CA5-DD586697922C}"/>
              </a:ext>
            </a:extLst>
          </p:cNvPr>
          <p:cNvSpPr/>
          <p:nvPr/>
        </p:nvSpPr>
        <p:spPr>
          <a:xfrm>
            <a:off x="362568" y="2362999"/>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pic>
        <p:nvPicPr>
          <p:cNvPr id="74" name="Obraz 73">
            <a:extLst>
              <a:ext uri="{FF2B5EF4-FFF2-40B4-BE49-F238E27FC236}">
                <a16:creationId xmlns:a16="http://schemas.microsoft.com/office/drawing/2014/main" id="{15C87BAF-B114-754D-B605-864294F50CEF}"/>
              </a:ext>
            </a:extLst>
          </p:cNvPr>
          <p:cNvPicPr>
            <a:picLocks noChangeAspect="1"/>
          </p:cNvPicPr>
          <p:nvPr/>
        </p:nvPicPr>
        <p:blipFill>
          <a:blip r:embed="rId13"/>
          <a:stretch>
            <a:fillRect/>
          </a:stretch>
        </p:blipFill>
        <p:spPr>
          <a:xfrm>
            <a:off x="1762049" y="1144217"/>
            <a:ext cx="343196" cy="354790"/>
          </a:xfrm>
          <a:prstGeom prst="rect">
            <a:avLst/>
          </a:prstGeom>
        </p:spPr>
      </p:pic>
      <p:grpSp>
        <p:nvGrpSpPr>
          <p:cNvPr id="92" name="Grupa 91">
            <a:extLst>
              <a:ext uri="{FF2B5EF4-FFF2-40B4-BE49-F238E27FC236}">
                <a16:creationId xmlns:a16="http://schemas.microsoft.com/office/drawing/2014/main" id="{99DD8104-50A0-884C-8CA6-E89BB783470F}"/>
              </a:ext>
            </a:extLst>
          </p:cNvPr>
          <p:cNvGrpSpPr/>
          <p:nvPr/>
        </p:nvGrpSpPr>
        <p:grpSpPr>
          <a:xfrm>
            <a:off x="420863" y="1012961"/>
            <a:ext cx="499372" cy="556868"/>
            <a:chOff x="3510044" y="3087332"/>
            <a:chExt cx="1104186" cy="1231320"/>
          </a:xfrm>
        </p:grpSpPr>
        <p:pic>
          <p:nvPicPr>
            <p:cNvPr id="93" name="Grafika 92" descr="Mapa z pinezką z wypełnieniem pełnym">
              <a:extLst>
                <a:ext uri="{FF2B5EF4-FFF2-40B4-BE49-F238E27FC236}">
                  <a16:creationId xmlns:a16="http://schemas.microsoft.com/office/drawing/2014/main" id="{F9B472B9-90E6-2041-8776-621791F06B6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3510044" y="3404252"/>
              <a:ext cx="914400" cy="914400"/>
            </a:xfrm>
            <a:prstGeom prst="rect">
              <a:avLst/>
            </a:prstGeom>
          </p:spPr>
        </p:pic>
        <p:pic>
          <p:nvPicPr>
            <p:cNvPr id="94" name="Grafika 93" descr="Znacznik z wypełnieniem pełnym">
              <a:extLst>
                <a:ext uri="{FF2B5EF4-FFF2-40B4-BE49-F238E27FC236}">
                  <a16:creationId xmlns:a16="http://schemas.microsoft.com/office/drawing/2014/main" id="{93B15E4B-14D3-B340-95BC-B152E64C71F7}"/>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3699830" y="3087332"/>
              <a:ext cx="914400" cy="914400"/>
            </a:xfrm>
            <a:prstGeom prst="rect">
              <a:avLst/>
            </a:prstGeom>
          </p:spPr>
        </p:pic>
      </p:grpSp>
      <p:sp>
        <p:nvSpPr>
          <p:cNvPr id="75" name="object 73">
            <a:extLst>
              <a:ext uri="{FF2B5EF4-FFF2-40B4-BE49-F238E27FC236}">
                <a16:creationId xmlns:a16="http://schemas.microsoft.com/office/drawing/2014/main" id="{AED6198A-9F10-B247-9A04-36F36C54F5F2}"/>
              </a:ext>
            </a:extLst>
          </p:cNvPr>
          <p:cNvSpPr txBox="1"/>
          <p:nvPr/>
        </p:nvSpPr>
        <p:spPr>
          <a:xfrm>
            <a:off x="3109156" y="2818920"/>
            <a:ext cx="1101494" cy="428322"/>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Uzyskanie decyzji </a:t>
            </a:r>
            <a:br>
              <a:rPr lang="pl-PL" altLang="pl-PL" sz="900" b="1" dirty="0">
                <a:solidFill>
                  <a:srgbClr val="000647"/>
                </a:solidFill>
                <a:latin typeface="Arial" panose="020B0604020202020204" pitchFamily="34" charset="0"/>
                <a:cs typeface="Arial" panose="020B0604020202020204" pitchFamily="34" charset="0"/>
              </a:rPr>
            </a:br>
            <a:r>
              <a:rPr lang="pl-PL" altLang="pl-PL" sz="900" b="1" dirty="0">
                <a:solidFill>
                  <a:srgbClr val="000647"/>
                </a:solidFill>
                <a:latin typeface="Arial" panose="020B0604020202020204" pitchFamily="34" charset="0"/>
                <a:cs typeface="Arial" panose="020B0604020202020204" pitchFamily="34" charset="0"/>
              </a:rPr>
              <a:t>o środowiskowych uwarunkowaniach</a:t>
            </a:r>
            <a:endParaRPr lang="pl-PL" altLang="pl-PL" sz="900" dirty="0">
              <a:solidFill>
                <a:srgbClr val="000647"/>
              </a:solidFill>
              <a:latin typeface="Arial" panose="020B0604020202020204" pitchFamily="34" charset="0"/>
              <a:cs typeface="Arial" panose="020B0604020202020204" pitchFamily="34" charset="0"/>
            </a:endParaRPr>
          </a:p>
        </p:txBody>
      </p:sp>
      <p:sp>
        <p:nvSpPr>
          <p:cNvPr id="91" name="object 73">
            <a:extLst>
              <a:ext uri="{FF2B5EF4-FFF2-40B4-BE49-F238E27FC236}">
                <a16:creationId xmlns:a16="http://schemas.microsoft.com/office/drawing/2014/main" id="{AED6198A-9F10-B247-9A04-36F36C54F5F2}"/>
              </a:ext>
            </a:extLst>
          </p:cNvPr>
          <p:cNvSpPr txBox="1"/>
          <p:nvPr/>
        </p:nvSpPr>
        <p:spPr>
          <a:xfrm>
            <a:off x="3151554" y="4377789"/>
            <a:ext cx="1101494" cy="428322"/>
          </a:xfrm>
          <a:prstGeom prst="rect">
            <a:avLst/>
          </a:prstGeom>
        </p:spPr>
        <p:txBody>
          <a:bodyPr vert="horz" wrap="square" lIns="0" tIns="12700" rIns="0" bIns="0" rtlCol="0">
            <a:spAutoFit/>
          </a:bodyPr>
          <a:lstStyle/>
          <a:p>
            <a:pPr lvl="0" eaLnBrk="0" fontAlgn="base" hangingPunct="0">
              <a:spcBef>
                <a:spcPct val="0"/>
              </a:spcBef>
              <a:spcAft>
                <a:spcPct val="0"/>
              </a:spcAft>
            </a:pPr>
            <a:r>
              <a:rPr lang="pl-PL" altLang="pl-PL" sz="900" b="1" dirty="0">
                <a:solidFill>
                  <a:srgbClr val="000647"/>
                </a:solidFill>
                <a:latin typeface="Arial" panose="020B0604020202020204" pitchFamily="34" charset="0"/>
                <a:cs typeface="Arial" panose="020B0604020202020204" pitchFamily="34" charset="0"/>
              </a:rPr>
              <a:t>Uzyskanie decyzji </a:t>
            </a:r>
            <a:br>
              <a:rPr lang="pl-PL" altLang="pl-PL" sz="900" b="1" dirty="0">
                <a:solidFill>
                  <a:srgbClr val="000647"/>
                </a:solidFill>
                <a:latin typeface="Arial" panose="020B0604020202020204" pitchFamily="34" charset="0"/>
                <a:cs typeface="Arial" panose="020B0604020202020204" pitchFamily="34" charset="0"/>
              </a:rPr>
            </a:br>
            <a:r>
              <a:rPr lang="pl-PL" altLang="pl-PL" sz="900" b="1" dirty="0">
                <a:solidFill>
                  <a:srgbClr val="000647"/>
                </a:solidFill>
                <a:latin typeface="Arial" panose="020B0604020202020204" pitchFamily="34" charset="0"/>
                <a:cs typeface="Arial" panose="020B0604020202020204" pitchFamily="34" charset="0"/>
              </a:rPr>
              <a:t>o </a:t>
            </a:r>
            <a:r>
              <a:rPr lang="pl-PL" altLang="pl-PL" sz="900" b="1" dirty="0" smtClean="0">
                <a:solidFill>
                  <a:srgbClr val="000647"/>
                </a:solidFill>
                <a:latin typeface="Arial" panose="020B0604020202020204" pitchFamily="34" charset="0"/>
                <a:cs typeface="Arial" panose="020B0604020202020204" pitchFamily="34" charset="0"/>
              </a:rPr>
              <a:t>ustaleniu lokalizacji </a:t>
            </a:r>
            <a:endParaRPr lang="pl-PL" altLang="pl-PL" sz="900" dirty="0">
              <a:solidFill>
                <a:srgbClr val="000647"/>
              </a:solidFill>
              <a:latin typeface="Arial" panose="020B0604020202020204" pitchFamily="34" charset="0"/>
              <a:cs typeface="Arial" panose="020B0604020202020204" pitchFamily="34" charset="0"/>
            </a:endParaRPr>
          </a:p>
        </p:txBody>
      </p:sp>
      <p:sp>
        <p:nvSpPr>
          <p:cNvPr id="96" name="Elipsa 114">
            <a:extLst>
              <a:ext uri="{FF2B5EF4-FFF2-40B4-BE49-F238E27FC236}">
                <a16:creationId xmlns:a16="http://schemas.microsoft.com/office/drawing/2014/main" id="{F628E8B8-79FE-9940-A9B0-5331670AAC63}"/>
              </a:ext>
            </a:extLst>
          </p:cNvPr>
          <p:cNvSpPr/>
          <p:nvPr/>
        </p:nvSpPr>
        <p:spPr>
          <a:xfrm>
            <a:off x="2982312" y="4428993"/>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97" name="Elipsa 114">
            <a:extLst>
              <a:ext uri="{FF2B5EF4-FFF2-40B4-BE49-F238E27FC236}">
                <a16:creationId xmlns:a16="http://schemas.microsoft.com/office/drawing/2014/main" id="{F628E8B8-79FE-9940-A9B0-5331670AAC63}"/>
              </a:ext>
            </a:extLst>
          </p:cNvPr>
          <p:cNvSpPr/>
          <p:nvPr/>
        </p:nvSpPr>
        <p:spPr>
          <a:xfrm>
            <a:off x="4285830" y="2833021"/>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
        <p:nvSpPr>
          <p:cNvPr id="98" name="object 73">
            <a:extLst>
              <a:ext uri="{FF2B5EF4-FFF2-40B4-BE49-F238E27FC236}">
                <a16:creationId xmlns:a16="http://schemas.microsoft.com/office/drawing/2014/main" id="{B8C41E2C-5E7A-784B-95F8-14BC43BC3A10}"/>
              </a:ext>
            </a:extLst>
          </p:cNvPr>
          <p:cNvSpPr txBox="1"/>
          <p:nvPr/>
        </p:nvSpPr>
        <p:spPr>
          <a:xfrm>
            <a:off x="4437621" y="2788858"/>
            <a:ext cx="929532" cy="428322"/>
          </a:xfrm>
          <a:prstGeom prst="rect">
            <a:avLst/>
          </a:prstGeom>
        </p:spPr>
        <p:txBody>
          <a:bodyPr vert="horz" wrap="square" lIns="0" tIns="12700" rIns="0" bIns="0" rtlCol="0">
            <a:spAutoFit/>
          </a:bodyPr>
          <a:lstStyle/>
          <a:p>
            <a:pPr marL="12700">
              <a:spcBef>
                <a:spcPts val="100"/>
              </a:spcBef>
            </a:pPr>
            <a:r>
              <a:rPr lang="pl-PL" sz="900" b="1" spc="-30" dirty="0" smtClean="0">
                <a:solidFill>
                  <a:srgbClr val="000647"/>
                </a:solidFill>
                <a:latin typeface="Arial" panose="020B0604020202020204" pitchFamily="34" charset="0"/>
                <a:cs typeface="Arial" panose="020B0604020202020204" pitchFamily="34" charset="0"/>
              </a:rPr>
              <a:t>Uzyskiwanie kolejnych decyzji </a:t>
            </a:r>
            <a:r>
              <a:rPr lang="pl-PL" sz="900" b="1" spc="-30" dirty="0" err="1" smtClean="0">
                <a:solidFill>
                  <a:srgbClr val="000647"/>
                </a:solidFill>
                <a:latin typeface="Arial" panose="020B0604020202020204" pitchFamily="34" charset="0"/>
                <a:cs typeface="Arial" panose="020B0604020202020204" pitchFamily="34" charset="0"/>
              </a:rPr>
              <a:t>pozwoleniowych</a:t>
            </a:r>
            <a:r>
              <a:rPr lang="pl-PL" sz="900" b="1" spc="-30" dirty="0" smtClean="0">
                <a:solidFill>
                  <a:srgbClr val="000647"/>
                </a:solidFill>
                <a:latin typeface="Arial" panose="020B0604020202020204" pitchFamily="34" charset="0"/>
                <a:cs typeface="Arial" panose="020B0604020202020204" pitchFamily="34" charset="0"/>
              </a:rPr>
              <a:t>  </a:t>
            </a:r>
            <a:endParaRPr sz="900" b="1" dirty="0">
              <a:solidFill>
                <a:srgbClr val="000647"/>
              </a:solidFill>
              <a:latin typeface="Arial" panose="020B0604020202020204" pitchFamily="34" charset="0"/>
              <a:cs typeface="Arial" panose="020B0604020202020204" pitchFamily="34" charset="0"/>
            </a:endParaRPr>
          </a:p>
        </p:txBody>
      </p:sp>
      <p:sp>
        <p:nvSpPr>
          <p:cNvPr id="76" name="Elipsa 114">
            <a:extLst>
              <a:ext uri="{FF2B5EF4-FFF2-40B4-BE49-F238E27FC236}">
                <a16:creationId xmlns:a16="http://schemas.microsoft.com/office/drawing/2014/main" id="{E48AA1CB-9F34-234C-8128-61D000574040}"/>
              </a:ext>
            </a:extLst>
          </p:cNvPr>
          <p:cNvSpPr/>
          <p:nvPr/>
        </p:nvSpPr>
        <p:spPr>
          <a:xfrm>
            <a:off x="8002163" y="2882340"/>
            <a:ext cx="85613" cy="86010"/>
          </a:xfrm>
          <a:prstGeom prst="ellipse">
            <a:avLst/>
          </a:prstGeom>
          <a:solidFill>
            <a:srgbClr val="06B2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1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106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70517" y="1128310"/>
            <a:ext cx="6623824" cy="3262432"/>
          </a:xfrm>
          <a:prstGeom prst="rect">
            <a:avLst/>
          </a:prstGeom>
        </p:spPr>
        <p:txBody>
          <a:bodyPr wrap="square">
            <a:spAutoFit/>
          </a:bodyPr>
          <a:lstStyle/>
          <a:p>
            <a:pPr algn="just" defTabSz="914355">
              <a:spcAft>
                <a:spcPts val="1200"/>
              </a:spcAft>
              <a:buClr>
                <a:srgbClr val="92D050"/>
              </a:buClr>
            </a:pPr>
            <a:r>
              <a:rPr lang="pl-PL" dirty="0">
                <a:solidFill>
                  <a:srgbClr val="000647"/>
                </a:solidFill>
                <a:latin typeface="Arial" panose="020B0604020202020204" pitchFamily="34" charset="0"/>
                <a:cs typeface="Arial" panose="020B0604020202020204" pitchFamily="34" charset="0"/>
              </a:rPr>
              <a:t>Generalny Dyrektor Ochrony Środowiska wydał decyzję o środowiskowych uwarunkowaniach dla elektrowni jądrowej w lokalizacji Lubiatowo-Kopalino. Decyzja wydana przez organ jest kluczowym pozwoleniem uzyskiwanym </a:t>
            </a:r>
            <a:r>
              <a:rPr lang="pl-PL" dirty="0" smtClean="0">
                <a:solidFill>
                  <a:srgbClr val="000647"/>
                </a:solidFill>
                <a:latin typeface="Arial" panose="020B0604020202020204" pitchFamily="34" charset="0"/>
                <a:cs typeface="Arial" panose="020B0604020202020204" pitchFamily="34" charset="0"/>
              </a:rPr>
              <a:t/>
            </a:r>
            <a:br>
              <a:rPr lang="pl-PL" dirty="0" smtClean="0">
                <a:solidFill>
                  <a:srgbClr val="000647"/>
                </a:solidFill>
                <a:latin typeface="Arial" panose="020B0604020202020204" pitchFamily="34" charset="0"/>
                <a:cs typeface="Arial" panose="020B0604020202020204" pitchFamily="34" charset="0"/>
              </a:rPr>
            </a:br>
            <a:r>
              <a:rPr lang="pl-PL" dirty="0" smtClean="0">
                <a:solidFill>
                  <a:srgbClr val="000647"/>
                </a:solidFill>
                <a:latin typeface="Arial" panose="020B0604020202020204" pitchFamily="34" charset="0"/>
                <a:cs typeface="Arial" panose="020B0604020202020204" pitchFamily="34" charset="0"/>
              </a:rPr>
              <a:t>w </a:t>
            </a:r>
            <a:r>
              <a:rPr lang="pl-PL" dirty="0">
                <a:solidFill>
                  <a:srgbClr val="000647"/>
                </a:solidFill>
                <a:latin typeface="Arial" panose="020B0604020202020204" pitchFamily="34" charset="0"/>
                <a:cs typeface="Arial" panose="020B0604020202020204" pitchFamily="34" charset="0"/>
              </a:rPr>
              <a:t>procesie inwestycyjnym, ponieważ kolejne zgody administracyjne, w tym decyzja o ustaleniu lokalizacji inwestycji oraz pozwolenie na budowę, muszą być zgodne z ustaleniami i warunkami zawartymi w decyzji o środowiskowych uwarunkowaniach.</a:t>
            </a:r>
          </a:p>
          <a:p>
            <a:pPr algn="just" defTabSz="914355">
              <a:spcAft>
                <a:spcPts val="1200"/>
              </a:spcAft>
              <a:buClr>
                <a:srgbClr val="92D050"/>
              </a:buClr>
            </a:pPr>
            <a:r>
              <a:rPr lang="pl-PL" dirty="0">
                <a:solidFill>
                  <a:srgbClr val="000647"/>
                </a:solidFill>
                <a:latin typeface="Arial" panose="020B0604020202020204" pitchFamily="34" charset="0"/>
                <a:cs typeface="Arial" panose="020B0604020202020204" pitchFamily="34" charset="0"/>
              </a:rPr>
              <a:t>Otrzymana decyzja środowiskowa przesądza o wariancie lokalizacyjnym – czyli </a:t>
            </a:r>
            <a:br>
              <a:rPr lang="pl-PL" dirty="0">
                <a:solidFill>
                  <a:srgbClr val="000647"/>
                </a:solidFill>
                <a:latin typeface="Arial" panose="020B0604020202020204" pitchFamily="34" charset="0"/>
                <a:cs typeface="Arial" panose="020B0604020202020204" pitchFamily="34" charset="0"/>
              </a:rPr>
            </a:br>
            <a:r>
              <a:rPr lang="pl-PL" dirty="0">
                <a:solidFill>
                  <a:srgbClr val="000647"/>
                </a:solidFill>
                <a:latin typeface="Arial" panose="020B0604020202020204" pitchFamily="34" charset="0"/>
                <a:cs typeface="Arial" panose="020B0604020202020204" pitchFamily="34" charset="0"/>
              </a:rPr>
              <a:t>w lokalizacji </a:t>
            </a:r>
            <a:r>
              <a:rPr lang="pl-PL" dirty="0" smtClean="0">
                <a:solidFill>
                  <a:srgbClr val="000647"/>
                </a:solidFill>
                <a:latin typeface="Arial" panose="020B0604020202020204" pitchFamily="34" charset="0"/>
                <a:cs typeface="Arial" panose="020B0604020202020204" pitchFamily="34" charset="0"/>
              </a:rPr>
              <a:t>Lubiatowo-Kopalino</a:t>
            </a:r>
            <a:r>
              <a:rPr lang="pl-PL" dirty="0">
                <a:solidFill>
                  <a:srgbClr val="000647"/>
                </a:solidFill>
                <a:latin typeface="Arial" panose="020B0604020202020204" pitchFamily="34" charset="0"/>
                <a:cs typeface="Arial" panose="020B0604020202020204" pitchFamily="34" charset="0"/>
              </a:rPr>
              <a:t> </a:t>
            </a:r>
            <a:r>
              <a:rPr lang="pl-PL" dirty="0" smtClean="0">
                <a:solidFill>
                  <a:srgbClr val="000647"/>
                </a:solidFill>
                <a:latin typeface="Arial" panose="020B0604020202020204" pitchFamily="34" charset="0"/>
                <a:cs typeface="Arial" panose="020B0604020202020204" pitchFamily="34" charset="0"/>
              </a:rPr>
              <a:t>– </a:t>
            </a:r>
            <a:r>
              <a:rPr lang="pl-PL" dirty="0">
                <a:solidFill>
                  <a:srgbClr val="000647"/>
                </a:solidFill>
                <a:latin typeface="Arial" panose="020B0604020202020204" pitchFamily="34" charset="0"/>
                <a:cs typeface="Arial" panose="020B0604020202020204" pitchFamily="34" charset="0"/>
              </a:rPr>
              <a:t>określa m.in. warunki korzystania ze środowiska w fazie realizacji i eksploatacji obiektu, wymagania dotyczące ochrony środowiska konieczne do uwzględnienia w dokumentacji projektowej, wymogi </a:t>
            </a:r>
            <a:r>
              <a:rPr lang="pl-PL" dirty="0" smtClean="0">
                <a:solidFill>
                  <a:srgbClr val="000647"/>
                </a:solidFill>
                <a:latin typeface="Arial" panose="020B0604020202020204" pitchFamily="34" charset="0"/>
                <a:cs typeface="Arial" panose="020B0604020202020204" pitchFamily="34" charset="0"/>
              </a:rPr>
              <a:t/>
            </a:r>
            <a:br>
              <a:rPr lang="pl-PL" dirty="0" smtClean="0">
                <a:solidFill>
                  <a:srgbClr val="000647"/>
                </a:solidFill>
                <a:latin typeface="Arial" panose="020B0604020202020204" pitchFamily="34" charset="0"/>
                <a:cs typeface="Arial" panose="020B0604020202020204" pitchFamily="34" charset="0"/>
              </a:rPr>
            </a:br>
            <a:r>
              <a:rPr lang="pl-PL" dirty="0" smtClean="0">
                <a:solidFill>
                  <a:srgbClr val="000647"/>
                </a:solidFill>
                <a:latin typeface="Arial" panose="020B0604020202020204" pitchFamily="34" charset="0"/>
                <a:cs typeface="Arial" panose="020B0604020202020204" pitchFamily="34" charset="0"/>
              </a:rPr>
              <a:t>w </a:t>
            </a:r>
            <a:r>
              <a:rPr lang="pl-PL" dirty="0">
                <a:solidFill>
                  <a:srgbClr val="000647"/>
                </a:solidFill>
                <a:latin typeface="Arial" panose="020B0604020202020204" pitchFamily="34" charset="0"/>
                <a:cs typeface="Arial" panose="020B0604020202020204" pitchFamily="34" charset="0"/>
              </a:rPr>
              <a:t>zakresie przeciwdziałania skutkom awarii przemysłowych, a także nakłada obowiązek przeprowadzenia ponownej oceny oddziaływania przedsięwzięcia na środowisko w ramach postępowania w sprawie wydania pozwolenia na budowę.</a:t>
            </a:r>
          </a:p>
        </p:txBody>
      </p:sp>
      <p:sp>
        <p:nvSpPr>
          <p:cNvPr id="3" name="pole tekstowe 2">
            <a:extLst>
              <a:ext uri="{FF2B5EF4-FFF2-40B4-BE49-F238E27FC236}">
                <a16:creationId xmlns:a16="http://schemas.microsoft.com/office/drawing/2014/main" id="{142C3A44-B591-6C48-8002-F30AF0562A65}"/>
              </a:ext>
            </a:extLst>
          </p:cNvPr>
          <p:cNvSpPr txBox="1"/>
          <p:nvPr/>
        </p:nvSpPr>
        <p:spPr>
          <a:xfrm>
            <a:off x="604655" y="114197"/>
            <a:ext cx="7447964" cy="369332"/>
          </a:xfrm>
          <a:prstGeom prst="rect">
            <a:avLst/>
          </a:prstGeom>
          <a:noFill/>
        </p:spPr>
        <p:txBody>
          <a:bodyPr wrap="square" rtlCol="0">
            <a:spAutoFit/>
          </a:bodyPr>
          <a:lstStyle/>
          <a:p>
            <a:pPr lvl="0">
              <a:defRPr/>
            </a:pPr>
            <a:r>
              <a:rPr lang="pl-PL" sz="1800" b="1" dirty="0" smtClean="0">
                <a:solidFill>
                  <a:srgbClr val="000647"/>
                </a:solidFill>
              </a:rPr>
              <a:t>Decyzja o środowiskowych uwarunkowaniach – 19.09.2023</a:t>
            </a:r>
            <a:endParaRPr lang="pl-PL" sz="1800" b="1" dirty="0">
              <a:solidFill>
                <a:srgbClr val="000647"/>
              </a:solidFill>
            </a:endParaRPr>
          </a:p>
        </p:txBody>
      </p:sp>
    </p:spTree>
    <p:extLst>
      <p:ext uri="{BB962C8B-B14F-4D97-AF65-F5344CB8AC3E}">
        <p14:creationId xmlns:p14="http://schemas.microsoft.com/office/powerpoint/2010/main" val="3928405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niebieskie, Jaskrawoniebieski, zrzut ekranu, Majorelle blue&#10;&#10;Opis wygenerowany automatycznie">
            <a:extLst>
              <a:ext uri="{FF2B5EF4-FFF2-40B4-BE49-F238E27FC236}">
                <a16:creationId xmlns:a16="http://schemas.microsoft.com/office/drawing/2014/main" id="{B5AEDB3E-2D1C-9F97-EE25-04FA5FF4FCD9}"/>
              </a:ext>
            </a:extLst>
          </p:cNvPr>
          <p:cNvPicPr>
            <a:picLocks noChangeAspect="1"/>
          </p:cNvPicPr>
          <p:nvPr/>
        </p:nvPicPr>
        <p:blipFill>
          <a:blip r:embed="rId3"/>
          <a:stretch>
            <a:fillRect/>
          </a:stretch>
        </p:blipFill>
        <p:spPr>
          <a:xfrm>
            <a:off x="0" y="-5355"/>
            <a:ext cx="9144000" cy="5049296"/>
          </a:xfrm>
          <a:prstGeom prst="rect">
            <a:avLst/>
          </a:prstGeom>
        </p:spPr>
      </p:pic>
      <p:sp>
        <p:nvSpPr>
          <p:cNvPr id="45" name="Prostokąt 44">
            <a:extLst>
              <a:ext uri="{FF2B5EF4-FFF2-40B4-BE49-F238E27FC236}">
                <a16:creationId xmlns:a16="http://schemas.microsoft.com/office/drawing/2014/main" id="{11A60B9C-6967-3F64-86F1-F95747850EC6}"/>
              </a:ext>
            </a:extLst>
          </p:cNvPr>
          <p:cNvSpPr/>
          <p:nvPr/>
        </p:nvSpPr>
        <p:spPr>
          <a:xfrm>
            <a:off x="-1" y="5008770"/>
            <a:ext cx="9144001" cy="144000"/>
          </a:xfrm>
          <a:prstGeom prst="rect">
            <a:avLst/>
          </a:prstGeom>
          <a:solidFill>
            <a:srgbClr val="76D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a:extLst>
              <a:ext uri="{FF2B5EF4-FFF2-40B4-BE49-F238E27FC236}">
                <a16:creationId xmlns:a16="http://schemas.microsoft.com/office/drawing/2014/main" id="{68FC58F9-5F01-AE13-E8FA-5DE90D49DEC0}"/>
              </a:ext>
            </a:extLst>
          </p:cNvPr>
          <p:cNvSpPr txBox="1"/>
          <p:nvPr/>
        </p:nvSpPr>
        <p:spPr>
          <a:xfrm>
            <a:off x="284512" y="218194"/>
            <a:ext cx="8556697" cy="954107"/>
          </a:xfrm>
          <a:prstGeom prst="rect">
            <a:avLst/>
          </a:prstGeom>
          <a:noFill/>
        </p:spPr>
        <p:txBody>
          <a:bodyPr wrap="square">
            <a:sp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b="1" kern="0" spc="200" normalizeH="0" baseline="0">
                <a:ln>
                  <a:noFill/>
                </a:ln>
                <a:solidFill>
                  <a:srgbClr val="FFFFFF"/>
                </a:solidFill>
                <a:effectLst/>
                <a:uLnTx/>
                <a:uFillTx/>
                <a:latin typeface="Calibri" panose="020F0502020204030204" pitchFamily="34" charset="0"/>
              </a:defRPr>
            </a:lvl1pPr>
          </a:lstStyle>
          <a:p>
            <a:pPr algn="ctr"/>
            <a:r>
              <a:rPr lang="pl-PL" sz="2800" dirty="0" smtClean="0">
                <a:solidFill>
                  <a:schemeClr val="bg1"/>
                </a:solidFill>
              </a:rPr>
              <a:t>Procedura środowiskowa </a:t>
            </a:r>
            <a:br>
              <a:rPr lang="pl-PL" sz="2800" dirty="0" smtClean="0">
                <a:solidFill>
                  <a:schemeClr val="bg1"/>
                </a:solidFill>
              </a:rPr>
            </a:br>
            <a:r>
              <a:rPr lang="pl-PL" sz="2800" dirty="0" smtClean="0">
                <a:solidFill>
                  <a:schemeClr val="bg1"/>
                </a:solidFill>
              </a:rPr>
              <a:t>Udział </a:t>
            </a:r>
            <a:r>
              <a:rPr lang="pl-PL" sz="2800" dirty="0">
                <a:solidFill>
                  <a:schemeClr val="bg1"/>
                </a:solidFill>
              </a:rPr>
              <a:t>społeczeństwa na poziomie krajowym</a:t>
            </a:r>
          </a:p>
        </p:txBody>
      </p:sp>
      <p:grpSp>
        <p:nvGrpSpPr>
          <p:cNvPr id="46" name="Grupa 45">
            <a:extLst>
              <a:ext uri="{FF2B5EF4-FFF2-40B4-BE49-F238E27FC236}">
                <a16:creationId xmlns:a16="http://schemas.microsoft.com/office/drawing/2014/main" id="{8A169BFB-15E9-8466-2531-C0975DE93331}"/>
              </a:ext>
            </a:extLst>
          </p:cNvPr>
          <p:cNvGrpSpPr/>
          <p:nvPr/>
        </p:nvGrpSpPr>
        <p:grpSpPr>
          <a:xfrm>
            <a:off x="2698870" y="1680530"/>
            <a:ext cx="3404214" cy="3404214"/>
            <a:chOff x="2923159" y="1639310"/>
            <a:chExt cx="3404214" cy="3404214"/>
          </a:xfrm>
        </p:grpSpPr>
        <p:pic>
          <p:nvPicPr>
            <p:cNvPr id="9" name="Grafika 8" descr="Mowa kontur">
              <a:extLst>
                <a:ext uri="{FF2B5EF4-FFF2-40B4-BE49-F238E27FC236}">
                  <a16:creationId xmlns:a16="http://schemas.microsoft.com/office/drawing/2014/main" id="{B84D20A3-380C-8FD0-6CF8-F5E6328CAD1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923159" y="1639310"/>
              <a:ext cx="3404214" cy="3404214"/>
            </a:xfrm>
            <a:prstGeom prst="rect">
              <a:avLst/>
            </a:prstGeom>
          </p:spPr>
        </p:pic>
        <p:grpSp>
          <p:nvGrpSpPr>
            <p:cNvPr id="21" name="Grupa 20">
              <a:extLst>
                <a:ext uri="{FF2B5EF4-FFF2-40B4-BE49-F238E27FC236}">
                  <a16:creationId xmlns:a16="http://schemas.microsoft.com/office/drawing/2014/main" id="{5AAF4A5E-B3C1-81D6-97E9-7AE6FBA9FE8B}"/>
                </a:ext>
              </a:extLst>
            </p:cNvPr>
            <p:cNvGrpSpPr/>
            <p:nvPr/>
          </p:nvGrpSpPr>
          <p:grpSpPr>
            <a:xfrm>
              <a:off x="3153409" y="1926633"/>
              <a:ext cx="1505464" cy="774494"/>
              <a:chOff x="-758131" y="3695534"/>
              <a:chExt cx="1143783" cy="774494"/>
            </a:xfrm>
          </p:grpSpPr>
          <p:sp>
            <p:nvSpPr>
              <p:cNvPr id="16" name="pole tekstowe 15">
                <a:extLst>
                  <a:ext uri="{FF2B5EF4-FFF2-40B4-BE49-F238E27FC236}">
                    <a16:creationId xmlns:a16="http://schemas.microsoft.com/office/drawing/2014/main" id="{7F6AED5A-C532-E2D5-5056-88CEFF3F98B4}"/>
                  </a:ext>
                </a:extLst>
              </p:cNvPr>
              <p:cNvSpPr txBox="1"/>
              <p:nvPr/>
            </p:nvSpPr>
            <p:spPr>
              <a:xfrm>
                <a:off x="-758131" y="3695534"/>
                <a:ext cx="1143783" cy="769441"/>
              </a:xfrm>
              <a:prstGeom prst="rect">
                <a:avLst/>
              </a:prstGeom>
              <a:noFill/>
            </p:spPr>
            <p:txBody>
              <a:bodyPr wrap="square">
                <a:spAutoFit/>
              </a:bodyPr>
              <a:lstStyle/>
              <a:p>
                <a:pPr algn="ctr">
                  <a:spcAft>
                    <a:spcPts val="600"/>
                  </a:spcAft>
                </a:pPr>
                <a:r>
                  <a:rPr lang="pl-PL" sz="4400" b="1" i="0" dirty="0">
                    <a:ln w="127000">
                      <a:solidFill>
                        <a:srgbClr val="002060"/>
                      </a:solidFill>
                    </a:ln>
                    <a:solidFill>
                      <a:schemeClr val="bg1"/>
                    </a:solidFill>
                    <a:effectLst/>
                    <a:latin typeface="+mj-lt"/>
                    <a:cs typeface="Calibri" panose="020F0502020204030204" pitchFamily="34" charset="0"/>
                  </a:rPr>
                  <a:t>7</a:t>
                </a:r>
              </a:p>
            </p:txBody>
          </p:sp>
          <p:sp>
            <p:nvSpPr>
              <p:cNvPr id="17" name="pole tekstowe 16">
                <a:extLst>
                  <a:ext uri="{FF2B5EF4-FFF2-40B4-BE49-F238E27FC236}">
                    <a16:creationId xmlns:a16="http://schemas.microsoft.com/office/drawing/2014/main" id="{BE226406-C22F-9C17-804C-A661C1B4E450}"/>
                  </a:ext>
                </a:extLst>
              </p:cNvPr>
              <p:cNvSpPr txBox="1"/>
              <p:nvPr/>
            </p:nvSpPr>
            <p:spPr>
              <a:xfrm>
                <a:off x="-708911" y="3700587"/>
                <a:ext cx="1045342" cy="769441"/>
              </a:xfrm>
              <a:prstGeom prst="rect">
                <a:avLst/>
              </a:prstGeom>
              <a:noFill/>
            </p:spPr>
            <p:txBody>
              <a:bodyPr wrap="square">
                <a:spAutoFit/>
              </a:bodyPr>
              <a:lstStyle/>
              <a:p>
                <a:pPr algn="ctr">
                  <a:spcAft>
                    <a:spcPts val="600"/>
                  </a:spcAft>
                </a:pPr>
                <a:r>
                  <a:rPr lang="pl-PL" sz="4400" b="1" i="0" dirty="0">
                    <a:ln w="63500">
                      <a:noFill/>
                    </a:ln>
                    <a:solidFill>
                      <a:schemeClr val="bg1"/>
                    </a:solidFill>
                    <a:effectLst/>
                    <a:latin typeface="+mj-lt"/>
                    <a:cs typeface="Calibri" panose="020F0502020204030204" pitchFamily="34" charset="0"/>
                  </a:rPr>
                  <a:t>7</a:t>
                </a:r>
              </a:p>
            </p:txBody>
          </p:sp>
        </p:grpSp>
        <p:sp>
          <p:nvSpPr>
            <p:cNvPr id="43" name="Prostokąt 42">
              <a:extLst>
                <a:ext uri="{FF2B5EF4-FFF2-40B4-BE49-F238E27FC236}">
                  <a16:creationId xmlns:a16="http://schemas.microsoft.com/office/drawing/2014/main" id="{223CF137-500E-E6AF-BF9E-8A7690B1C27F}"/>
                </a:ext>
              </a:extLst>
            </p:cNvPr>
            <p:cNvSpPr/>
            <p:nvPr/>
          </p:nvSpPr>
          <p:spPr>
            <a:xfrm>
              <a:off x="5348377" y="2984533"/>
              <a:ext cx="755266" cy="70225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4" name="Grafika 33" descr="Sala posiedzeń z wypełnieniem pełnym">
              <a:extLst>
                <a:ext uri="{FF2B5EF4-FFF2-40B4-BE49-F238E27FC236}">
                  <a16:creationId xmlns:a16="http://schemas.microsoft.com/office/drawing/2014/main" id="{357F068F-E607-1D48-2856-CAB79F348FE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316636" y="2840011"/>
              <a:ext cx="938508" cy="938508"/>
            </a:xfrm>
            <a:prstGeom prst="rect">
              <a:avLst/>
            </a:prstGeom>
          </p:spPr>
        </p:pic>
        <p:sp>
          <p:nvSpPr>
            <p:cNvPr id="29" name="pole tekstowe 28">
              <a:extLst>
                <a:ext uri="{FF2B5EF4-FFF2-40B4-BE49-F238E27FC236}">
                  <a16:creationId xmlns:a16="http://schemas.microsoft.com/office/drawing/2014/main" id="{1802CE10-DD4D-A763-4167-B35D9E8C7B81}"/>
                </a:ext>
              </a:extLst>
            </p:cNvPr>
            <p:cNvSpPr txBox="1"/>
            <p:nvPr/>
          </p:nvSpPr>
          <p:spPr>
            <a:xfrm>
              <a:off x="3576801" y="2638531"/>
              <a:ext cx="2227489" cy="923330"/>
            </a:xfrm>
            <a:prstGeom prst="rect">
              <a:avLst/>
            </a:prstGeom>
            <a:noFill/>
          </p:spPr>
          <p:txBody>
            <a:bodyPr wrap="square">
              <a:spAutoFit/>
            </a:bodyPr>
            <a:lstStyle/>
            <a:p>
              <a:r>
                <a:rPr lang="pl-PL" sz="1800" b="1" i="0" dirty="0">
                  <a:solidFill>
                    <a:schemeClr val="bg1"/>
                  </a:solidFill>
                  <a:effectLst/>
                  <a:latin typeface="Calibri" panose="020F0502020204030204" pitchFamily="34" charset="0"/>
                </a:rPr>
                <a:t>krajowych organów uzgadniających </a:t>
              </a:r>
              <a:br>
                <a:rPr lang="pl-PL" sz="1800" b="1" i="0" dirty="0">
                  <a:solidFill>
                    <a:schemeClr val="bg1"/>
                  </a:solidFill>
                  <a:effectLst/>
                  <a:latin typeface="Calibri" panose="020F0502020204030204" pitchFamily="34" charset="0"/>
                </a:rPr>
              </a:br>
              <a:r>
                <a:rPr lang="pl-PL" sz="1800" b="1" i="0" dirty="0">
                  <a:solidFill>
                    <a:schemeClr val="bg1"/>
                  </a:solidFill>
                  <a:effectLst/>
                  <a:latin typeface="Calibri" panose="020F0502020204030204" pitchFamily="34" charset="0"/>
                </a:rPr>
                <a:t>i opiniujących</a:t>
              </a:r>
              <a:endParaRPr lang="pl-PL" sz="1800" b="1" dirty="0"/>
            </a:p>
          </p:txBody>
        </p:sp>
      </p:grpSp>
      <p:grpSp>
        <p:nvGrpSpPr>
          <p:cNvPr id="70" name="Grupa 69">
            <a:extLst>
              <a:ext uri="{FF2B5EF4-FFF2-40B4-BE49-F238E27FC236}">
                <a16:creationId xmlns:a16="http://schemas.microsoft.com/office/drawing/2014/main" id="{BF68CB53-D054-9854-DC7E-E0E61A2C4A46}"/>
              </a:ext>
            </a:extLst>
          </p:cNvPr>
          <p:cNvGrpSpPr/>
          <p:nvPr/>
        </p:nvGrpSpPr>
        <p:grpSpPr>
          <a:xfrm>
            <a:off x="5679294" y="1122540"/>
            <a:ext cx="3404214" cy="3404214"/>
            <a:chOff x="5938088" y="908790"/>
            <a:chExt cx="3404214" cy="3404214"/>
          </a:xfrm>
        </p:grpSpPr>
        <p:pic>
          <p:nvPicPr>
            <p:cNvPr id="11" name="Grafika 10" descr="Mowa kontur">
              <a:extLst>
                <a:ext uri="{FF2B5EF4-FFF2-40B4-BE49-F238E27FC236}">
                  <a16:creationId xmlns:a16="http://schemas.microsoft.com/office/drawing/2014/main" id="{29F54194-7EE9-1F71-0DDE-46715A32B58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5938088" y="908790"/>
              <a:ext cx="3404214" cy="3404214"/>
            </a:xfrm>
            <a:prstGeom prst="rect">
              <a:avLst/>
            </a:prstGeom>
          </p:spPr>
        </p:pic>
        <p:grpSp>
          <p:nvGrpSpPr>
            <p:cNvPr id="20" name="Grupa 19">
              <a:extLst>
                <a:ext uri="{FF2B5EF4-FFF2-40B4-BE49-F238E27FC236}">
                  <a16:creationId xmlns:a16="http://schemas.microsoft.com/office/drawing/2014/main" id="{586AEF04-1FFF-1C87-3FC4-2F25A65D068D}"/>
                </a:ext>
              </a:extLst>
            </p:cNvPr>
            <p:cNvGrpSpPr/>
            <p:nvPr/>
          </p:nvGrpSpPr>
          <p:grpSpPr>
            <a:xfrm>
              <a:off x="6230222" y="1156425"/>
              <a:ext cx="1505464" cy="770208"/>
              <a:chOff x="-714063" y="4830271"/>
              <a:chExt cx="1143783" cy="770208"/>
            </a:xfrm>
          </p:grpSpPr>
          <p:sp>
            <p:nvSpPr>
              <p:cNvPr id="18" name="pole tekstowe 17">
                <a:extLst>
                  <a:ext uri="{FF2B5EF4-FFF2-40B4-BE49-F238E27FC236}">
                    <a16:creationId xmlns:a16="http://schemas.microsoft.com/office/drawing/2014/main" id="{E347FFDC-A992-8DC2-8A60-C4E42F74924E}"/>
                  </a:ext>
                </a:extLst>
              </p:cNvPr>
              <p:cNvSpPr txBox="1"/>
              <p:nvPr/>
            </p:nvSpPr>
            <p:spPr>
              <a:xfrm>
                <a:off x="-714063" y="4830271"/>
                <a:ext cx="1143783" cy="769441"/>
              </a:xfrm>
              <a:prstGeom prst="rect">
                <a:avLst/>
              </a:prstGeom>
              <a:noFill/>
            </p:spPr>
            <p:txBody>
              <a:bodyPr wrap="square">
                <a:spAutoFit/>
              </a:bodyPr>
              <a:lstStyle/>
              <a:p>
                <a:pPr algn="ctr">
                  <a:spcAft>
                    <a:spcPts val="600"/>
                  </a:spcAft>
                </a:pPr>
                <a:r>
                  <a:rPr lang="pl-PL" sz="4400" b="1" dirty="0">
                    <a:ln w="127000">
                      <a:solidFill>
                        <a:srgbClr val="002060"/>
                      </a:solidFill>
                    </a:ln>
                    <a:solidFill>
                      <a:schemeClr val="bg1"/>
                    </a:solidFill>
                    <a:latin typeface="+mj-lt"/>
                    <a:cs typeface="Calibri" panose="020F0502020204030204" pitchFamily="34" charset="0"/>
                  </a:rPr>
                  <a:t>30</a:t>
                </a:r>
                <a:endParaRPr lang="pl-PL" sz="4400" b="1" i="0" dirty="0">
                  <a:ln w="127000">
                    <a:solidFill>
                      <a:srgbClr val="002060"/>
                    </a:solidFill>
                  </a:ln>
                  <a:solidFill>
                    <a:schemeClr val="bg1"/>
                  </a:solidFill>
                  <a:effectLst/>
                  <a:latin typeface="+mj-lt"/>
                  <a:cs typeface="Calibri" panose="020F0502020204030204" pitchFamily="34" charset="0"/>
                </a:endParaRPr>
              </a:p>
            </p:txBody>
          </p:sp>
          <p:sp>
            <p:nvSpPr>
              <p:cNvPr id="19" name="pole tekstowe 18">
                <a:extLst>
                  <a:ext uri="{FF2B5EF4-FFF2-40B4-BE49-F238E27FC236}">
                    <a16:creationId xmlns:a16="http://schemas.microsoft.com/office/drawing/2014/main" id="{68314905-B917-BBFF-37C9-25F503CBAEF7}"/>
                  </a:ext>
                </a:extLst>
              </p:cNvPr>
              <p:cNvSpPr txBox="1"/>
              <p:nvPr/>
            </p:nvSpPr>
            <p:spPr>
              <a:xfrm>
                <a:off x="-668297" y="4831038"/>
                <a:ext cx="1045342" cy="769441"/>
              </a:xfrm>
              <a:prstGeom prst="rect">
                <a:avLst/>
              </a:prstGeom>
              <a:noFill/>
            </p:spPr>
            <p:txBody>
              <a:bodyPr wrap="square">
                <a:spAutoFit/>
              </a:bodyPr>
              <a:lstStyle/>
              <a:p>
                <a:pPr algn="ctr">
                  <a:spcAft>
                    <a:spcPts val="600"/>
                  </a:spcAft>
                </a:pPr>
                <a:r>
                  <a:rPr lang="pl-PL" sz="4400" b="1" i="0" dirty="0">
                    <a:ln w="63500">
                      <a:noFill/>
                    </a:ln>
                    <a:solidFill>
                      <a:schemeClr val="bg1"/>
                    </a:solidFill>
                    <a:effectLst/>
                    <a:latin typeface="+mj-lt"/>
                    <a:cs typeface="Calibri" panose="020F0502020204030204" pitchFamily="34" charset="0"/>
                  </a:rPr>
                  <a:t>30</a:t>
                </a:r>
              </a:p>
            </p:txBody>
          </p:sp>
        </p:grpSp>
        <p:sp>
          <p:nvSpPr>
            <p:cNvPr id="30" name="pole tekstowe 29">
              <a:extLst>
                <a:ext uri="{FF2B5EF4-FFF2-40B4-BE49-F238E27FC236}">
                  <a16:creationId xmlns:a16="http://schemas.microsoft.com/office/drawing/2014/main" id="{254F4E60-D583-2B8A-9CAC-A770D11D5529}"/>
                </a:ext>
              </a:extLst>
            </p:cNvPr>
            <p:cNvSpPr txBox="1"/>
            <p:nvPr/>
          </p:nvSpPr>
          <p:spPr>
            <a:xfrm>
              <a:off x="7229081" y="1664602"/>
              <a:ext cx="1513655" cy="338554"/>
            </a:xfrm>
            <a:prstGeom prst="rect">
              <a:avLst/>
            </a:prstGeom>
            <a:noFill/>
          </p:spPr>
          <p:txBody>
            <a:bodyPr wrap="square">
              <a:spAutoFit/>
            </a:bodyPr>
            <a:lstStyle/>
            <a:p>
              <a:r>
                <a:rPr lang="pl-PL" sz="1600" b="1" dirty="0">
                  <a:solidFill>
                    <a:schemeClr val="bg1"/>
                  </a:solidFill>
                  <a:latin typeface="+mj-lt"/>
                  <a:cs typeface="Calibri" panose="020F0502020204030204" pitchFamily="34" charset="0"/>
                </a:rPr>
                <a:t>-dniowy</a:t>
              </a:r>
              <a:endParaRPr lang="pl-PL" sz="1600" b="1" i="0" dirty="0">
                <a:solidFill>
                  <a:schemeClr val="bg1"/>
                </a:solidFill>
                <a:effectLst/>
                <a:latin typeface="+mj-lt"/>
                <a:cs typeface="Calibri" panose="020F0502020204030204" pitchFamily="34" charset="0"/>
              </a:endParaRPr>
            </a:p>
          </p:txBody>
        </p:sp>
        <p:sp>
          <p:nvSpPr>
            <p:cNvPr id="32" name="pole tekstowe 31">
              <a:extLst>
                <a:ext uri="{FF2B5EF4-FFF2-40B4-BE49-F238E27FC236}">
                  <a16:creationId xmlns:a16="http://schemas.microsoft.com/office/drawing/2014/main" id="{AC7A08CE-7BBD-2FE7-21F8-5F89BDAA6C9B}"/>
                </a:ext>
              </a:extLst>
            </p:cNvPr>
            <p:cNvSpPr txBox="1"/>
            <p:nvPr/>
          </p:nvSpPr>
          <p:spPr>
            <a:xfrm>
              <a:off x="6565355" y="2072290"/>
              <a:ext cx="1871391" cy="646331"/>
            </a:xfrm>
            <a:prstGeom prst="rect">
              <a:avLst/>
            </a:prstGeom>
            <a:noFill/>
          </p:spPr>
          <p:txBody>
            <a:bodyPr wrap="square">
              <a:spAutoFit/>
            </a:bodyPr>
            <a:lstStyle/>
            <a:p>
              <a:r>
                <a:rPr lang="pl-PL" sz="1800" b="1" i="0" dirty="0">
                  <a:solidFill>
                    <a:schemeClr val="bg1"/>
                  </a:solidFill>
                  <a:effectLst/>
                  <a:latin typeface="Calibri" panose="020F0502020204030204" pitchFamily="34" charset="0"/>
                </a:rPr>
                <a:t>udział społeczeństwa</a:t>
              </a:r>
              <a:endParaRPr lang="pl-PL" sz="1800" b="1" dirty="0"/>
            </a:p>
          </p:txBody>
        </p:sp>
        <p:sp>
          <p:nvSpPr>
            <p:cNvPr id="44" name="Prostokąt 43">
              <a:extLst>
                <a:ext uri="{FF2B5EF4-FFF2-40B4-BE49-F238E27FC236}">
                  <a16:creationId xmlns:a16="http://schemas.microsoft.com/office/drawing/2014/main" id="{516AAFF3-8AC0-CE73-BDAB-CD3B500DB326}"/>
                </a:ext>
              </a:extLst>
            </p:cNvPr>
            <p:cNvSpPr/>
            <p:nvPr/>
          </p:nvSpPr>
          <p:spPr>
            <a:xfrm>
              <a:off x="8333116" y="1955694"/>
              <a:ext cx="755266" cy="9029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8" name="Grafika 37" descr="Użytkownicy z wypełnieniem pełnym">
              <a:extLst>
                <a:ext uri="{FF2B5EF4-FFF2-40B4-BE49-F238E27FC236}">
                  <a16:creationId xmlns:a16="http://schemas.microsoft.com/office/drawing/2014/main" id="{477BECD2-F615-E817-E406-D083237FDBB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359869" y="1999638"/>
              <a:ext cx="851030" cy="851030"/>
            </a:xfrm>
            <a:prstGeom prst="rect">
              <a:avLst/>
            </a:prstGeom>
          </p:spPr>
        </p:pic>
      </p:grpSp>
      <p:grpSp>
        <p:nvGrpSpPr>
          <p:cNvPr id="69" name="Grupa 68">
            <a:extLst>
              <a:ext uri="{FF2B5EF4-FFF2-40B4-BE49-F238E27FC236}">
                <a16:creationId xmlns:a16="http://schemas.microsoft.com/office/drawing/2014/main" id="{E2AB5B6B-4B33-14D1-4C69-999F09425AD6}"/>
              </a:ext>
            </a:extLst>
          </p:cNvPr>
          <p:cNvGrpSpPr/>
          <p:nvPr/>
        </p:nvGrpSpPr>
        <p:grpSpPr>
          <a:xfrm>
            <a:off x="-172413" y="1336714"/>
            <a:ext cx="3404214" cy="3404214"/>
            <a:chOff x="-172413" y="1122964"/>
            <a:chExt cx="3404214" cy="3404214"/>
          </a:xfrm>
        </p:grpSpPr>
        <p:pic>
          <p:nvPicPr>
            <p:cNvPr id="13" name="Grafika 12" descr="Mowa kontur">
              <a:extLst>
                <a:ext uri="{FF2B5EF4-FFF2-40B4-BE49-F238E27FC236}">
                  <a16:creationId xmlns:a16="http://schemas.microsoft.com/office/drawing/2014/main" id="{5AE44AA0-E612-2981-4E75-3D65F9CBE4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72413" y="1122964"/>
              <a:ext cx="3404214" cy="3404214"/>
            </a:xfrm>
            <a:prstGeom prst="rect">
              <a:avLst/>
            </a:prstGeom>
          </p:spPr>
        </p:pic>
        <p:grpSp>
          <p:nvGrpSpPr>
            <p:cNvPr id="22" name="Grupa 21">
              <a:extLst>
                <a:ext uri="{FF2B5EF4-FFF2-40B4-BE49-F238E27FC236}">
                  <a16:creationId xmlns:a16="http://schemas.microsoft.com/office/drawing/2014/main" id="{BF3BF885-CCB3-2873-E36F-D436447F44DF}"/>
                </a:ext>
              </a:extLst>
            </p:cNvPr>
            <p:cNvGrpSpPr/>
            <p:nvPr/>
          </p:nvGrpSpPr>
          <p:grpSpPr>
            <a:xfrm>
              <a:off x="276551" y="1365453"/>
              <a:ext cx="1505464" cy="1446550"/>
              <a:chOff x="-802199" y="2450408"/>
              <a:chExt cx="1143783" cy="1446550"/>
            </a:xfrm>
          </p:grpSpPr>
          <p:sp>
            <p:nvSpPr>
              <p:cNvPr id="14" name="pole tekstowe 13">
                <a:extLst>
                  <a:ext uri="{FF2B5EF4-FFF2-40B4-BE49-F238E27FC236}">
                    <a16:creationId xmlns:a16="http://schemas.microsoft.com/office/drawing/2014/main" id="{6FA8BD92-56FF-F797-14AE-A81CBFF4B4B0}"/>
                  </a:ext>
                </a:extLst>
              </p:cNvPr>
              <p:cNvSpPr txBox="1"/>
              <p:nvPr/>
            </p:nvSpPr>
            <p:spPr>
              <a:xfrm>
                <a:off x="-802199" y="2450628"/>
                <a:ext cx="1143783" cy="769441"/>
              </a:xfrm>
              <a:prstGeom prst="rect">
                <a:avLst/>
              </a:prstGeom>
              <a:noFill/>
            </p:spPr>
            <p:txBody>
              <a:bodyPr wrap="square">
                <a:spAutoFit/>
              </a:bodyPr>
              <a:lstStyle/>
              <a:p>
                <a:pPr algn="ctr">
                  <a:spcAft>
                    <a:spcPts val="600"/>
                  </a:spcAft>
                </a:pPr>
                <a:r>
                  <a:rPr lang="pl-PL" sz="4400" b="1" i="0" dirty="0">
                    <a:ln w="127000">
                      <a:solidFill>
                        <a:srgbClr val="002060"/>
                      </a:solidFill>
                    </a:ln>
                    <a:solidFill>
                      <a:schemeClr val="bg1"/>
                    </a:solidFill>
                    <a:effectLst/>
                    <a:latin typeface="+mj-lt"/>
                    <a:cs typeface="Calibri" panose="020F0502020204030204" pitchFamily="34" charset="0"/>
                  </a:rPr>
                  <a:t>800</a:t>
                </a:r>
              </a:p>
            </p:txBody>
          </p:sp>
          <p:sp>
            <p:nvSpPr>
              <p:cNvPr id="15" name="pole tekstowe 14">
                <a:extLst>
                  <a:ext uri="{FF2B5EF4-FFF2-40B4-BE49-F238E27FC236}">
                    <a16:creationId xmlns:a16="http://schemas.microsoft.com/office/drawing/2014/main" id="{4B4F1F27-FA51-2D70-46FC-19BBB0717759}"/>
                  </a:ext>
                </a:extLst>
              </p:cNvPr>
              <p:cNvSpPr txBox="1"/>
              <p:nvPr/>
            </p:nvSpPr>
            <p:spPr>
              <a:xfrm>
                <a:off x="-752979" y="2450408"/>
                <a:ext cx="1045342" cy="1446550"/>
              </a:xfrm>
              <a:prstGeom prst="rect">
                <a:avLst/>
              </a:prstGeom>
              <a:noFill/>
            </p:spPr>
            <p:txBody>
              <a:bodyPr wrap="square">
                <a:spAutoFit/>
              </a:bodyPr>
              <a:lstStyle/>
              <a:p>
                <a:pPr algn="ctr">
                  <a:spcAft>
                    <a:spcPts val="600"/>
                  </a:spcAft>
                </a:pPr>
                <a:r>
                  <a:rPr lang="pl-PL" sz="4400" b="1" i="0" dirty="0">
                    <a:ln w="63500">
                      <a:noFill/>
                    </a:ln>
                    <a:solidFill>
                      <a:schemeClr val="bg1"/>
                    </a:solidFill>
                    <a:effectLst/>
                    <a:latin typeface="+mj-lt"/>
                    <a:cs typeface="Calibri" panose="020F0502020204030204" pitchFamily="34" charset="0"/>
                  </a:rPr>
                  <a:t>800</a:t>
                </a:r>
              </a:p>
            </p:txBody>
          </p:sp>
        </p:grpSp>
        <p:sp>
          <p:nvSpPr>
            <p:cNvPr id="23" name="pole tekstowe 22">
              <a:extLst>
                <a:ext uri="{FF2B5EF4-FFF2-40B4-BE49-F238E27FC236}">
                  <a16:creationId xmlns:a16="http://schemas.microsoft.com/office/drawing/2014/main" id="{DBC18AAB-EFD8-F0DF-A2AF-96F7FED2370F}"/>
                </a:ext>
              </a:extLst>
            </p:cNvPr>
            <p:cNvSpPr txBox="1"/>
            <p:nvPr/>
          </p:nvSpPr>
          <p:spPr>
            <a:xfrm>
              <a:off x="236426" y="1207963"/>
              <a:ext cx="1513655" cy="292388"/>
            </a:xfrm>
            <a:prstGeom prst="rect">
              <a:avLst/>
            </a:prstGeom>
            <a:noFill/>
          </p:spPr>
          <p:txBody>
            <a:bodyPr wrap="square">
              <a:spAutoFit/>
            </a:bodyPr>
            <a:lstStyle/>
            <a:p>
              <a:r>
                <a:rPr lang="pl-PL" sz="1300" b="1" dirty="0">
                  <a:solidFill>
                    <a:schemeClr val="bg1"/>
                  </a:solidFill>
                  <a:latin typeface="+mj-lt"/>
                  <a:cs typeface="Calibri" panose="020F0502020204030204" pitchFamily="34" charset="0"/>
                </a:rPr>
                <a:t>ponad</a:t>
              </a:r>
              <a:endParaRPr lang="pl-PL" sz="1300" b="1" i="0" dirty="0">
                <a:solidFill>
                  <a:schemeClr val="bg1"/>
                </a:solidFill>
                <a:effectLst/>
                <a:latin typeface="+mj-lt"/>
                <a:cs typeface="Calibri" panose="020F0502020204030204" pitchFamily="34" charset="0"/>
              </a:endParaRPr>
            </a:p>
          </p:txBody>
        </p:sp>
        <p:sp>
          <p:nvSpPr>
            <p:cNvPr id="27" name="pole tekstowe 26">
              <a:extLst>
                <a:ext uri="{FF2B5EF4-FFF2-40B4-BE49-F238E27FC236}">
                  <a16:creationId xmlns:a16="http://schemas.microsoft.com/office/drawing/2014/main" id="{CA2A261D-7270-1CA0-FF8E-DF60059484F5}"/>
                </a:ext>
              </a:extLst>
            </p:cNvPr>
            <p:cNvSpPr txBox="1"/>
            <p:nvPr/>
          </p:nvSpPr>
          <p:spPr>
            <a:xfrm>
              <a:off x="416182" y="2179058"/>
              <a:ext cx="2005871" cy="646331"/>
            </a:xfrm>
            <a:prstGeom prst="rect">
              <a:avLst/>
            </a:prstGeom>
            <a:noFill/>
          </p:spPr>
          <p:txBody>
            <a:bodyPr wrap="square">
              <a:spAutoFit/>
            </a:bodyPr>
            <a:lstStyle/>
            <a:p>
              <a:r>
                <a:rPr lang="pl-PL" sz="1800" b="1" i="0" dirty="0">
                  <a:solidFill>
                    <a:schemeClr val="bg1"/>
                  </a:solidFill>
                  <a:effectLst/>
                  <a:latin typeface="Calibri" panose="020F0502020204030204" pitchFamily="34" charset="0"/>
                </a:rPr>
                <a:t>zapytań merytorycznych</a:t>
              </a:r>
              <a:endParaRPr lang="pl-PL" sz="1800" b="1" dirty="0">
                <a:solidFill>
                  <a:schemeClr val="bg1"/>
                </a:solidFill>
              </a:endParaRPr>
            </a:p>
          </p:txBody>
        </p:sp>
        <p:sp>
          <p:nvSpPr>
            <p:cNvPr id="42" name="Prostokąt 41">
              <a:extLst>
                <a:ext uri="{FF2B5EF4-FFF2-40B4-BE49-F238E27FC236}">
                  <a16:creationId xmlns:a16="http://schemas.microsoft.com/office/drawing/2014/main" id="{43C69BFB-9FFD-14C2-8A7E-3DF14248FD0E}"/>
                </a:ext>
              </a:extLst>
            </p:cNvPr>
            <p:cNvSpPr/>
            <p:nvPr/>
          </p:nvSpPr>
          <p:spPr>
            <a:xfrm>
              <a:off x="2273430" y="2376653"/>
              <a:ext cx="755266" cy="9029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1" name="Grafika 40" descr="Pytania z wypełnieniem pełnym">
              <a:extLst>
                <a:ext uri="{FF2B5EF4-FFF2-40B4-BE49-F238E27FC236}">
                  <a16:creationId xmlns:a16="http://schemas.microsoft.com/office/drawing/2014/main" id="{DEFC614E-83A5-B64A-B483-CF5617F2EA8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193660" y="2418697"/>
              <a:ext cx="813801" cy="813801"/>
            </a:xfrm>
            <a:prstGeom prst="rect">
              <a:avLst/>
            </a:prstGeom>
          </p:spPr>
        </p:pic>
      </p:grpSp>
    </p:spTree>
    <p:extLst>
      <p:ext uri="{BB962C8B-B14F-4D97-AF65-F5344CB8AC3E}">
        <p14:creationId xmlns:p14="http://schemas.microsoft.com/office/powerpoint/2010/main" val="1033041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lliam template">
  <a:themeElements>
    <a:clrScheme name="Custom 347">
      <a:dk1>
        <a:srgbClr val="222222"/>
      </a:dk1>
      <a:lt1>
        <a:srgbClr val="FFFFFF"/>
      </a:lt1>
      <a:dk2>
        <a:srgbClr val="666666"/>
      </a:dk2>
      <a:lt2>
        <a:srgbClr val="F3F3F3"/>
      </a:lt2>
      <a:accent1>
        <a:srgbClr val="FF8700"/>
      </a:accent1>
      <a:accent2>
        <a:srgbClr val="FFB840"/>
      </a:accent2>
      <a:accent3>
        <a:srgbClr val="333333"/>
      </a:accent3>
      <a:accent4>
        <a:srgbClr val="9B9796"/>
      </a:accent4>
      <a:accent5>
        <a:srgbClr val="C9C3BD"/>
      </a:accent5>
      <a:accent6>
        <a:srgbClr val="96C94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lliam template">
  <a:themeElements>
    <a:clrScheme name="Custom 347">
      <a:dk1>
        <a:srgbClr val="222222"/>
      </a:dk1>
      <a:lt1>
        <a:srgbClr val="FFFFFF"/>
      </a:lt1>
      <a:dk2>
        <a:srgbClr val="666666"/>
      </a:dk2>
      <a:lt2>
        <a:srgbClr val="F3F3F3"/>
      </a:lt2>
      <a:accent1>
        <a:srgbClr val="FF8700"/>
      </a:accent1>
      <a:accent2>
        <a:srgbClr val="FFB840"/>
      </a:accent2>
      <a:accent3>
        <a:srgbClr val="333333"/>
      </a:accent3>
      <a:accent4>
        <a:srgbClr val="9B9796"/>
      </a:accent4>
      <a:accent5>
        <a:srgbClr val="C9C3BD"/>
      </a:accent5>
      <a:accent6>
        <a:srgbClr val="96C94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1C35E9BEFA63C4E85FA65A43C9297F5" ma:contentTypeVersion="0" ma:contentTypeDescription="Utwórz nowy dokument." ma:contentTypeScope="" ma:versionID="0d09c02a78a5d41aa25d8430c319a019">
  <xsd:schema xmlns:xsd="http://www.w3.org/2001/XMLSchema" xmlns:xs="http://www.w3.org/2001/XMLSchema" xmlns:p="http://schemas.microsoft.com/office/2006/metadata/properties" targetNamespace="http://schemas.microsoft.com/office/2006/metadata/properties" ma:root="true" ma:fieldsID="df425f40a12e10aa415357da5b436fb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A0BF07-A391-47AA-B8D3-DAA56C0A36E1}">
  <ds:schemaRefs>
    <ds:schemaRef ds:uri="http://schemas.microsoft.com/sharepoint/v3/contenttype/forms"/>
  </ds:schemaRefs>
</ds:datastoreItem>
</file>

<file path=customXml/itemProps2.xml><?xml version="1.0" encoding="utf-8"?>
<ds:datastoreItem xmlns:ds="http://schemas.openxmlformats.org/officeDocument/2006/customXml" ds:itemID="{26A0872C-E163-4690-9B83-AB305EC2D54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2178B251-666E-4B85-A6C5-85CD2474E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22342</TotalTime>
  <Words>4257</Words>
  <Application>Microsoft Office PowerPoint</Application>
  <PresentationFormat>Pokaz na ekranie (16:9)</PresentationFormat>
  <Paragraphs>575</Paragraphs>
  <Slides>51</Slides>
  <Notes>41</Notes>
  <HiddenSlides>2</HiddenSlides>
  <MMClips>0</MMClips>
  <ScaleCrop>false</ScaleCrop>
  <HeadingPairs>
    <vt:vector size="6" baseType="variant">
      <vt:variant>
        <vt:lpstr>Używane czcionki</vt:lpstr>
      </vt:variant>
      <vt:variant>
        <vt:i4>8</vt:i4>
      </vt:variant>
      <vt:variant>
        <vt:lpstr>Motyw</vt:lpstr>
      </vt:variant>
      <vt:variant>
        <vt:i4>2</vt:i4>
      </vt:variant>
      <vt:variant>
        <vt:lpstr>Tytuły slajdów</vt:lpstr>
      </vt:variant>
      <vt:variant>
        <vt:i4>51</vt:i4>
      </vt:variant>
    </vt:vector>
  </HeadingPairs>
  <TitlesOfParts>
    <vt:vector size="61" baseType="lpstr">
      <vt:lpstr>Dosis</vt:lpstr>
      <vt:lpstr>Times New Roman</vt:lpstr>
      <vt:lpstr>.Lucida Grande UI Regular</vt:lpstr>
      <vt:lpstr>Helvetica</vt:lpstr>
      <vt:lpstr>Roboto</vt:lpstr>
      <vt:lpstr>Arial</vt:lpstr>
      <vt:lpstr>Calibri</vt:lpstr>
      <vt:lpstr>Wingdings</vt:lpstr>
      <vt:lpstr>William template</vt:lpstr>
      <vt:lpstr>1_William template</vt:lpstr>
      <vt:lpstr>Władysławowo, 31.10.2023 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Gołębiewski Tomasz [PEJ sp. z o.o.]</dc:creator>
  <cp:lastModifiedBy>Żebrowski Adrian [PEJ sp. z o.o.]</cp:lastModifiedBy>
  <cp:revision>539</cp:revision>
  <cp:lastPrinted>2023-10-02T11:36:09Z</cp:lastPrinted>
  <dcterms:modified xsi:type="dcterms:W3CDTF">2023-10-31T15:46:47Z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0x01010071C35E9BEFA63C4E85FA65A43C9297F5</vt:lpwstr>
  </property>
  <property fmtid="{D5CDD505-2E9C-101B-9397-08002B2CF9AE}" pid="3" name="IsMyDocuments">
    <vt:bool>true</vt:bool>
  </property>
</Properties>
</file>