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71"/>
  </p:notesMasterIdLst>
  <p:handoutMasterIdLst>
    <p:handoutMasterId r:id="rId72"/>
  </p:handoutMasterIdLst>
  <p:sldIdLst>
    <p:sldId id="342" r:id="rId9"/>
    <p:sldId id="358" r:id="rId10"/>
    <p:sldId id="411" r:id="rId11"/>
    <p:sldId id="412" r:id="rId12"/>
    <p:sldId id="328" r:id="rId13"/>
    <p:sldId id="410" r:id="rId14"/>
    <p:sldId id="306" r:id="rId15"/>
    <p:sldId id="392" r:id="rId16"/>
    <p:sldId id="396" r:id="rId17"/>
    <p:sldId id="395" r:id="rId18"/>
    <p:sldId id="424" r:id="rId19"/>
    <p:sldId id="397" r:id="rId20"/>
    <p:sldId id="401" r:id="rId21"/>
    <p:sldId id="403" r:id="rId22"/>
    <p:sldId id="415" r:id="rId23"/>
    <p:sldId id="414" r:id="rId24"/>
    <p:sldId id="413" r:id="rId25"/>
    <p:sldId id="404" r:id="rId26"/>
    <p:sldId id="405" r:id="rId27"/>
    <p:sldId id="406" r:id="rId28"/>
    <p:sldId id="407" r:id="rId29"/>
    <p:sldId id="417" r:id="rId30"/>
    <p:sldId id="408" r:id="rId31"/>
    <p:sldId id="409" r:id="rId32"/>
    <p:sldId id="360" r:id="rId33"/>
    <p:sldId id="362" r:id="rId34"/>
    <p:sldId id="345" r:id="rId35"/>
    <p:sldId id="346" r:id="rId36"/>
    <p:sldId id="350" r:id="rId37"/>
    <p:sldId id="351" r:id="rId38"/>
    <p:sldId id="365" r:id="rId39"/>
    <p:sldId id="366" r:id="rId40"/>
    <p:sldId id="367" r:id="rId41"/>
    <p:sldId id="344" r:id="rId42"/>
    <p:sldId id="363" r:id="rId43"/>
    <p:sldId id="364" r:id="rId44"/>
    <p:sldId id="427" r:id="rId45"/>
    <p:sldId id="428" r:id="rId46"/>
    <p:sldId id="348" r:id="rId47"/>
    <p:sldId id="349" r:id="rId48"/>
    <p:sldId id="355" r:id="rId49"/>
    <p:sldId id="422" r:id="rId50"/>
    <p:sldId id="420" r:id="rId51"/>
    <p:sldId id="423" r:id="rId52"/>
    <p:sldId id="419" r:id="rId53"/>
    <p:sldId id="391" r:id="rId54"/>
    <p:sldId id="368" r:id="rId55"/>
    <p:sldId id="380" r:id="rId56"/>
    <p:sldId id="382" r:id="rId57"/>
    <p:sldId id="381" r:id="rId58"/>
    <p:sldId id="384" r:id="rId59"/>
    <p:sldId id="385" r:id="rId60"/>
    <p:sldId id="386" r:id="rId61"/>
    <p:sldId id="388" r:id="rId62"/>
    <p:sldId id="425" r:id="rId63"/>
    <p:sldId id="431" r:id="rId64"/>
    <p:sldId id="433" r:id="rId65"/>
    <p:sldId id="432" r:id="rId66"/>
    <p:sldId id="434" r:id="rId67"/>
    <p:sldId id="435" r:id="rId68"/>
    <p:sldId id="436" r:id="rId69"/>
    <p:sldId id="437" r:id="rId7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2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146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1458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F6EA1-1E82-4CDA-B65E-FD00CD7937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EBA510D-DCA4-4F01-86DB-3DA5EAE55044}">
      <dgm:prSet phldrT="[Tekst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i="0" u="none" dirty="0" smtClean="0">
              <a:solidFill>
                <a:schemeClr val="accent5">
                  <a:lumMod val="50000"/>
                </a:schemeClr>
              </a:solidFill>
            </a:rPr>
            <a:t>Regionalna strategia inteligentnej specjalizacji WKP - program w ramach Strategii Rozwoju Województwa Kujawsko-Pomorskiego </a:t>
          </a:r>
        </a:p>
        <a:p>
          <a:pPr defTabSz="1377950">
            <a:lnSpc>
              <a:spcPct val="90000"/>
            </a:lnSpc>
            <a:spcAft>
              <a:spcPct val="35000"/>
            </a:spcAft>
          </a:pPr>
          <a:endParaRPr lang="pl-PL" dirty="0">
            <a:solidFill>
              <a:schemeClr val="accent5">
                <a:lumMod val="50000"/>
              </a:schemeClr>
            </a:solidFill>
          </a:endParaRPr>
        </a:p>
      </dgm:t>
    </dgm:pt>
    <dgm:pt modelId="{9A17A8A0-97CF-4406-92F0-34255126EEE5}" type="parTrans" cxnId="{8822933A-C7A8-42CA-A22A-921FC94202B2}">
      <dgm:prSet/>
      <dgm:spPr/>
      <dgm:t>
        <a:bodyPr/>
        <a:lstStyle/>
        <a:p>
          <a:endParaRPr lang="pl-PL"/>
        </a:p>
      </dgm:t>
    </dgm:pt>
    <dgm:pt modelId="{21B3A916-AF3C-4C5B-A5A7-BF2BC5645815}" type="sibTrans" cxnId="{8822933A-C7A8-42CA-A22A-921FC94202B2}">
      <dgm:prSet/>
      <dgm:spPr/>
      <dgm:t>
        <a:bodyPr/>
        <a:lstStyle/>
        <a:p>
          <a:endParaRPr lang="pl-PL"/>
        </a:p>
      </dgm:t>
    </dgm:pt>
    <dgm:pt modelId="{A6F8122A-0753-4758-9FE9-4D5BA9F82EEC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accent5">
                  <a:lumMod val="50000"/>
                </a:schemeClr>
              </a:solidFill>
            </a:rPr>
            <a:t>W nowej perspektywie finansowej Unii Europejskiej na lata 2014-2020 przygotowanie strategii  inteligentnej specjalizacji stanowi warunek ex </a:t>
          </a:r>
          <a:r>
            <a:rPr lang="pl-PL" sz="1400" b="1" dirty="0" err="1" smtClean="0">
              <a:solidFill>
                <a:schemeClr val="accent5">
                  <a:lumMod val="50000"/>
                </a:schemeClr>
              </a:solidFill>
            </a:rPr>
            <a:t>ante</a:t>
          </a:r>
          <a:r>
            <a:rPr lang="pl-PL" sz="1400" b="1" dirty="0" smtClean="0">
              <a:solidFill>
                <a:schemeClr val="accent5">
                  <a:lumMod val="50000"/>
                </a:schemeClr>
              </a:solidFill>
            </a:rPr>
            <a:t> pozyskania funduszy strukturalnych</a:t>
          </a:r>
          <a:endParaRPr lang="pl-PL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983D54D1-6DAA-4B3D-B940-35BE8475DE96}" type="parTrans" cxnId="{D14ED43D-6D4A-4665-B4FD-DF3763B7AB89}">
      <dgm:prSet/>
      <dgm:spPr/>
      <dgm:t>
        <a:bodyPr/>
        <a:lstStyle/>
        <a:p>
          <a:endParaRPr lang="pl-PL"/>
        </a:p>
      </dgm:t>
    </dgm:pt>
    <dgm:pt modelId="{01CF039B-B624-4D36-9A90-62F4A9E382E3}" type="sibTrans" cxnId="{D14ED43D-6D4A-4665-B4FD-DF3763B7AB89}">
      <dgm:prSet/>
      <dgm:spPr/>
      <dgm:t>
        <a:bodyPr/>
        <a:lstStyle/>
        <a:p>
          <a:endParaRPr lang="pl-PL"/>
        </a:p>
      </dgm:t>
    </dgm:pt>
    <dgm:pt modelId="{401CA4F5-188F-41A4-830E-D27DC208973B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accent5">
                  <a:lumMod val="50000"/>
                </a:schemeClr>
              </a:solidFill>
            </a:rPr>
            <a:t>Proces identyfikacji specjalizacji – elastyczny, dynamiczny, zmienny, inteligentnie dopasowujący się do zmian rynkowych w gospodarce</a:t>
          </a:r>
          <a:endParaRPr lang="pl-PL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03CCC134-EFDA-4E7A-BFBF-9E879E984413}" type="parTrans" cxnId="{590BDD7F-4392-4D7B-AB18-6F6DF14EC519}">
      <dgm:prSet/>
      <dgm:spPr/>
      <dgm:t>
        <a:bodyPr/>
        <a:lstStyle/>
        <a:p>
          <a:endParaRPr lang="pl-PL"/>
        </a:p>
      </dgm:t>
    </dgm:pt>
    <dgm:pt modelId="{180A57C9-7AC1-40CB-967A-B9F44059582B}" type="sibTrans" cxnId="{590BDD7F-4392-4D7B-AB18-6F6DF14EC519}">
      <dgm:prSet/>
      <dgm:spPr/>
      <dgm:t>
        <a:bodyPr/>
        <a:lstStyle/>
        <a:p>
          <a:endParaRPr lang="pl-PL"/>
        </a:p>
      </dgm:t>
    </dgm:pt>
    <dgm:pt modelId="{51DF3FFE-1CCB-4A34-AE93-2609259CD94E}" type="pres">
      <dgm:prSet presAssocID="{D4AF6EA1-1E82-4CDA-B65E-FD00CD7937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7554028-9FF2-4F52-AA09-2E1CA4B073F4}" type="pres">
      <dgm:prSet presAssocID="{1EBA510D-DCA4-4F01-86DB-3DA5EAE55044}" presName="parentLin" presStyleCnt="0"/>
      <dgm:spPr/>
    </dgm:pt>
    <dgm:pt modelId="{DA1C10DD-7B3B-48CA-B9DD-26DC84639251}" type="pres">
      <dgm:prSet presAssocID="{1EBA510D-DCA4-4F01-86DB-3DA5EAE55044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A690E41A-07A7-45E0-9308-A7A8A84EF5AE}" type="pres">
      <dgm:prSet presAssocID="{1EBA510D-DCA4-4F01-86DB-3DA5EAE55044}" presName="parentText" presStyleLbl="node1" presStyleIdx="0" presStyleCnt="3" custScaleX="135432" custLinFactNeighborX="-8214" custLinFactNeighborY="-46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9CF7B7-4FE0-4F72-A2EE-EB3FD7D68BBD}" type="pres">
      <dgm:prSet presAssocID="{1EBA510D-DCA4-4F01-86DB-3DA5EAE55044}" presName="negativeSpace" presStyleCnt="0"/>
      <dgm:spPr/>
    </dgm:pt>
    <dgm:pt modelId="{23FEE1BC-9E28-440B-87F8-3EB59112DA12}" type="pres">
      <dgm:prSet presAssocID="{1EBA510D-DCA4-4F01-86DB-3DA5EAE55044}" presName="childText" presStyleLbl="conFgAcc1" presStyleIdx="0" presStyleCnt="3">
        <dgm:presLayoutVars>
          <dgm:bulletEnabled val="1"/>
        </dgm:presLayoutVars>
      </dgm:prSet>
      <dgm:spPr/>
    </dgm:pt>
    <dgm:pt modelId="{53181096-9822-422B-A5D8-FBA057445D56}" type="pres">
      <dgm:prSet presAssocID="{21B3A916-AF3C-4C5B-A5A7-BF2BC5645815}" presName="spaceBetweenRectangles" presStyleCnt="0"/>
      <dgm:spPr/>
    </dgm:pt>
    <dgm:pt modelId="{EA0C5401-03BB-4538-9B2D-2FEDA26176D8}" type="pres">
      <dgm:prSet presAssocID="{A6F8122A-0753-4758-9FE9-4D5BA9F82EEC}" presName="parentLin" presStyleCnt="0"/>
      <dgm:spPr/>
    </dgm:pt>
    <dgm:pt modelId="{1B26E334-BF9E-4393-9CD2-AE8BB74CF112}" type="pres">
      <dgm:prSet presAssocID="{A6F8122A-0753-4758-9FE9-4D5BA9F82EEC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74A3A12-0330-44CC-B8C5-064BB442222D}" type="pres">
      <dgm:prSet presAssocID="{A6F8122A-0753-4758-9FE9-4D5BA9F82EEC}" presName="parentText" presStyleLbl="node1" presStyleIdx="1" presStyleCnt="3" custScaleX="137401" custLinFactNeighborX="-10292" custLinFactNeighborY="-276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13F670-C653-4272-B719-CFEE04353D8D}" type="pres">
      <dgm:prSet presAssocID="{A6F8122A-0753-4758-9FE9-4D5BA9F82EEC}" presName="negativeSpace" presStyleCnt="0"/>
      <dgm:spPr/>
    </dgm:pt>
    <dgm:pt modelId="{C72BF938-5588-4D93-91E0-3894E77F8183}" type="pres">
      <dgm:prSet presAssocID="{A6F8122A-0753-4758-9FE9-4D5BA9F82EEC}" presName="childText" presStyleLbl="conFgAcc1" presStyleIdx="1" presStyleCnt="3">
        <dgm:presLayoutVars>
          <dgm:bulletEnabled val="1"/>
        </dgm:presLayoutVars>
      </dgm:prSet>
      <dgm:spPr/>
    </dgm:pt>
    <dgm:pt modelId="{5B71DEA2-2C66-4614-94F1-F6D03096BDB5}" type="pres">
      <dgm:prSet presAssocID="{01CF039B-B624-4D36-9A90-62F4A9E382E3}" presName="spaceBetweenRectangles" presStyleCnt="0"/>
      <dgm:spPr/>
    </dgm:pt>
    <dgm:pt modelId="{6E161EEB-E241-4266-9BCD-AADC2ADDBAA5}" type="pres">
      <dgm:prSet presAssocID="{401CA4F5-188F-41A4-830E-D27DC208973B}" presName="parentLin" presStyleCnt="0"/>
      <dgm:spPr/>
    </dgm:pt>
    <dgm:pt modelId="{DE84184A-3AB8-4788-AA15-2929150B9717}" type="pres">
      <dgm:prSet presAssocID="{401CA4F5-188F-41A4-830E-D27DC208973B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274A6AAB-72BD-4D41-ADED-7EA56622FD7E}" type="pres">
      <dgm:prSet presAssocID="{401CA4F5-188F-41A4-830E-D27DC208973B}" presName="parentText" presStyleLbl="node1" presStyleIdx="2" presStyleCnt="3" custScaleX="137401" custLinFactNeighborX="-8214" custLinFactNeighborY="-460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06F6DE-7F62-41B0-9FC7-BDE2B607AFDF}" type="pres">
      <dgm:prSet presAssocID="{401CA4F5-188F-41A4-830E-D27DC208973B}" presName="negativeSpace" presStyleCnt="0"/>
      <dgm:spPr/>
    </dgm:pt>
    <dgm:pt modelId="{EC823EB9-2BE1-4E95-B8DF-35C04906F345}" type="pres">
      <dgm:prSet presAssocID="{401CA4F5-188F-41A4-830E-D27DC208973B}" presName="childText" presStyleLbl="conFgAcc1" presStyleIdx="2" presStyleCnt="3" custLinFactNeighborX="-411" custLinFactNeighborY="-9203">
        <dgm:presLayoutVars>
          <dgm:bulletEnabled val="1"/>
        </dgm:presLayoutVars>
      </dgm:prSet>
      <dgm:spPr/>
    </dgm:pt>
  </dgm:ptLst>
  <dgm:cxnLst>
    <dgm:cxn modelId="{5E5D144C-2FB6-4529-9193-A5DD3C0F4D96}" type="presOf" srcId="{1EBA510D-DCA4-4F01-86DB-3DA5EAE55044}" destId="{A690E41A-07A7-45E0-9308-A7A8A84EF5AE}" srcOrd="1" destOrd="0" presId="urn:microsoft.com/office/officeart/2005/8/layout/list1"/>
    <dgm:cxn modelId="{8D104F98-D70A-468F-8E61-D55A4658A40C}" type="presOf" srcId="{A6F8122A-0753-4758-9FE9-4D5BA9F82EEC}" destId="{1B26E334-BF9E-4393-9CD2-AE8BB74CF112}" srcOrd="0" destOrd="0" presId="urn:microsoft.com/office/officeart/2005/8/layout/list1"/>
    <dgm:cxn modelId="{590BDD7F-4392-4D7B-AB18-6F6DF14EC519}" srcId="{D4AF6EA1-1E82-4CDA-B65E-FD00CD793784}" destId="{401CA4F5-188F-41A4-830E-D27DC208973B}" srcOrd="2" destOrd="0" parTransId="{03CCC134-EFDA-4E7A-BFBF-9E879E984413}" sibTransId="{180A57C9-7AC1-40CB-967A-B9F44059582B}"/>
    <dgm:cxn modelId="{EB1EF497-11D3-4675-86C5-24568EE07805}" type="presOf" srcId="{401CA4F5-188F-41A4-830E-D27DC208973B}" destId="{274A6AAB-72BD-4D41-ADED-7EA56622FD7E}" srcOrd="1" destOrd="0" presId="urn:microsoft.com/office/officeart/2005/8/layout/list1"/>
    <dgm:cxn modelId="{8822933A-C7A8-42CA-A22A-921FC94202B2}" srcId="{D4AF6EA1-1E82-4CDA-B65E-FD00CD793784}" destId="{1EBA510D-DCA4-4F01-86DB-3DA5EAE55044}" srcOrd="0" destOrd="0" parTransId="{9A17A8A0-97CF-4406-92F0-34255126EEE5}" sibTransId="{21B3A916-AF3C-4C5B-A5A7-BF2BC5645815}"/>
    <dgm:cxn modelId="{225DD7B1-AF4C-4A61-BA53-C5FB3E653CF3}" type="presOf" srcId="{A6F8122A-0753-4758-9FE9-4D5BA9F82EEC}" destId="{274A3A12-0330-44CC-B8C5-064BB442222D}" srcOrd="1" destOrd="0" presId="urn:microsoft.com/office/officeart/2005/8/layout/list1"/>
    <dgm:cxn modelId="{146E5CBC-28BC-4318-A225-BEB5245FB7FC}" type="presOf" srcId="{D4AF6EA1-1E82-4CDA-B65E-FD00CD793784}" destId="{51DF3FFE-1CCB-4A34-AE93-2609259CD94E}" srcOrd="0" destOrd="0" presId="urn:microsoft.com/office/officeart/2005/8/layout/list1"/>
    <dgm:cxn modelId="{92FEEE39-DF71-4814-A106-DCE92C8E4CC4}" type="presOf" srcId="{1EBA510D-DCA4-4F01-86DB-3DA5EAE55044}" destId="{DA1C10DD-7B3B-48CA-B9DD-26DC84639251}" srcOrd="0" destOrd="0" presId="urn:microsoft.com/office/officeart/2005/8/layout/list1"/>
    <dgm:cxn modelId="{E711A82F-774B-4D3D-BE1C-41BD3476CC7E}" type="presOf" srcId="{401CA4F5-188F-41A4-830E-D27DC208973B}" destId="{DE84184A-3AB8-4788-AA15-2929150B9717}" srcOrd="0" destOrd="0" presId="urn:microsoft.com/office/officeart/2005/8/layout/list1"/>
    <dgm:cxn modelId="{D14ED43D-6D4A-4665-B4FD-DF3763B7AB89}" srcId="{D4AF6EA1-1E82-4CDA-B65E-FD00CD793784}" destId="{A6F8122A-0753-4758-9FE9-4D5BA9F82EEC}" srcOrd="1" destOrd="0" parTransId="{983D54D1-6DAA-4B3D-B940-35BE8475DE96}" sibTransId="{01CF039B-B624-4D36-9A90-62F4A9E382E3}"/>
    <dgm:cxn modelId="{D60D0195-C07B-4BE8-889A-D442913BC0F4}" type="presParOf" srcId="{51DF3FFE-1CCB-4A34-AE93-2609259CD94E}" destId="{27554028-9FF2-4F52-AA09-2E1CA4B073F4}" srcOrd="0" destOrd="0" presId="urn:microsoft.com/office/officeart/2005/8/layout/list1"/>
    <dgm:cxn modelId="{EAAA5846-4A2B-487E-96F1-A1C2BE60CDC8}" type="presParOf" srcId="{27554028-9FF2-4F52-AA09-2E1CA4B073F4}" destId="{DA1C10DD-7B3B-48CA-B9DD-26DC84639251}" srcOrd="0" destOrd="0" presId="urn:microsoft.com/office/officeart/2005/8/layout/list1"/>
    <dgm:cxn modelId="{31F6BE4A-CF6A-4CB9-8CBA-E658835A3777}" type="presParOf" srcId="{27554028-9FF2-4F52-AA09-2E1CA4B073F4}" destId="{A690E41A-07A7-45E0-9308-A7A8A84EF5AE}" srcOrd="1" destOrd="0" presId="urn:microsoft.com/office/officeart/2005/8/layout/list1"/>
    <dgm:cxn modelId="{A3094C2F-E05A-4AF4-AA32-E498317AA3FB}" type="presParOf" srcId="{51DF3FFE-1CCB-4A34-AE93-2609259CD94E}" destId="{129CF7B7-4FE0-4F72-A2EE-EB3FD7D68BBD}" srcOrd="1" destOrd="0" presId="urn:microsoft.com/office/officeart/2005/8/layout/list1"/>
    <dgm:cxn modelId="{4A7416A0-F7B1-47E2-82D3-2B2097D43DBB}" type="presParOf" srcId="{51DF3FFE-1CCB-4A34-AE93-2609259CD94E}" destId="{23FEE1BC-9E28-440B-87F8-3EB59112DA12}" srcOrd="2" destOrd="0" presId="urn:microsoft.com/office/officeart/2005/8/layout/list1"/>
    <dgm:cxn modelId="{A930A4B2-EFDC-424E-8B24-EA6B72F5EA17}" type="presParOf" srcId="{51DF3FFE-1CCB-4A34-AE93-2609259CD94E}" destId="{53181096-9822-422B-A5D8-FBA057445D56}" srcOrd="3" destOrd="0" presId="urn:microsoft.com/office/officeart/2005/8/layout/list1"/>
    <dgm:cxn modelId="{5D771620-D5FF-4627-A11B-5D593C04E180}" type="presParOf" srcId="{51DF3FFE-1CCB-4A34-AE93-2609259CD94E}" destId="{EA0C5401-03BB-4538-9B2D-2FEDA26176D8}" srcOrd="4" destOrd="0" presId="urn:microsoft.com/office/officeart/2005/8/layout/list1"/>
    <dgm:cxn modelId="{006D9D38-52A1-4F92-A0D5-D059764DA839}" type="presParOf" srcId="{EA0C5401-03BB-4538-9B2D-2FEDA26176D8}" destId="{1B26E334-BF9E-4393-9CD2-AE8BB74CF112}" srcOrd="0" destOrd="0" presId="urn:microsoft.com/office/officeart/2005/8/layout/list1"/>
    <dgm:cxn modelId="{2A8783D3-DC1B-4B2F-BAB8-1F0FCBCE024E}" type="presParOf" srcId="{EA0C5401-03BB-4538-9B2D-2FEDA26176D8}" destId="{274A3A12-0330-44CC-B8C5-064BB442222D}" srcOrd="1" destOrd="0" presId="urn:microsoft.com/office/officeart/2005/8/layout/list1"/>
    <dgm:cxn modelId="{9B6E05B2-5176-459C-91C9-FEC76DD82AD2}" type="presParOf" srcId="{51DF3FFE-1CCB-4A34-AE93-2609259CD94E}" destId="{C313F670-C653-4272-B719-CFEE04353D8D}" srcOrd="5" destOrd="0" presId="urn:microsoft.com/office/officeart/2005/8/layout/list1"/>
    <dgm:cxn modelId="{FC623DCD-7370-4D6C-954D-D21878A21C19}" type="presParOf" srcId="{51DF3FFE-1CCB-4A34-AE93-2609259CD94E}" destId="{C72BF938-5588-4D93-91E0-3894E77F8183}" srcOrd="6" destOrd="0" presId="urn:microsoft.com/office/officeart/2005/8/layout/list1"/>
    <dgm:cxn modelId="{F9A21695-5BBE-46FD-912A-19B05C1FC73E}" type="presParOf" srcId="{51DF3FFE-1CCB-4A34-AE93-2609259CD94E}" destId="{5B71DEA2-2C66-4614-94F1-F6D03096BDB5}" srcOrd="7" destOrd="0" presId="urn:microsoft.com/office/officeart/2005/8/layout/list1"/>
    <dgm:cxn modelId="{C3F4D908-ED63-41BB-AB3E-067F8C559B90}" type="presParOf" srcId="{51DF3FFE-1CCB-4A34-AE93-2609259CD94E}" destId="{6E161EEB-E241-4266-9BCD-AADC2ADDBAA5}" srcOrd="8" destOrd="0" presId="urn:microsoft.com/office/officeart/2005/8/layout/list1"/>
    <dgm:cxn modelId="{92F7B566-89D4-40BE-9437-05D2147979A8}" type="presParOf" srcId="{6E161EEB-E241-4266-9BCD-AADC2ADDBAA5}" destId="{DE84184A-3AB8-4788-AA15-2929150B9717}" srcOrd="0" destOrd="0" presId="urn:microsoft.com/office/officeart/2005/8/layout/list1"/>
    <dgm:cxn modelId="{6DF7F946-41DD-4189-ADD6-6E50E7D8E47B}" type="presParOf" srcId="{6E161EEB-E241-4266-9BCD-AADC2ADDBAA5}" destId="{274A6AAB-72BD-4D41-ADED-7EA56622FD7E}" srcOrd="1" destOrd="0" presId="urn:microsoft.com/office/officeart/2005/8/layout/list1"/>
    <dgm:cxn modelId="{F704D7E1-7A53-445D-991F-60006B5649C0}" type="presParOf" srcId="{51DF3FFE-1CCB-4A34-AE93-2609259CD94E}" destId="{3706F6DE-7F62-41B0-9FC7-BDE2B607AFDF}" srcOrd="9" destOrd="0" presId="urn:microsoft.com/office/officeart/2005/8/layout/list1"/>
    <dgm:cxn modelId="{103AFB32-B184-4FBA-937B-41AFBA59A78A}" type="presParOf" srcId="{51DF3FFE-1CCB-4A34-AE93-2609259CD94E}" destId="{EC823EB9-2BE1-4E95-B8DF-35C04906F3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E8CA8-26FD-4449-A2A8-37C92C13721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28D4227-AB0E-4B51-8B34-E2DD3FC7FFB3}">
      <dgm:prSet phldrT="[Tekst]" custT="1"/>
      <dgm:spPr>
        <a:solidFill>
          <a:schemeClr val="accent1"/>
        </a:solidFill>
      </dgm:spPr>
      <dgm:t>
        <a:bodyPr/>
        <a:lstStyle/>
        <a:p>
          <a:endParaRPr lang="pl-PL" sz="1800" b="1" i="1" u="sng" dirty="0" smtClean="0">
            <a:solidFill>
              <a:schemeClr val="accent1"/>
            </a:solidFill>
          </a:endParaRPr>
        </a:p>
        <a:p>
          <a:r>
            <a:rPr lang="pl-PL" sz="1600" dirty="0" smtClean="0"/>
            <a:t>Definicja inteligentnej specjalizacji  WKP :</a:t>
          </a:r>
        </a:p>
        <a:p>
          <a:r>
            <a:rPr lang="pl-PL" sz="1600" dirty="0" smtClean="0"/>
            <a:t>partycypacyjny i przedsiębiorczy proces polegający na identyfikacji dziedzin gospodarki regionu, które będą stanowiły jego przewagę komparatywną w skali regionów krajowych i europejskich i które charakteryzują się następującymi cechami: </a:t>
          </a:r>
        </a:p>
        <a:p>
          <a:endParaRPr lang="pl-PL" sz="1600" dirty="0"/>
        </a:p>
      </dgm:t>
    </dgm:pt>
    <dgm:pt modelId="{0A873E16-B1E4-4C6C-BB9E-5C0B8E3D4166}" type="parTrans" cxnId="{16745787-3F38-4F26-8C81-5B78DD421B83}">
      <dgm:prSet/>
      <dgm:spPr/>
      <dgm:t>
        <a:bodyPr/>
        <a:lstStyle/>
        <a:p>
          <a:endParaRPr lang="pl-PL"/>
        </a:p>
      </dgm:t>
    </dgm:pt>
    <dgm:pt modelId="{C97F8C3C-5782-43D7-8D4C-9FBE29472FB2}" type="sibTrans" cxnId="{16745787-3F38-4F26-8C81-5B78DD421B83}">
      <dgm:prSet/>
      <dgm:spPr/>
      <dgm:t>
        <a:bodyPr/>
        <a:lstStyle/>
        <a:p>
          <a:endParaRPr lang="pl-PL"/>
        </a:p>
      </dgm:t>
    </dgm:pt>
    <dgm:pt modelId="{CCF6118E-63C9-4218-9AC5-3CF3950A3A32}">
      <dgm:prSet phldrT="[Tekst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są zakorzenione w tradycji gospodarczej regionu; </a:t>
          </a:r>
        </a:p>
        <a:p>
          <a:pPr defTabSz="711200">
            <a:lnSpc>
              <a:spcPct val="90000"/>
            </a:lnSpc>
            <a:spcAft>
              <a:spcPct val="35000"/>
            </a:spcAft>
          </a:pPr>
          <a:endParaRPr lang="pl-PL" sz="1400" dirty="0"/>
        </a:p>
      </dgm:t>
    </dgm:pt>
    <dgm:pt modelId="{13485E67-FAEF-42DD-A233-9855957A5D7A}" type="parTrans" cxnId="{AE892B84-805B-44AD-90C0-713079E6FF92}">
      <dgm:prSet/>
      <dgm:spPr/>
      <dgm:t>
        <a:bodyPr/>
        <a:lstStyle/>
        <a:p>
          <a:endParaRPr lang="pl-PL"/>
        </a:p>
      </dgm:t>
    </dgm:pt>
    <dgm:pt modelId="{540502CF-F3F9-428B-B199-FFEAD238605F}" type="sibTrans" cxnId="{AE892B84-805B-44AD-90C0-713079E6FF92}">
      <dgm:prSet/>
      <dgm:spPr/>
      <dgm:t>
        <a:bodyPr/>
        <a:lstStyle/>
        <a:p>
          <a:endParaRPr lang="pl-PL"/>
        </a:p>
      </dgm:t>
    </dgm:pt>
    <dgm:pt modelId="{46587342-2E38-4FA2-906A-DF2D5CEE5270}">
      <dgm:prSet phldrT="[Tekst]" custT="1"/>
      <dgm:spPr>
        <a:solidFill>
          <a:schemeClr val="accent4">
            <a:lumMod val="20000"/>
            <a:lumOff val="80000"/>
          </a:schemeClr>
        </a:solidFill>
      </dgm:spPr>
      <dgm:t>
        <a:bodyPr lIns="0" tIns="0" rIns="0" bIns="0"/>
        <a:lstStyle/>
        <a:p>
          <a:pPr marL="0" indent="0" algn="l">
            <a:spcBef>
              <a:spcPts val="0"/>
            </a:spcBef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wykazują  pokrewieństwo technologiczne i komunikacyjne z innymi sektorami, co umożliwia rozwój klastrów i innych powiązań kooperacyjnych; </a:t>
          </a:r>
        </a:p>
        <a:p>
          <a:endParaRPr lang="pl-P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82042D88-ACFC-4E87-966C-E95514D10714}" type="parTrans" cxnId="{617F38F9-CBE6-4124-B915-655783B79D5A}">
      <dgm:prSet/>
      <dgm:spPr/>
      <dgm:t>
        <a:bodyPr/>
        <a:lstStyle/>
        <a:p>
          <a:endParaRPr lang="pl-PL"/>
        </a:p>
      </dgm:t>
    </dgm:pt>
    <dgm:pt modelId="{C599148C-70DB-44CE-AB4F-27EBC2880C34}" type="sibTrans" cxnId="{617F38F9-CBE6-4124-B915-655783B79D5A}">
      <dgm:prSet/>
      <dgm:spPr/>
      <dgm:t>
        <a:bodyPr/>
        <a:lstStyle/>
        <a:p>
          <a:endParaRPr lang="pl-PL"/>
        </a:p>
      </dgm:t>
    </dgm:pt>
    <dgm:pt modelId="{C8072374-6BDC-4491-8D77-0522EB1CA5B4}">
      <dgm:prSet phldrT="[Teks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indent="0" algn="l">
            <a:spcBef>
              <a:spcPts val="0"/>
            </a:spcBef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są oparte na wiedzy lub wykazują możliwość rozwoju opartego </a:t>
          </a:r>
        </a:p>
        <a:p>
          <a:pPr marL="361950" indent="-361950" algn="just">
            <a:spcBef>
              <a:spcPts val="0"/>
            </a:spcBef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na wiedzy;</a:t>
          </a:r>
          <a:endParaRPr lang="pl-P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FF205B57-AD3D-4F81-8A09-B821D8D66945}" type="parTrans" cxnId="{F009400A-EDD2-4AE3-973E-1B9CCB85B03E}">
      <dgm:prSet/>
      <dgm:spPr/>
      <dgm:t>
        <a:bodyPr/>
        <a:lstStyle/>
        <a:p>
          <a:endParaRPr lang="pl-PL"/>
        </a:p>
      </dgm:t>
    </dgm:pt>
    <dgm:pt modelId="{59D3D684-79FF-40F1-BE8A-91688B89420D}" type="sibTrans" cxnId="{F009400A-EDD2-4AE3-973E-1B9CCB85B03E}">
      <dgm:prSet/>
      <dgm:spPr/>
      <dgm:t>
        <a:bodyPr/>
        <a:lstStyle/>
        <a:p>
          <a:endParaRPr lang="pl-PL"/>
        </a:p>
      </dgm:t>
    </dgm:pt>
    <dgm:pt modelId="{5A07431A-AC07-4C61-983A-9733CB20692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indent="0" algn="l">
            <a:spcBef>
              <a:spcPts val="0"/>
            </a:spcBef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są podatne na absorpcję innowacji i nastawione na </a:t>
          </a:r>
        </a:p>
        <a:p>
          <a:pPr marL="0" indent="0" algn="just">
            <a:spcBef>
              <a:spcPts val="0"/>
            </a:spcBef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działalność rozwojową (</a:t>
          </a:r>
          <a:r>
            <a:rPr lang="pl-PL" sz="1400" dirty="0" err="1" smtClean="0">
              <a:solidFill>
                <a:schemeClr val="accent1">
                  <a:lumMod val="50000"/>
                </a:schemeClr>
              </a:solidFill>
            </a:rPr>
            <a:t>B+R+I</a:t>
          </a: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)</a:t>
          </a:r>
          <a:r>
            <a:rPr lang="pl-PL" sz="1800" dirty="0" smtClean="0">
              <a:solidFill>
                <a:schemeClr val="accent1">
                  <a:lumMod val="50000"/>
                </a:schemeClr>
              </a:solidFill>
            </a:rPr>
            <a:t>; </a:t>
          </a:r>
        </a:p>
        <a:p>
          <a:endParaRPr lang="pl-PL" dirty="0"/>
        </a:p>
      </dgm:t>
    </dgm:pt>
    <dgm:pt modelId="{BE34D2E5-7FCC-4965-B010-5E4CFE7422C8}" type="parTrans" cxnId="{D674E94F-2E9F-4E8B-9B0E-AFA166D74920}">
      <dgm:prSet/>
      <dgm:spPr/>
      <dgm:t>
        <a:bodyPr/>
        <a:lstStyle/>
        <a:p>
          <a:endParaRPr lang="pl-PL"/>
        </a:p>
      </dgm:t>
    </dgm:pt>
    <dgm:pt modelId="{8D251FB5-9F25-4BAD-8A49-3EE3FFA68660}" type="sibTrans" cxnId="{D674E94F-2E9F-4E8B-9B0E-AFA166D74920}">
      <dgm:prSet/>
      <dgm:spPr/>
      <dgm:t>
        <a:bodyPr/>
        <a:lstStyle/>
        <a:p>
          <a:endParaRPr lang="pl-PL"/>
        </a:p>
      </dgm:t>
    </dgm:pt>
    <dgm:pt modelId="{AD7F5801-CBD5-4EF9-BC55-DA88C54F992D}">
      <dgm:prSet custT="1"/>
      <dgm:spPr>
        <a:solidFill>
          <a:srgbClr val="92D050"/>
        </a:solidFill>
      </dgm:spPr>
      <dgm:t>
        <a:bodyPr/>
        <a:lstStyle/>
        <a:p>
          <a:pPr marL="0" indent="0" algn="l">
            <a:spcBef>
              <a:spcPts val="0"/>
            </a:spcBef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ich rozwój i funkcjonowanie jest wspierany przez sferę edukacji </a:t>
          </a:r>
        </a:p>
        <a:p>
          <a:pPr marL="361950" indent="-361950" algn="just">
            <a:spcBef>
              <a:spcPts val="0"/>
            </a:spcBef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i nauki; </a:t>
          </a:r>
          <a:endParaRPr lang="pl-P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AA9ABD95-C23D-4E7B-A76C-8D8104FCF360}" type="parTrans" cxnId="{E12D8131-7DEF-4FA6-B093-B6FA9EA7B510}">
      <dgm:prSet/>
      <dgm:spPr/>
      <dgm:t>
        <a:bodyPr/>
        <a:lstStyle/>
        <a:p>
          <a:endParaRPr lang="pl-PL"/>
        </a:p>
      </dgm:t>
    </dgm:pt>
    <dgm:pt modelId="{AEF69914-B55A-4305-A10B-B3EEB32EEF85}" type="sibTrans" cxnId="{E12D8131-7DEF-4FA6-B093-B6FA9EA7B510}">
      <dgm:prSet/>
      <dgm:spPr/>
      <dgm:t>
        <a:bodyPr/>
        <a:lstStyle/>
        <a:p>
          <a:endParaRPr lang="pl-PL"/>
        </a:p>
      </dgm:t>
    </dgm:pt>
    <dgm:pt modelId="{E7EB2E67-EAFE-4F5E-8ED2-55DFC865BB6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dirty="0" smtClean="0">
              <a:solidFill>
                <a:schemeClr val="accent1">
                  <a:lumMod val="50000"/>
                </a:schemeClr>
              </a:solidFill>
            </a:rPr>
            <a:t>stanowią chłonny i atrakcyjny rynek pracy. </a:t>
          </a:r>
        </a:p>
        <a:p>
          <a:pPr defTabSz="2889250">
            <a:lnSpc>
              <a:spcPct val="90000"/>
            </a:lnSpc>
            <a:spcAft>
              <a:spcPct val="35000"/>
            </a:spcAft>
          </a:pPr>
          <a:endParaRPr lang="pl-PL" sz="1400" dirty="0">
            <a:solidFill>
              <a:schemeClr val="accent1">
                <a:lumMod val="50000"/>
              </a:schemeClr>
            </a:solidFill>
          </a:endParaRPr>
        </a:p>
      </dgm:t>
    </dgm:pt>
    <dgm:pt modelId="{6ADA019E-676D-464D-93AE-3482503F5E3A}" type="parTrans" cxnId="{14C55B91-EA18-4CD2-A2B5-043471803CCD}">
      <dgm:prSet/>
      <dgm:spPr/>
      <dgm:t>
        <a:bodyPr/>
        <a:lstStyle/>
        <a:p>
          <a:endParaRPr lang="pl-PL"/>
        </a:p>
      </dgm:t>
    </dgm:pt>
    <dgm:pt modelId="{4AF97E52-998D-4DB1-8D30-9F07EA41E60B}" type="sibTrans" cxnId="{14C55B91-EA18-4CD2-A2B5-043471803CCD}">
      <dgm:prSet/>
      <dgm:spPr/>
      <dgm:t>
        <a:bodyPr/>
        <a:lstStyle/>
        <a:p>
          <a:endParaRPr lang="pl-PL"/>
        </a:p>
      </dgm:t>
    </dgm:pt>
    <dgm:pt modelId="{BB00A8C8-7093-4471-8A2C-2BF4B3F5DA52}" type="pres">
      <dgm:prSet presAssocID="{3C4E8CA8-26FD-4449-A2A8-37C92C1372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9059F7-4869-415C-8482-A7FDF3F6AD09}" type="pres">
      <dgm:prSet presAssocID="{528D4227-AB0E-4B51-8B34-E2DD3FC7FFB3}" presName="roof" presStyleLbl="dkBgShp" presStyleIdx="0" presStyleCnt="2"/>
      <dgm:spPr/>
      <dgm:t>
        <a:bodyPr/>
        <a:lstStyle/>
        <a:p>
          <a:endParaRPr lang="pl-PL"/>
        </a:p>
      </dgm:t>
    </dgm:pt>
    <dgm:pt modelId="{D013DBD5-5344-4ED4-829A-599BC4C328A1}" type="pres">
      <dgm:prSet presAssocID="{528D4227-AB0E-4B51-8B34-E2DD3FC7FFB3}" presName="pillars" presStyleCnt="0"/>
      <dgm:spPr/>
    </dgm:pt>
    <dgm:pt modelId="{E96966A6-AFAD-4929-872B-3CE02C7150B2}" type="pres">
      <dgm:prSet presAssocID="{528D4227-AB0E-4B51-8B34-E2DD3FC7FFB3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56432C-89F6-457F-9E12-198774875FCE}" type="pres">
      <dgm:prSet presAssocID="{46587342-2E38-4FA2-906A-DF2D5CEE5270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80B30F-2620-400C-9184-FE7E766A6F52}" type="pres">
      <dgm:prSet presAssocID="{C8072374-6BDC-4491-8D77-0522EB1CA5B4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2F02BC-7C18-4541-AAFC-81594836E97E}" type="pres">
      <dgm:prSet presAssocID="{5A07431A-AC07-4C61-983A-9733CB206924}" presName="pillarX" presStyleLbl="node1" presStyleIdx="3" presStyleCnt="6" custLinFactNeighborY="-3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361E72-B751-4032-8D6C-2279A2A2CC38}" type="pres">
      <dgm:prSet presAssocID="{AD7F5801-CBD5-4EF9-BC55-DA88C54F992D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C772E3-58B1-4492-BF92-F4FFACC59B20}" type="pres">
      <dgm:prSet presAssocID="{E7EB2E67-EAFE-4F5E-8ED2-55DFC865BB63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2096FD-1B0B-497E-8243-A2F11E236FD8}" type="pres">
      <dgm:prSet presAssocID="{528D4227-AB0E-4B51-8B34-E2DD3FC7FFB3}" presName="base" presStyleLbl="dkBgShp" presStyleIdx="1" presStyleCnt="2"/>
      <dgm:spPr/>
    </dgm:pt>
  </dgm:ptLst>
  <dgm:cxnLst>
    <dgm:cxn modelId="{D674E94F-2E9F-4E8B-9B0E-AFA166D74920}" srcId="{528D4227-AB0E-4B51-8B34-E2DD3FC7FFB3}" destId="{5A07431A-AC07-4C61-983A-9733CB206924}" srcOrd="3" destOrd="0" parTransId="{BE34D2E5-7FCC-4965-B010-5E4CFE7422C8}" sibTransId="{8D251FB5-9F25-4BAD-8A49-3EE3FFA68660}"/>
    <dgm:cxn modelId="{AE892B84-805B-44AD-90C0-713079E6FF92}" srcId="{528D4227-AB0E-4B51-8B34-E2DD3FC7FFB3}" destId="{CCF6118E-63C9-4218-9AC5-3CF3950A3A32}" srcOrd="0" destOrd="0" parTransId="{13485E67-FAEF-42DD-A233-9855957A5D7A}" sibTransId="{540502CF-F3F9-428B-B199-FFEAD238605F}"/>
    <dgm:cxn modelId="{617F38F9-CBE6-4124-B915-655783B79D5A}" srcId="{528D4227-AB0E-4B51-8B34-E2DD3FC7FFB3}" destId="{46587342-2E38-4FA2-906A-DF2D5CEE5270}" srcOrd="1" destOrd="0" parTransId="{82042D88-ACFC-4E87-966C-E95514D10714}" sibTransId="{C599148C-70DB-44CE-AB4F-27EBC2880C34}"/>
    <dgm:cxn modelId="{8082448B-67F2-4A68-AF67-5A17A5013BF2}" type="presOf" srcId="{5A07431A-AC07-4C61-983A-9733CB206924}" destId="{1F2F02BC-7C18-4541-AAFC-81594836E97E}" srcOrd="0" destOrd="0" presId="urn:microsoft.com/office/officeart/2005/8/layout/hList3"/>
    <dgm:cxn modelId="{E12D8131-7DEF-4FA6-B093-B6FA9EA7B510}" srcId="{528D4227-AB0E-4B51-8B34-E2DD3FC7FFB3}" destId="{AD7F5801-CBD5-4EF9-BC55-DA88C54F992D}" srcOrd="4" destOrd="0" parTransId="{AA9ABD95-C23D-4E7B-A76C-8D8104FCF360}" sibTransId="{AEF69914-B55A-4305-A10B-B3EEB32EEF85}"/>
    <dgm:cxn modelId="{EC6EC123-9F76-44A1-9AC1-696ED327E441}" type="presOf" srcId="{AD7F5801-CBD5-4EF9-BC55-DA88C54F992D}" destId="{E0361E72-B751-4032-8D6C-2279A2A2CC38}" srcOrd="0" destOrd="0" presId="urn:microsoft.com/office/officeart/2005/8/layout/hList3"/>
    <dgm:cxn modelId="{882BCA84-DC77-486F-94E0-C4CEBE6DDE5D}" type="presOf" srcId="{E7EB2E67-EAFE-4F5E-8ED2-55DFC865BB63}" destId="{CDC772E3-58B1-4492-BF92-F4FFACC59B20}" srcOrd="0" destOrd="0" presId="urn:microsoft.com/office/officeart/2005/8/layout/hList3"/>
    <dgm:cxn modelId="{F009400A-EDD2-4AE3-973E-1B9CCB85B03E}" srcId="{528D4227-AB0E-4B51-8B34-E2DD3FC7FFB3}" destId="{C8072374-6BDC-4491-8D77-0522EB1CA5B4}" srcOrd="2" destOrd="0" parTransId="{FF205B57-AD3D-4F81-8A09-B821D8D66945}" sibTransId="{59D3D684-79FF-40F1-BE8A-91688B89420D}"/>
    <dgm:cxn modelId="{3F340C9C-83E1-4781-9CF0-054918D75A46}" type="presOf" srcId="{C8072374-6BDC-4491-8D77-0522EB1CA5B4}" destId="{1C80B30F-2620-400C-9184-FE7E766A6F52}" srcOrd="0" destOrd="0" presId="urn:microsoft.com/office/officeart/2005/8/layout/hList3"/>
    <dgm:cxn modelId="{350770D5-6791-4FE0-A382-32AFD1A54FD5}" type="presOf" srcId="{528D4227-AB0E-4B51-8B34-E2DD3FC7FFB3}" destId="{ED9059F7-4869-415C-8482-A7FDF3F6AD09}" srcOrd="0" destOrd="0" presId="urn:microsoft.com/office/officeart/2005/8/layout/hList3"/>
    <dgm:cxn modelId="{05561618-0F4A-4B8C-94BA-C137FC66D91F}" type="presOf" srcId="{46587342-2E38-4FA2-906A-DF2D5CEE5270}" destId="{CF56432C-89F6-457F-9E12-198774875FCE}" srcOrd="0" destOrd="0" presId="urn:microsoft.com/office/officeart/2005/8/layout/hList3"/>
    <dgm:cxn modelId="{AB200849-24D5-41EA-AB5D-E54F9561DC86}" type="presOf" srcId="{3C4E8CA8-26FD-4449-A2A8-37C92C137210}" destId="{BB00A8C8-7093-4471-8A2C-2BF4B3F5DA52}" srcOrd="0" destOrd="0" presId="urn:microsoft.com/office/officeart/2005/8/layout/hList3"/>
    <dgm:cxn modelId="{16745787-3F38-4F26-8C81-5B78DD421B83}" srcId="{3C4E8CA8-26FD-4449-A2A8-37C92C137210}" destId="{528D4227-AB0E-4B51-8B34-E2DD3FC7FFB3}" srcOrd="0" destOrd="0" parTransId="{0A873E16-B1E4-4C6C-BB9E-5C0B8E3D4166}" sibTransId="{C97F8C3C-5782-43D7-8D4C-9FBE29472FB2}"/>
    <dgm:cxn modelId="{8ADC731B-1CA2-4B27-AD8E-C62B4C54E0E8}" type="presOf" srcId="{CCF6118E-63C9-4218-9AC5-3CF3950A3A32}" destId="{E96966A6-AFAD-4929-872B-3CE02C7150B2}" srcOrd="0" destOrd="0" presId="urn:microsoft.com/office/officeart/2005/8/layout/hList3"/>
    <dgm:cxn modelId="{14C55B91-EA18-4CD2-A2B5-043471803CCD}" srcId="{528D4227-AB0E-4B51-8B34-E2DD3FC7FFB3}" destId="{E7EB2E67-EAFE-4F5E-8ED2-55DFC865BB63}" srcOrd="5" destOrd="0" parTransId="{6ADA019E-676D-464D-93AE-3482503F5E3A}" sibTransId="{4AF97E52-998D-4DB1-8D30-9F07EA41E60B}"/>
    <dgm:cxn modelId="{C80861D1-517C-4B33-868C-5789B52F164F}" type="presParOf" srcId="{BB00A8C8-7093-4471-8A2C-2BF4B3F5DA52}" destId="{ED9059F7-4869-415C-8482-A7FDF3F6AD09}" srcOrd="0" destOrd="0" presId="urn:microsoft.com/office/officeart/2005/8/layout/hList3"/>
    <dgm:cxn modelId="{10C8197E-5022-481F-AAC8-64F19961DA53}" type="presParOf" srcId="{BB00A8C8-7093-4471-8A2C-2BF4B3F5DA52}" destId="{D013DBD5-5344-4ED4-829A-599BC4C328A1}" srcOrd="1" destOrd="0" presId="urn:microsoft.com/office/officeart/2005/8/layout/hList3"/>
    <dgm:cxn modelId="{1E60FAFB-8B6C-49B2-B184-24105DF2CC59}" type="presParOf" srcId="{D013DBD5-5344-4ED4-829A-599BC4C328A1}" destId="{E96966A6-AFAD-4929-872B-3CE02C7150B2}" srcOrd="0" destOrd="0" presId="urn:microsoft.com/office/officeart/2005/8/layout/hList3"/>
    <dgm:cxn modelId="{B38774A3-2DFE-4CEB-BAC6-3A1033FBFEE9}" type="presParOf" srcId="{D013DBD5-5344-4ED4-829A-599BC4C328A1}" destId="{CF56432C-89F6-457F-9E12-198774875FCE}" srcOrd="1" destOrd="0" presId="urn:microsoft.com/office/officeart/2005/8/layout/hList3"/>
    <dgm:cxn modelId="{9BC738DA-BD03-4EDC-BC06-B6D38EC2C761}" type="presParOf" srcId="{D013DBD5-5344-4ED4-829A-599BC4C328A1}" destId="{1C80B30F-2620-400C-9184-FE7E766A6F52}" srcOrd="2" destOrd="0" presId="urn:microsoft.com/office/officeart/2005/8/layout/hList3"/>
    <dgm:cxn modelId="{D7433196-9972-4159-AB2B-A380103EC167}" type="presParOf" srcId="{D013DBD5-5344-4ED4-829A-599BC4C328A1}" destId="{1F2F02BC-7C18-4541-AAFC-81594836E97E}" srcOrd="3" destOrd="0" presId="urn:microsoft.com/office/officeart/2005/8/layout/hList3"/>
    <dgm:cxn modelId="{ABE9359C-5C54-4F81-8944-8A14C2803456}" type="presParOf" srcId="{D013DBD5-5344-4ED4-829A-599BC4C328A1}" destId="{E0361E72-B751-4032-8D6C-2279A2A2CC38}" srcOrd="4" destOrd="0" presId="urn:microsoft.com/office/officeart/2005/8/layout/hList3"/>
    <dgm:cxn modelId="{DB75A211-4F36-4E21-AC1D-B34923B84501}" type="presParOf" srcId="{D013DBD5-5344-4ED4-829A-599BC4C328A1}" destId="{CDC772E3-58B1-4492-BF92-F4FFACC59B20}" srcOrd="5" destOrd="0" presId="urn:microsoft.com/office/officeart/2005/8/layout/hList3"/>
    <dgm:cxn modelId="{A56600F2-5369-45BC-B9F9-2E567A4D5E78}" type="presParOf" srcId="{BB00A8C8-7093-4471-8A2C-2BF4B3F5DA52}" destId="{2F2096FD-1B0B-497E-8243-A2F11E236F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EE1BC-9E28-440B-87F8-3EB59112DA12}">
      <dsp:nvSpPr>
        <dsp:cNvPr id="0" name=""/>
        <dsp:cNvSpPr/>
      </dsp:nvSpPr>
      <dsp:spPr>
        <a:xfrm>
          <a:off x="0" y="518248"/>
          <a:ext cx="873162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0E41A-07A7-45E0-9308-A7A8A84EF5AE}">
      <dsp:nvSpPr>
        <dsp:cNvPr id="0" name=""/>
        <dsp:cNvSpPr/>
      </dsp:nvSpPr>
      <dsp:spPr>
        <a:xfrm>
          <a:off x="400720" y="0"/>
          <a:ext cx="8277789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24" tIns="0" rIns="231024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i="0" u="none" kern="1200" dirty="0" smtClean="0">
              <a:solidFill>
                <a:schemeClr val="accent5">
                  <a:lumMod val="50000"/>
                </a:schemeClr>
              </a:solidFill>
            </a:rPr>
            <a:t>Regionalna strategia inteligentnej specjalizacji WKP - program w ramach Strategii Rozwoju Województwa Kujawsko-Pomorskiego </a:t>
          </a:r>
        </a:p>
        <a:p>
          <a:pPr lvl="0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48275" y="47555"/>
        <a:ext cx="8182679" cy="879050"/>
      </dsp:txXfrm>
    </dsp:sp>
    <dsp:sp modelId="{C72BF938-5588-4D93-91E0-3894E77F8183}">
      <dsp:nvSpPr>
        <dsp:cNvPr id="0" name=""/>
        <dsp:cNvSpPr/>
      </dsp:nvSpPr>
      <dsp:spPr>
        <a:xfrm>
          <a:off x="0" y="2015128"/>
          <a:ext cx="873162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3A12-0330-44CC-B8C5-064BB442222D}">
      <dsp:nvSpPr>
        <dsp:cNvPr id="0" name=""/>
        <dsp:cNvSpPr/>
      </dsp:nvSpPr>
      <dsp:spPr>
        <a:xfrm>
          <a:off x="387058" y="1501161"/>
          <a:ext cx="8299721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24" tIns="0" rIns="2310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5">
                  <a:lumMod val="50000"/>
                </a:schemeClr>
              </a:solidFill>
            </a:rPr>
            <a:t>W nowej perspektywie finansowej Unii Europejskiej na lata 2014-2020 przygotowanie strategii  inteligentnej specjalizacji stanowi warunek ex </a:t>
          </a:r>
          <a:r>
            <a:rPr lang="pl-PL" sz="1400" b="1" kern="1200" dirty="0" err="1" smtClean="0">
              <a:solidFill>
                <a:schemeClr val="accent5">
                  <a:lumMod val="50000"/>
                </a:schemeClr>
              </a:solidFill>
            </a:rPr>
            <a:t>ante</a:t>
          </a:r>
          <a:r>
            <a:rPr lang="pl-PL" sz="1400" b="1" kern="1200" dirty="0" smtClean="0">
              <a:solidFill>
                <a:schemeClr val="accent5">
                  <a:lumMod val="50000"/>
                </a:schemeClr>
              </a:solidFill>
            </a:rPr>
            <a:t> pozyskania funduszy strukturalnych</a:t>
          </a:r>
          <a:endParaRPr lang="pl-PL" sz="1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34613" y="1548716"/>
        <a:ext cx="8204611" cy="879050"/>
      </dsp:txXfrm>
    </dsp:sp>
    <dsp:sp modelId="{EC823EB9-2BE1-4E95-B8DF-35C04906F345}">
      <dsp:nvSpPr>
        <dsp:cNvPr id="0" name=""/>
        <dsp:cNvSpPr/>
      </dsp:nvSpPr>
      <dsp:spPr>
        <a:xfrm>
          <a:off x="0" y="3467182"/>
          <a:ext cx="8731624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6AAB-72BD-4D41-ADED-7EA56622FD7E}">
      <dsp:nvSpPr>
        <dsp:cNvPr id="0" name=""/>
        <dsp:cNvSpPr/>
      </dsp:nvSpPr>
      <dsp:spPr>
        <a:xfrm>
          <a:off x="396024" y="2980107"/>
          <a:ext cx="8299721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024" tIns="0" rIns="23102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5">
                  <a:lumMod val="50000"/>
                </a:schemeClr>
              </a:solidFill>
            </a:rPr>
            <a:t>Proces identyfikacji specjalizacji – elastyczny, dynamiczny, zmienny, inteligentnie dopasowujący się do zmian rynkowych w gospodarce</a:t>
          </a:r>
          <a:endParaRPr lang="pl-PL" sz="1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43579" y="3027662"/>
        <a:ext cx="8204611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059F7-4869-415C-8482-A7FDF3F6AD09}">
      <dsp:nvSpPr>
        <dsp:cNvPr id="0" name=""/>
        <dsp:cNvSpPr/>
      </dsp:nvSpPr>
      <dsp:spPr>
        <a:xfrm>
          <a:off x="0" y="0"/>
          <a:ext cx="8866094" cy="138113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i="1" u="sng" kern="1200" dirty="0" smtClean="0">
            <a:solidFill>
              <a:schemeClr val="accent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Definicja inteligentnej specjalizacji  WKP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partycypacyjny i przedsiębiorczy proces polegający na identyfikacji dziedzin gospodarki regionu, które będą stanowiły jego przewagę komparatywną w skali regionów krajowych i europejskich i które charakteryzują się następującymi cechami: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0" y="0"/>
        <a:ext cx="8866094" cy="1381135"/>
      </dsp:txXfrm>
    </dsp:sp>
    <dsp:sp modelId="{E96966A6-AFAD-4929-872B-3CE02C7150B2}">
      <dsp:nvSpPr>
        <dsp:cNvPr id="0" name=""/>
        <dsp:cNvSpPr/>
      </dsp:nvSpPr>
      <dsp:spPr>
        <a:xfrm>
          <a:off x="4329" y="1381135"/>
          <a:ext cx="1476239" cy="2900383"/>
        </a:xfrm>
        <a:prstGeom prst="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są zakorzenione w tradycji gospodarczej regionu; 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</dsp:txBody>
      <dsp:txXfrm>
        <a:off x="4329" y="1381135"/>
        <a:ext cx="1476239" cy="2900383"/>
      </dsp:txXfrm>
    </dsp:sp>
    <dsp:sp modelId="{CF56432C-89F6-457F-9E12-198774875FCE}">
      <dsp:nvSpPr>
        <dsp:cNvPr id="0" name=""/>
        <dsp:cNvSpPr/>
      </dsp:nvSpPr>
      <dsp:spPr>
        <a:xfrm>
          <a:off x="1480568" y="1381135"/>
          <a:ext cx="1476239" cy="290038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wykazują  pokrewieństwo technologiczne i komunikacyjne z innymi sektorami, co umożliwia rozwój klastrów i innych powiązań kooperacyjnych; 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80568" y="1381135"/>
        <a:ext cx="1476239" cy="2900383"/>
      </dsp:txXfrm>
    </dsp:sp>
    <dsp:sp modelId="{1C80B30F-2620-400C-9184-FE7E766A6F52}">
      <dsp:nvSpPr>
        <dsp:cNvPr id="0" name=""/>
        <dsp:cNvSpPr/>
      </dsp:nvSpPr>
      <dsp:spPr>
        <a:xfrm>
          <a:off x="2956807" y="1381135"/>
          <a:ext cx="1476239" cy="290038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są oparte na wiedzy lub wykazują możliwość rozwoju opartego </a:t>
          </a:r>
        </a:p>
        <a:p>
          <a:pPr marL="361950" lvl="0" indent="-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na wiedzy;</a:t>
          </a:r>
          <a:endParaRPr lang="pl-P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56807" y="1381135"/>
        <a:ext cx="1476239" cy="2900383"/>
      </dsp:txXfrm>
    </dsp:sp>
    <dsp:sp modelId="{1F2F02BC-7C18-4541-AAFC-81594836E97E}">
      <dsp:nvSpPr>
        <dsp:cNvPr id="0" name=""/>
        <dsp:cNvSpPr/>
      </dsp:nvSpPr>
      <dsp:spPr>
        <a:xfrm>
          <a:off x="4433046" y="1370983"/>
          <a:ext cx="1476239" cy="290038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są podatne na absorpcję innowacji i nastawione na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działalność rozwojową (</a:t>
          </a:r>
          <a:r>
            <a:rPr lang="pl-PL" sz="1400" kern="1200" dirty="0" err="1" smtClean="0">
              <a:solidFill>
                <a:schemeClr val="accent1">
                  <a:lumMod val="50000"/>
                </a:schemeClr>
              </a:solidFill>
            </a:rPr>
            <a:t>B+R+I</a:t>
          </a: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r>
            <a:rPr lang="pl-PL" sz="1800" kern="1200" dirty="0" smtClean="0">
              <a:solidFill>
                <a:schemeClr val="accent1">
                  <a:lumMod val="50000"/>
                </a:schemeClr>
              </a:solidFill>
            </a:rPr>
            <a:t>; 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kern="1200" dirty="0"/>
        </a:p>
      </dsp:txBody>
      <dsp:txXfrm>
        <a:off x="4433046" y="1370983"/>
        <a:ext cx="1476239" cy="2900383"/>
      </dsp:txXfrm>
    </dsp:sp>
    <dsp:sp modelId="{E0361E72-B751-4032-8D6C-2279A2A2CC38}">
      <dsp:nvSpPr>
        <dsp:cNvPr id="0" name=""/>
        <dsp:cNvSpPr/>
      </dsp:nvSpPr>
      <dsp:spPr>
        <a:xfrm>
          <a:off x="5909286" y="1381135"/>
          <a:ext cx="1476239" cy="290038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ich rozwój i funkcjonowanie jest wspierany przez sferę edukacji </a:t>
          </a:r>
        </a:p>
        <a:p>
          <a:pPr marL="361950" lvl="0" indent="-36195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i nauki; </a:t>
          </a:r>
          <a:endParaRPr lang="pl-P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09286" y="1381135"/>
        <a:ext cx="1476239" cy="2900383"/>
      </dsp:txXfrm>
    </dsp:sp>
    <dsp:sp modelId="{CDC772E3-58B1-4492-BF92-F4FFACC59B20}">
      <dsp:nvSpPr>
        <dsp:cNvPr id="0" name=""/>
        <dsp:cNvSpPr/>
      </dsp:nvSpPr>
      <dsp:spPr>
        <a:xfrm>
          <a:off x="7385525" y="1381135"/>
          <a:ext cx="1476239" cy="290038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kern="1200" dirty="0" smtClean="0">
              <a:solidFill>
                <a:schemeClr val="accent1">
                  <a:lumMod val="50000"/>
                </a:schemeClr>
              </a:solidFill>
            </a:rPr>
            <a:t>stanowią chłonny i atrakcyjny rynek pracy. 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385525" y="1381135"/>
        <a:ext cx="1476239" cy="2900383"/>
      </dsp:txXfrm>
    </dsp:sp>
    <dsp:sp modelId="{2F2096FD-1B0B-497E-8243-A2F11E236FD8}">
      <dsp:nvSpPr>
        <dsp:cNvPr id="0" name=""/>
        <dsp:cNvSpPr/>
      </dsp:nvSpPr>
      <dsp:spPr>
        <a:xfrm>
          <a:off x="0" y="4281519"/>
          <a:ext cx="8866094" cy="3222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F583-8335-49BC-98CF-0C3A807F145A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BE6FD-043B-4597-90F7-68C3D84774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41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1403-0DC5-46F6-8842-4A4003B3FEA7}" type="datetimeFigureOut">
              <a:rPr lang="pl-PL" smtClean="0"/>
              <a:pPr/>
              <a:t>2016-06-08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19BC3-86A8-4E98-BDFB-EA483DADC2C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61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19BC3-86A8-4E98-BDFB-EA483DADC2C2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49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3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6.em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36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6.emf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6.emf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6.emf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6.emf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36.em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6.emf"/><Relationship Id="rId4" Type="http://schemas.openxmlformats.org/officeDocument/2006/relationships/hyperlink" Target="http://www.kujawsko-pomorskie.coie.gov.p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64677" y="4971495"/>
            <a:ext cx="7115339" cy="1589103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3800" b="1" i="1" dirty="0" smtClean="0">
                <a:solidFill>
                  <a:schemeClr val="tx1"/>
                </a:solidFill>
              </a:rPr>
              <a:t>Regionalny Program Operacyjny Województwa Kujawsko-Pomorskiego na lata 2014-2020</a:t>
            </a:r>
            <a:endParaRPr lang="pl-PL" sz="3800" b="1" i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699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AutoNum type="arabicPeriod"/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7" name="Prostokąt zaokrąglony 6"/>
          <p:cNvSpPr/>
          <p:nvPr/>
        </p:nvSpPr>
        <p:spPr>
          <a:xfrm>
            <a:off x="199291" y="1031631"/>
            <a:ext cx="8651631" cy="703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Stworzenie lub rozwój zaplecza badawczo-rozwojowego w przedsiębiorstwach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42046" y="2904565"/>
            <a:ext cx="2294965" cy="26176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514350" indent="-514350" algn="just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zaplecze badawczo-rozwojowe – środki trwałe, wartości niematerialne i prawne i inne (sugerowane wydatki do 2 mln)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445622" y="2886635"/>
            <a:ext cx="2352891" cy="2689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Agenda badawcza, czyli do czego zaplecze będzie wykorzystywane</a:t>
            </a:r>
          </a:p>
        </p:txBody>
      </p:sp>
      <p:sp>
        <p:nvSpPr>
          <p:cNvPr id="13" name="Strzałka w dół 12"/>
          <p:cNvSpPr/>
          <p:nvPr/>
        </p:nvSpPr>
        <p:spPr>
          <a:xfrm>
            <a:off x="1541929" y="1739153"/>
            <a:ext cx="386862" cy="113851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7186245" y="1735016"/>
            <a:ext cx="398585" cy="10888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458" name="Picture 2" descr="Laboratoria XXII wieku - gal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708" y="2976574"/>
            <a:ext cx="3403186" cy="2407915"/>
          </a:xfrm>
          <a:prstGeom prst="rect">
            <a:avLst/>
          </a:prstGeom>
          <a:noFill/>
        </p:spPr>
      </p:pic>
      <p:sp>
        <p:nvSpPr>
          <p:cNvPr id="17" name="Prostokąt zaokrąglony 16"/>
          <p:cNvSpPr/>
          <p:nvPr/>
        </p:nvSpPr>
        <p:spPr>
          <a:xfrm>
            <a:off x="197225" y="5729137"/>
            <a:ext cx="8677834" cy="6268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Wsparcie udzielane w oparciu o art. 14 </a:t>
            </a:r>
            <a:r>
              <a:rPr lang="pl-PL" sz="1400" b="1" dirty="0" err="1" smtClean="0">
                <a:solidFill>
                  <a:schemeClr val="accent1">
                    <a:lumMod val="50000"/>
                  </a:schemeClr>
                </a:solidFill>
              </a:rPr>
              <a:t>rozp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. 651/2014 (regionalna pomoc inwestycyjna) oraz art. 25 </a:t>
            </a:r>
            <a:r>
              <a:rPr lang="pl-PL" sz="1400" b="1" dirty="0" err="1" smtClean="0">
                <a:solidFill>
                  <a:schemeClr val="accent1">
                    <a:lumMod val="50000"/>
                  </a:schemeClr>
                </a:solidFill>
              </a:rPr>
              <a:t>rozp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. 651/2014 (pomoc na projekty badawczo-rozwojowe)</a:t>
            </a: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2705100" y="1803400"/>
            <a:ext cx="3632200" cy="116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Projekt wpisuje się w Regionalną Strategię Inteligentnych Specjalizacji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Obraz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AutoNum type="arabicPeriod"/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7" name="Prostokąt zaokrąglony 6"/>
          <p:cNvSpPr/>
          <p:nvPr/>
        </p:nvSpPr>
        <p:spPr>
          <a:xfrm>
            <a:off x="199291" y="1031631"/>
            <a:ext cx="8651631" cy="703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Stworzenie lub rozwój zaplecza badawczo-rozwojowego w przedsiębiorstwach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Obraz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zaokrąglony 13"/>
          <p:cNvSpPr/>
          <p:nvPr/>
        </p:nvSpPr>
        <p:spPr>
          <a:xfrm>
            <a:off x="448407" y="3594100"/>
            <a:ext cx="8229600" cy="11019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Termin ogłoszenia konkursu III kwartał 2016</a:t>
            </a:r>
          </a:p>
        </p:txBody>
      </p:sp>
    </p:spTree>
    <p:extLst>
      <p:ext uri="{BB962C8B-B14F-4D97-AF65-F5344CB8AC3E}">
        <p14:creationId xmlns:p14="http://schemas.microsoft.com/office/powerpoint/2010/main" val="18396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AutoNum type="arabicPeriod"/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7" name="Prostokąt zaokrąglony 6"/>
          <p:cNvSpPr/>
          <p:nvPr/>
        </p:nvSpPr>
        <p:spPr>
          <a:xfrm>
            <a:off x="199291" y="1031631"/>
            <a:ext cx="8651631" cy="703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Prowadzenie prac badawczo-rozwojowych przez przedsiębiorstwach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0" y="2239108"/>
            <a:ext cx="3399692" cy="15357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514350" indent="-514350" algn="just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Badania 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przemysłowe 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lub eksperymentalne prace rozwojowe mające na </a:t>
            </a:r>
            <a:r>
              <a:rPr lang="pl-PL" sz="1400" b="1" u="sng" dirty="0" smtClean="0">
                <a:solidFill>
                  <a:schemeClr val="accent1">
                    <a:lumMod val="50000"/>
                  </a:schemeClr>
                </a:solidFill>
              </a:rPr>
              <a:t>celu komercjalizację ich  wyników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5767755" y="2051539"/>
            <a:ext cx="2965938" cy="1535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Wydatki na co? koszty sprzętu, budowli etc. kwalifikowalne </a:t>
            </a:r>
            <a:r>
              <a:rPr lang="pl-PL" sz="1400" b="1" u="sng" dirty="0" smtClean="0">
                <a:solidFill>
                  <a:schemeClr val="accent1">
                    <a:lumMod val="50000"/>
                  </a:schemeClr>
                </a:solidFill>
              </a:rPr>
              <a:t>tylko przez okres w jakim są używane na rzecz projektu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3136267" y="3719664"/>
            <a:ext cx="4196862" cy="10495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Intensywność wsparcia od 25% do 80 % kosztów kwalifikowalnych</a:t>
            </a:r>
          </a:p>
        </p:txBody>
      </p:sp>
      <p:sp>
        <p:nvSpPr>
          <p:cNvPr id="13" name="Strzałka w dół 12"/>
          <p:cNvSpPr/>
          <p:nvPr/>
        </p:nvSpPr>
        <p:spPr>
          <a:xfrm>
            <a:off x="1524000" y="1723292"/>
            <a:ext cx="386862" cy="527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4449942" y="1743980"/>
            <a:ext cx="375138" cy="1934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7186245" y="1735016"/>
            <a:ext cx="398585" cy="304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410" name="Picture 2" descr="http://s3.egospodarka.pl/grafika/UOKiK/Laboratoria-UOKiK-skontrolowaly-jakosc-produktow-hUm8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715" y="4769225"/>
            <a:ext cx="2873767" cy="1915844"/>
          </a:xfrm>
          <a:prstGeom prst="rect">
            <a:avLst/>
          </a:prstGeom>
          <a:noFill/>
        </p:spPr>
      </p:pic>
      <p:pic>
        <p:nvPicPr>
          <p:cNvPr id="17412" name="Picture 4" descr="http://static2.hln.be/static/photo/2013/1/5/12/20130710060025/media_xll_5975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882" y="3935504"/>
            <a:ext cx="2920999" cy="1649507"/>
          </a:xfrm>
          <a:prstGeom prst="rect">
            <a:avLst/>
          </a:prstGeom>
          <a:noFill/>
        </p:spPr>
      </p:pic>
      <p:pic>
        <p:nvPicPr>
          <p:cNvPr id="17414" name="Picture 6" descr="Znalezione obrazy dla zapytania laborato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9160" y="4769224"/>
            <a:ext cx="3233695" cy="1810869"/>
          </a:xfrm>
          <a:prstGeom prst="rect">
            <a:avLst/>
          </a:prstGeom>
          <a:noFill/>
        </p:spPr>
      </p:pic>
      <p:sp>
        <p:nvSpPr>
          <p:cNvPr id="18434" name="AutoShape 2" descr="Znalezione obrazy dla zapytania polska akademia na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Znalezione obrazy dla zapytania polska akademia na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0" y="5689600"/>
            <a:ext cx="3632200" cy="116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Projekt wpisuje się w Regionalną Strategię Inteligentnych Specjalizacji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Obraz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AutoNum type="arabicPeriod"/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7" name="Prostokąt zaokrąglony 6"/>
          <p:cNvSpPr/>
          <p:nvPr/>
        </p:nvSpPr>
        <p:spPr>
          <a:xfrm>
            <a:off x="199291" y="1031631"/>
            <a:ext cx="8651631" cy="703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Bony na zakup przez MŚP prac badawczo-rozwojowych w jednostkach naukowych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45806" y="2239109"/>
            <a:ext cx="3399692" cy="12660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285750" indent="-285750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Instrument podobny do realizowanego w perspektywie finansowej 2007-2013 vouchera badawczego; 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925961" y="2346507"/>
            <a:ext cx="4014209" cy="11497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Intensywność pomocy w przypadku pomocy de minimis – 85 %; </a:t>
            </a:r>
          </a:p>
          <a:p>
            <a:pPr marL="285750" indent="-285750" algn="just"/>
            <a:endParaRPr lang="pl-PL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Maksymalna wartość bonu – 100 000 zł;</a:t>
            </a:r>
          </a:p>
        </p:txBody>
      </p:sp>
      <p:sp>
        <p:nvSpPr>
          <p:cNvPr id="13" name="Strzałka w dół 12"/>
          <p:cNvSpPr/>
          <p:nvPr/>
        </p:nvSpPr>
        <p:spPr>
          <a:xfrm>
            <a:off x="1479177" y="1732256"/>
            <a:ext cx="386862" cy="527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7186245" y="1744848"/>
            <a:ext cx="398585" cy="605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86" name="AutoShape 2" descr="Znalezione obrazy dla zapytania voucher na prace badawc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388" name="AutoShape 4" descr="Znalezione obrazy dla zapytania voucher na prace badawc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4" name="Picture 2" descr="http://razemdlabiznesu.pl/uploads/pub/news/news_38/zajawki/8a2491f378208fd6a8fe7c252d2bc6d894515c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06" y="4039599"/>
            <a:ext cx="3598021" cy="2361201"/>
          </a:xfrm>
          <a:prstGeom prst="rect">
            <a:avLst/>
          </a:prstGeom>
          <a:noFill/>
        </p:spPr>
      </p:pic>
      <p:sp>
        <p:nvSpPr>
          <p:cNvPr id="17" name="Wybuch 1 16"/>
          <p:cNvSpPr/>
          <p:nvPr/>
        </p:nvSpPr>
        <p:spPr>
          <a:xfrm>
            <a:off x="3361766" y="3729318"/>
            <a:ext cx="3236258" cy="151503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Projekt perspektywy  2007-2013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827930" y="501985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Wsparcie w postaci </a:t>
            </a:r>
            <a:r>
              <a:rPr lang="pl-PL" sz="1200" b="1" dirty="0" smtClean="0"/>
              <a:t>vouchera </a:t>
            </a:r>
            <a:r>
              <a:rPr lang="pl-PL" sz="1200" dirty="0" smtClean="0"/>
              <a:t>- bezzwrotnej dotacji – był przeznaczony </a:t>
            </a:r>
            <a:r>
              <a:rPr lang="pl-PL" sz="1200" b="1" dirty="0" smtClean="0"/>
              <a:t>na zakup usług badawczo-rozwojowych</a:t>
            </a:r>
            <a:r>
              <a:rPr lang="pl-PL" sz="1200" dirty="0" smtClean="0"/>
              <a:t> dotyczących opracowania nowych lub ulepszonych produktów (w tym usług) lub procesów w mikro, małych i średnich przedsiębiorstwach. Wsparcie mogło dotyczyć zakupu usług: w zakresie badań przemysłowych lub prac rozwojowych oraz w zakresie badania wyrobów na zgodność z obowiązującymi w danej branży i dany wyrób wymaganiami normatywnymi.</a:t>
            </a:r>
            <a:endParaRPr lang="pl-PL" sz="1200" dirty="0"/>
          </a:p>
        </p:txBody>
      </p:sp>
      <p:cxnSp>
        <p:nvCxnSpPr>
          <p:cNvPr id="18" name="Łącznik prosty 17"/>
          <p:cNvCxnSpPr/>
          <p:nvPr/>
        </p:nvCxnSpPr>
        <p:spPr>
          <a:xfrm>
            <a:off x="502024" y="3594847"/>
            <a:ext cx="8319247" cy="1792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a 14"/>
          <p:cNvSpPr/>
          <p:nvPr/>
        </p:nvSpPr>
        <p:spPr>
          <a:xfrm>
            <a:off x="1612900" y="3009900"/>
            <a:ext cx="3632200" cy="116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Projekt wpisuje się w Regionalną Strategię Inteligentnych specjalizacji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Obraz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AutoNum type="arabicPeriod"/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7" name="Prostokąt zaokrąglony 6"/>
          <p:cNvSpPr/>
          <p:nvPr/>
        </p:nvSpPr>
        <p:spPr>
          <a:xfrm>
            <a:off x="199291" y="1031631"/>
            <a:ext cx="8651631" cy="703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Bon na patent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0" y="2297723"/>
            <a:ext cx="3399692" cy="1113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285750" indent="-285750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Wsparcie na uzyskanie ochrony własności przemysłowej; (patenty, wzory użytkowe, wzory przemysłowe)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5767755" y="2051540"/>
            <a:ext cx="2965938" cy="8557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Intensywność wsparcia – nawet do 100 %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3526890" y="2993723"/>
            <a:ext cx="3598607" cy="10199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Minimalna wartość bonu – 10 000 zł</a:t>
            </a:r>
          </a:p>
          <a:p>
            <a:pPr marL="514350" indent="-514350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Maksymalna wartość bonu – 80 000 zł</a:t>
            </a: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>
            <a:off x="1514168" y="1700981"/>
            <a:ext cx="386862" cy="589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4310644" y="1743979"/>
            <a:ext cx="328247" cy="1268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>
            <a:off x="7186245" y="1735016"/>
            <a:ext cx="398585" cy="304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338" name="Picture 2" descr="C:\Documents and Settings\e.wegorowska\Ustawienia lokalne\Temp\mx325A.png"/>
          <p:cNvPicPr>
            <a:picLocks noChangeAspect="1" noChangeArrowheads="1"/>
          </p:cNvPicPr>
          <p:nvPr/>
        </p:nvPicPr>
        <p:blipFill>
          <a:blip r:embed="rId3" cstate="print"/>
          <a:srcRect r="875" b="48630"/>
          <a:stretch>
            <a:fillRect/>
          </a:stretch>
        </p:blipFill>
        <p:spPr bwMode="auto">
          <a:xfrm>
            <a:off x="1326670" y="4177553"/>
            <a:ext cx="6308079" cy="2463560"/>
          </a:xfrm>
          <a:prstGeom prst="rect">
            <a:avLst/>
          </a:prstGeom>
          <a:noFill/>
        </p:spPr>
      </p:pic>
      <p:sp>
        <p:nvSpPr>
          <p:cNvPr id="12" name="Elipsa 11"/>
          <p:cNvSpPr/>
          <p:nvPr/>
        </p:nvSpPr>
        <p:spPr>
          <a:xfrm>
            <a:off x="5854700" y="3987800"/>
            <a:ext cx="3632200" cy="1168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Projekt wpisuje się w Regionalną Strategię Inteligentnych specjalizacji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Obraz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825500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OŚ </a:t>
            </a:r>
            <a:r>
              <a:rPr lang="pl-PL" altLang="pl-PL" sz="2700" b="1" dirty="0" smtClean="0"/>
              <a:t>PRIORYTETOWA</a:t>
            </a:r>
            <a:r>
              <a:rPr lang="pl-PL" altLang="pl-PL" sz="2800" b="1" dirty="0" smtClean="0"/>
              <a:t> 1 WZMOCNIENIE KONKURENCYJNOŚCI I INNOWACYJNOŚCI GOSPODARKI REGIONU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pl-PL" sz="3400" b="1" dirty="0" smtClean="0"/>
          </a:p>
          <a:p>
            <a:pPr>
              <a:buNone/>
            </a:pPr>
            <a:endParaRPr lang="pl-PL" sz="3400" b="1" dirty="0" smtClean="0"/>
          </a:p>
          <a:p>
            <a:pPr>
              <a:buNone/>
            </a:pPr>
            <a:endParaRPr lang="pl-PL" sz="3400" b="1" dirty="0" smtClean="0"/>
          </a:p>
          <a:p>
            <a:pPr algn="ctr">
              <a:buNone/>
            </a:pPr>
            <a:r>
              <a:rPr lang="pl-PL" sz="1800" b="1" dirty="0" smtClean="0"/>
              <a:t>Termin rozstrzygnięcia konkursu październik 2016</a:t>
            </a:r>
          </a:p>
          <a:p>
            <a:pPr algn="ctr">
              <a:buNone/>
            </a:pPr>
            <a:endParaRPr lang="pl-PL" sz="1800" b="1" dirty="0" smtClean="0"/>
          </a:p>
          <a:p>
            <a:pPr algn="ctr">
              <a:buNone/>
            </a:pPr>
            <a:r>
              <a:rPr lang="pl-PL" sz="1800" b="1" dirty="0" smtClean="0"/>
              <a:t>Alokacja (UE)	68 318 400,00 PLN.</a:t>
            </a:r>
          </a:p>
          <a:p>
            <a:pPr marL="542925" indent="-542925">
              <a:buNone/>
              <a:defRPr/>
            </a:pPr>
            <a:endParaRPr lang="pl-PL" sz="3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581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1.2. Promowanie inwestycji przedsiębiorstw w badania i innowacje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1.2.1 Wsparcie procesów badawczo-rozwojowych </a:t>
            </a:r>
          </a:p>
        </p:txBody>
      </p:sp>
      <p:sp>
        <p:nvSpPr>
          <p:cNvPr id="15" name="Wybuch  2 14"/>
          <p:cNvSpPr/>
          <p:nvPr/>
        </p:nvSpPr>
        <p:spPr>
          <a:xfrm>
            <a:off x="2349500" y="2578099"/>
            <a:ext cx="3654258" cy="1560763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Zakończony </a:t>
            </a:r>
            <a:r>
              <a:rPr lang="pl-PL" dirty="0" smtClean="0"/>
              <a:t> </a:t>
            </a:r>
            <a:r>
              <a:rPr lang="pl-PL" b="1" dirty="0" smtClean="0"/>
              <a:t>konkurs</a:t>
            </a:r>
            <a:endParaRPr lang="pl-PL" b="1" dirty="0"/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825500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OŚ </a:t>
            </a:r>
            <a:r>
              <a:rPr lang="pl-PL" altLang="pl-PL" sz="2700" b="1" dirty="0" smtClean="0"/>
              <a:t>PRIORYTETOWA</a:t>
            </a:r>
            <a:r>
              <a:rPr lang="pl-PL" altLang="pl-PL" sz="2800" b="1" dirty="0" smtClean="0"/>
              <a:t> 1 WZMOCNIENIE KONKURENCYJNOŚCI I INNOWACYJNOŚCI GOSPODARKI REGIONU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692150" y="2908300"/>
            <a:ext cx="7886700" cy="3763962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3400" b="1" dirty="0" smtClean="0"/>
              <a:t>Przedmiotem konkursu</a:t>
            </a:r>
          </a:p>
          <a:p>
            <a:pPr>
              <a:buNone/>
            </a:pPr>
            <a:r>
              <a:rPr lang="pl-PL" sz="3400" b="1" dirty="0" smtClean="0"/>
              <a:t> </a:t>
            </a:r>
            <a:r>
              <a:rPr lang="pl-PL" sz="3400" dirty="0" smtClean="0"/>
              <a:t>wyłonienie podmiotów, które będą realizowały </a:t>
            </a:r>
            <a:r>
              <a:rPr lang="pl-PL" sz="3400" b="1" dirty="0" smtClean="0"/>
              <a:t>projekty grantowe </a:t>
            </a:r>
            <a:r>
              <a:rPr lang="pl-PL" sz="3400" dirty="0" smtClean="0"/>
              <a:t>w zakresie wsparcia przedsiębiorców w podejmowaniu działalności badawczo-rozwojowej oraz zgłoszeń do właściwego organu wynalazku, wzoru użytkowego lub wzoru przemysłowego w celu uzyskania ochrony przyznawanej przez krajowe, regionalne, unijne lub międzynarodowe organy ochrony własności przemysłowej</a:t>
            </a:r>
            <a:endParaRPr lang="pl-PL" sz="3600" b="1" dirty="0" smtClean="0"/>
          </a:p>
          <a:p>
            <a:pPr>
              <a:buNone/>
            </a:pPr>
            <a:endParaRPr lang="pl-PL" sz="3600" b="1" dirty="0" smtClean="0"/>
          </a:p>
          <a:p>
            <a:pPr>
              <a:buNone/>
            </a:pPr>
            <a:r>
              <a:rPr lang="pl-PL" sz="2500" b="1" i="1" dirty="0" smtClean="0"/>
              <a:t>Projekt  Grantowy</a:t>
            </a:r>
          </a:p>
          <a:p>
            <a:pPr>
              <a:buNone/>
            </a:pPr>
            <a:r>
              <a:rPr lang="pl-PL" sz="2500" i="1" dirty="0" smtClean="0"/>
              <a:t>Projektem grantowym jest projekt, którego beneficjent udziela grantów na realizację zadań służących osiągnięciu celu tego projektu przez grantobiorców (art. 35 ust. 2 ustawy wdrożeniowej)</a:t>
            </a:r>
            <a:endParaRPr lang="pl-PL" sz="25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42925" indent="-542925">
              <a:buNone/>
              <a:defRPr/>
            </a:pPr>
            <a:r>
              <a:rPr lang="pl-PL" sz="3400" b="1" dirty="0" smtClean="0">
                <a:solidFill>
                  <a:schemeClr val="tx2">
                    <a:lumMod val="50000"/>
                  </a:schemeClr>
                </a:solidFill>
              </a:rPr>
              <a:t>Projekty grantowe zakładające wsparcie przedsiębiorstw poprzez udostępnienie wsparcia na: </a:t>
            </a:r>
          </a:p>
          <a:p>
            <a:pPr marL="542925" indent="-542925">
              <a:buNone/>
              <a:defRPr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a) prowadzenie prac badawczo-rozwojowych  przez przedsiębiorstwa, </a:t>
            </a:r>
          </a:p>
          <a:p>
            <a:pPr marL="542925" indent="-542925">
              <a:buNone/>
              <a:defRPr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b) bony na zakup przez MŚP prac badawczo-rozwojowych  w jednostkach naukowych, </a:t>
            </a:r>
          </a:p>
          <a:p>
            <a:pPr marL="542925" indent="-542925">
              <a:buNone/>
              <a:defRPr/>
            </a:pPr>
            <a:r>
              <a:rPr lang="pl-PL" sz="3400" dirty="0" smtClean="0">
                <a:solidFill>
                  <a:schemeClr val="tx2">
                    <a:lumMod val="50000"/>
                  </a:schemeClr>
                </a:solidFill>
              </a:rPr>
              <a:t>c) bony na patent.</a:t>
            </a: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581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1.2. Promowanie inwestycji przedsiębiorstw w badania i innowacje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1.2.1 Wsparcie procesów badawczo-rozwojowych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7543800" y="2349500"/>
            <a:ext cx="1600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Na co?</a:t>
            </a:r>
            <a:endParaRPr lang="pl-PL" b="1" dirty="0"/>
          </a:p>
        </p:txBody>
      </p:sp>
      <p:pic>
        <p:nvPicPr>
          <p:cNvPr id="8" name="Obraz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28650" y="1066800"/>
            <a:ext cx="7886700" cy="825500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OŚ </a:t>
            </a:r>
            <a:r>
              <a:rPr lang="pl-PL" altLang="pl-PL" sz="2700" b="1" dirty="0" smtClean="0"/>
              <a:t>PRIORYTETOWA</a:t>
            </a:r>
            <a:r>
              <a:rPr lang="pl-PL" altLang="pl-PL" sz="2800" b="1" dirty="0" smtClean="0"/>
              <a:t> 1 WZMOCNIENIE KONKURENCYJNOŚCI I INNOWACYJNOŚCI GOSPODARKI REGIONU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pl-PL" sz="1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tx2">
                    <a:lumMod val="50000"/>
                  </a:schemeClr>
                </a:solidFill>
              </a:rPr>
              <a:t>Wpłynęły dwa projekty</a:t>
            </a:r>
          </a:p>
          <a:p>
            <a:pPr>
              <a:buNone/>
            </a:pPr>
            <a:r>
              <a:rPr lang="pl-PL" sz="1800" b="1" dirty="0" smtClean="0">
                <a:solidFill>
                  <a:schemeClr val="tx2">
                    <a:lumMod val="50000"/>
                  </a:schemeClr>
                </a:solidFill>
              </a:rPr>
              <a:t>Kujawsko-Pomorskiej Agencji Innowacji Sp. </a:t>
            </a:r>
            <a:r>
              <a:rPr lang="pl-PL" sz="1800" b="1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pl-PL" sz="1800" b="1" dirty="0" smtClean="0">
                <a:solidFill>
                  <a:schemeClr val="tx2">
                    <a:lumMod val="50000"/>
                  </a:schemeClr>
                </a:solidFill>
              </a:rPr>
              <a:t> o.o.</a:t>
            </a:r>
          </a:p>
          <a:p>
            <a:pPr>
              <a:buNone/>
            </a:pPr>
            <a:endParaRPr lang="pl-PL" sz="1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tx2">
                    <a:lumMod val="50000"/>
                  </a:schemeClr>
                </a:solidFill>
              </a:rPr>
              <a:t>„Fundusz Badań i Wdrożeń”</a:t>
            </a:r>
          </a:p>
          <a:p>
            <a:pPr>
              <a:buNone/>
            </a:pPr>
            <a:endParaRPr lang="pl-PL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l-PL" sz="1800" b="1" dirty="0" smtClean="0">
                <a:solidFill>
                  <a:schemeClr val="tx2">
                    <a:lumMod val="50000"/>
                  </a:schemeClr>
                </a:solidFill>
              </a:rPr>
              <a:t>„Fundusz Badań i Wdrożeń – Voucher Badawczy”</a:t>
            </a:r>
            <a:endParaRPr lang="pl-PL" sz="1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pl-PL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pl-PL" sz="1600" b="1" dirty="0" smtClean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581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1.2. Promowanie inwestycji przedsiębiorstw w badania i innowacje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1.2.1 Wsparcie procesów badawczo-rozwojowych </a:t>
            </a:r>
          </a:p>
        </p:txBody>
      </p:sp>
      <p:sp>
        <p:nvSpPr>
          <p:cNvPr id="16" name="Prostokąt zaokrąglony 15"/>
          <p:cNvSpPr/>
          <p:nvPr/>
        </p:nvSpPr>
        <p:spPr>
          <a:xfrm>
            <a:off x="7543800" y="2349500"/>
            <a:ext cx="1600200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Kto?</a:t>
            </a:r>
            <a:endParaRPr lang="pl-PL" b="1" dirty="0"/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l-PL" altLang="pl-PL" b="1" dirty="0" smtClean="0"/>
              <a:t>OŚ PRIORYTETOWA 1 WZMOCNIENIE KONKURENCYJNOŚCI I INNOWACYJNOŚCI GOSPODARKI REGIONU</a:t>
            </a:r>
            <a:endParaRPr lang="pl-PL" b="1" dirty="0" smtClean="0"/>
          </a:p>
          <a:p>
            <a:endParaRPr lang="pl-PL" b="1" dirty="0" smtClean="0"/>
          </a:p>
          <a:p>
            <a:endParaRPr lang="pl-PL" sz="1800" b="1" i="1" dirty="0" smtClean="0">
              <a:solidFill>
                <a:schemeClr val="accent1"/>
              </a:solidFill>
            </a:endParaRPr>
          </a:p>
          <a:p>
            <a:r>
              <a:rPr lang="pl-PL" sz="1800" b="1" i="1" dirty="0" smtClean="0"/>
              <a:t>Alokacja (UE): </a:t>
            </a:r>
            <a:r>
              <a:rPr lang="pl-PL" sz="1800" b="1" i="1" dirty="0" smtClean="0">
                <a:solidFill>
                  <a:srgbClr val="FF0000"/>
                </a:solidFill>
              </a:rPr>
              <a:t>16 100 000 </a:t>
            </a:r>
            <a:endParaRPr lang="pl-PL" sz="1800" b="1" i="1" u="sng" dirty="0" smtClean="0">
              <a:solidFill>
                <a:srgbClr val="FF0000"/>
              </a:solidFill>
            </a:endParaRPr>
          </a:p>
          <a:p>
            <a:pPr marL="542925" indent="-542925"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581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1.2. Promowanie inwestycji przedsiębiorstw w badania i innowacje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1.2.2 Wsparcie prac B+R poprzez instrumenty finansowe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304800" y="3036277"/>
            <a:ext cx="8229600" cy="11019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Wsparcie projektów zakładających zakup wyników prac B+R i ich wdrożenie do etapu pierwszej produkcji poprzez instrumenty finansowe;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269631" y="4759569"/>
            <a:ext cx="8229600" cy="11019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Wsparcie tworzenia innowacyjnych przedsiębiorstw w oparciu o wyniki prac B+R poprzez instrumenty finansowe;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8585" y="6049108"/>
            <a:ext cx="8030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pl-PL" sz="1400" i="1" dirty="0" smtClean="0"/>
              <a:t>Wsparcie w ramach poddziałania w formie instrumentów finansowych (zgodnie z wynikami analizy ex </a:t>
            </a:r>
            <a:r>
              <a:rPr lang="pl-PL" sz="1400" i="1" dirty="0" err="1" smtClean="0"/>
              <a:t>ante</a:t>
            </a:r>
            <a:r>
              <a:rPr lang="pl-PL" sz="1400" i="1" dirty="0" smtClean="0"/>
              <a:t>);</a:t>
            </a: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l-PL" altLang="pl-PL" b="1" dirty="0" smtClean="0"/>
              <a:t>OŚ PRIORYTETOWA 1 WZMOCNIENIE KONKURENCYJNOŚCI I INNOWACYJNOŚCI GOSPODARKI REGIONU</a:t>
            </a:r>
            <a:endParaRPr lang="pl-PL" b="1" dirty="0" smtClean="0"/>
          </a:p>
          <a:p>
            <a:endParaRPr lang="pl-PL" b="1" dirty="0" smtClean="0"/>
          </a:p>
          <a:p>
            <a:endParaRPr lang="pl-PL" sz="18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581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1.2. Promowanie inwestycji przedsiębiorstw w badania i innowacje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1.2.2 Wsparcie prac B+R poprzez instrumenty finansowe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386861" y="2473570"/>
            <a:ext cx="8229600" cy="7120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Wsparcie projektów zakładających zakup wyników prac B+R i ich wdrożenie do etapu pierwszej produkcji poprzez instrumenty finansowe;</a:t>
            </a:r>
          </a:p>
        </p:txBody>
      </p:sp>
      <p:grpSp>
        <p:nvGrpSpPr>
          <p:cNvPr id="2" name="Grupa 5"/>
          <p:cNvGrpSpPr/>
          <p:nvPr/>
        </p:nvGrpSpPr>
        <p:grpSpPr>
          <a:xfrm>
            <a:off x="820615" y="3294186"/>
            <a:ext cx="7115908" cy="3212122"/>
            <a:chOff x="879231" y="2227385"/>
            <a:chExt cx="7115908" cy="3212122"/>
          </a:xfrm>
        </p:grpSpPr>
        <p:sp>
          <p:nvSpPr>
            <p:cNvPr id="9" name="Prostokąt zaokrąglony 8"/>
            <p:cNvSpPr/>
            <p:nvPr/>
          </p:nvSpPr>
          <p:spPr>
            <a:xfrm>
              <a:off x="879231" y="3645877"/>
              <a:ext cx="3540370" cy="178190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 algn="just">
                <a:defRPr/>
              </a:pPr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Wartość od 200 tys. zł do 2 mln zł </a:t>
              </a:r>
              <a:endParaRPr lang="pl-PL" b="1" i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4595447" y="3622429"/>
              <a:ext cx="3399692" cy="181707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Okres spłaty do 10 lat </a:t>
              </a:r>
            </a:p>
            <a:p>
              <a:pPr algn="ctr"/>
              <a:r>
                <a:rPr lang="pl-PL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Oprocentowanie minimalnie na poziomie stopy bazowej</a:t>
              </a:r>
              <a:endParaRPr lang="pl-PL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1371602" y="2227385"/>
              <a:ext cx="5615352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Planowana pożyczka</a:t>
              </a:r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;</a:t>
              </a: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4" name="Obraz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53960"/>
              </p:ext>
            </p:extLst>
          </p:nvPr>
        </p:nvGraphicFramePr>
        <p:xfrm>
          <a:off x="484313" y="1233591"/>
          <a:ext cx="8280920" cy="5490580"/>
        </p:xfrm>
        <a:graphic>
          <a:graphicData uri="http://schemas.openxmlformats.org/drawingml/2006/table">
            <a:tbl>
              <a:tblPr/>
              <a:tblGrid>
                <a:gridCol w="5058604"/>
                <a:gridCol w="1772274"/>
                <a:gridCol w="1450042"/>
              </a:tblGrid>
              <a:tr h="7618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Osie priorytetowe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EFRR w euro</a:t>
                      </a:r>
                    </a:p>
                  </a:txBody>
                  <a:tcPr marL="4959" marR="4959" marT="495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EFS  w  euro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745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Oś priorytetowa 1. Wzmocnienie innowacyjności i konkurencyjności gospodarki regionu 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429 623 387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Oś priorytetowa 2. Cyfrowy region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50 169 580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54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Oś priorytetowa 3. Efektywność energetyczna i gospodarka niskoemisyjna w regionie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282  225 573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Oś priorytetowa 4. Region przyjazny środowisku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118  698 279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Oś priorytetowa 5. Spójność wewnętrzna i dostępność zewnętrzna regionu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205 973 078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Oś priorytetowa 6. Solidarne społeczeństwo i konkurencyjne kadry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241 624 704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Oś priorytetowa 7. Rozwój lokalny kierowany przez społeczność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39 768 991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Oś priorytetowa 8. Aktywni na rynku pracy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183 554 649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2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Oś priorytetowa 9. Solidarne społeczeństwo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124 636 401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Oś priorytetowa 10. Innowacyjna edukacja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131 079 539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7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Oś priorytetowa 11. Rozwój lokalny kierowany przez społeczność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36 254 560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Oś priorytetowa 12. Pomoc techniczna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59 931 546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 </a:t>
                      </a:r>
                    </a:p>
                  </a:txBody>
                  <a:tcPr marL="4959" marR="4959" marT="4959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1 368 083 592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535 456 695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59" marR="4959" marT="495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l-PL" altLang="pl-PL" b="1" dirty="0" smtClean="0"/>
              <a:t>OŚ PRIORYTETOWA 1 WZMOCNIENIE KONKURENCYJNOŚCI I INNOWACYJNOŚCI GOSPODARKI REGIONU</a:t>
            </a:r>
            <a:endParaRPr lang="pl-PL" b="1" dirty="0" smtClean="0"/>
          </a:p>
          <a:p>
            <a:endParaRPr lang="pl-PL" b="1" dirty="0" smtClean="0"/>
          </a:p>
          <a:p>
            <a:endParaRPr lang="pl-PL" sz="18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581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1.2. Promowanie inwestycji przedsiębiorstw w badania i innowacje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1.2.2 Wsparcie prac B+R poprzez instrumenty finansowe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386861" y="2473570"/>
            <a:ext cx="8229600" cy="7268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Wsparcie tworzenia innowacyjnych przedsiębiorstw w oparciu o wyniki prac B+R poprzez instrumenty finansowe</a:t>
            </a:r>
          </a:p>
        </p:txBody>
      </p:sp>
      <p:grpSp>
        <p:nvGrpSpPr>
          <p:cNvPr id="2" name="Grupa 5"/>
          <p:cNvGrpSpPr/>
          <p:nvPr/>
        </p:nvGrpSpPr>
        <p:grpSpPr>
          <a:xfrm>
            <a:off x="820615" y="3294186"/>
            <a:ext cx="7115908" cy="3212122"/>
            <a:chOff x="879231" y="2227385"/>
            <a:chExt cx="7115908" cy="3212122"/>
          </a:xfrm>
        </p:grpSpPr>
        <p:sp>
          <p:nvSpPr>
            <p:cNvPr id="9" name="Prostokąt zaokrąglony 8"/>
            <p:cNvSpPr/>
            <p:nvPr/>
          </p:nvSpPr>
          <p:spPr>
            <a:xfrm>
              <a:off x="879231" y="3645877"/>
              <a:ext cx="3540370" cy="178190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 algn="ctr">
                <a:defRPr/>
              </a:pPr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Wartość instrumentu </a:t>
              </a:r>
            </a:p>
            <a:p>
              <a:pPr marL="361950" indent="-361950" algn="ctr">
                <a:defRPr/>
              </a:pPr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od 200 tys. zł do 1 mln zł</a:t>
              </a:r>
              <a:endParaRPr lang="pl-PL" b="1" i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4595447" y="3622429"/>
              <a:ext cx="3399692" cy="181707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Okres dezinwestycji </a:t>
              </a:r>
            </a:p>
            <a:p>
              <a:pPr algn="ctr"/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od 5  do 10 lat</a:t>
              </a:r>
              <a:endParaRPr lang="pl-PL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Prostokąt zaokrąglony 12"/>
            <p:cNvSpPr/>
            <p:nvPr/>
          </p:nvSpPr>
          <p:spPr>
            <a:xfrm>
              <a:off x="1371602" y="2227385"/>
              <a:ext cx="5615352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Instrument kapitałowy – tworzenie innowacyjnych przedsiębiorstw</a:t>
              </a:r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4" name="Obraz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l-PL" altLang="pl-PL" b="1" dirty="0" smtClean="0"/>
              <a:t>OŚ PRIORYTETOWA 1 WZMOCNIENIE KONKURENCYJNOŚCI I INNOWACYJNOŚCI GOSPODARKI REGIONU</a:t>
            </a:r>
            <a:endParaRPr lang="pl-PL" b="1" dirty="0" smtClean="0"/>
          </a:p>
          <a:p>
            <a:endParaRPr lang="pl-PL" b="1" dirty="0" smtClean="0"/>
          </a:p>
          <a:p>
            <a:endParaRPr lang="pl-PL" sz="18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7737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1.6 Wsparcie tworzenia i rozszerzania zaawansowanych zdolności w zakresie rozwoju produktów i usług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1.6.2 dotacje dla innowacyjnych MŚP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304800" y="3036277"/>
            <a:ext cx="8229600" cy="11019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. Wdrażanie w przedsiębiorstwach wyników prac badawczo-rozwojowych w celu</a:t>
            </a:r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wprowadzenia na rynek innowacyjnych (nowych/ znacząco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ulepszonych) produktów.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04800" y="5558089"/>
            <a:ext cx="8229600" cy="11019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3. Inwestycje w rzeczowe aktywa trwałe lub wartości niematerialne i prawne</a:t>
            </a:r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związane z zasadniczą zmianą dotyczącą istniejącego procesu produkcyjnego</a:t>
            </a:r>
            <a:endParaRPr lang="pl-PL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zaokrąglony 8"/>
          <p:cNvSpPr/>
          <p:nvPr/>
        </p:nvSpPr>
        <p:spPr>
          <a:xfrm>
            <a:off x="304800" y="4209936"/>
            <a:ext cx="8229600" cy="12764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2. Inwestycje w rzeczowe aktywa trwałe oraz wartości niematerialne i prawne</a:t>
            </a:r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związane z dywersyfikacją działalności przedsiębiorstwa poprzez wprowadzenie na</a:t>
            </a:r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rynek innowacyjnych (nowych/ znacząco ulepszonych) rozwiązań produktowych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l-PL" altLang="pl-PL" b="1" dirty="0" smtClean="0"/>
              <a:t>OŚ PRIORYTETOWA 1 WZMOCNIENIE KONKURENCYJNOŚCI I INNOWACYJNOŚCI GOSPODARKI REGIONU</a:t>
            </a:r>
            <a:endParaRPr lang="pl-PL" b="1" dirty="0" smtClean="0"/>
          </a:p>
          <a:p>
            <a:endParaRPr lang="pl-PL" b="1" dirty="0" smtClean="0"/>
          </a:p>
          <a:p>
            <a:endParaRPr lang="pl-PL" sz="18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7737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1.6 Wsparcie tworzenia i rozszerzania zaawansowanych zdolności w zakresie rozwoju produktów i usług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1.6.2 dotacje dla innowacyjnych MŚP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57034" y="2783217"/>
            <a:ext cx="8229600" cy="29964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Schemat 1: rozwój sektora MŚP poprzez wdrażanie innowacji w przedsiębiorstwie – projekty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o wartości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wydatków kwalifikowalnych poniżej 1 mln zł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Schemat 2: rozwój sektora MŚP poprzez wdrażanie innowacji w przedsiębiorstwie – projekty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o wartości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wydatków kwalifikowalnych co najmniej 1 mln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zł</a:t>
            </a:r>
          </a:p>
          <a:p>
            <a:pPr algn="ctr">
              <a:lnSpc>
                <a:spcPct val="150000"/>
              </a:lnSpc>
            </a:pP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</a:rPr>
              <a:t>Termin ogłoszenia konkursu II kwartał 2016</a:t>
            </a:r>
          </a:p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</a:rPr>
              <a:t>Alokacja na konkurs 30 000 000 euro</a:t>
            </a: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ogólne wsparcia w obszarze </a:t>
            </a:r>
            <a:r>
              <a:rPr lang="pl-PL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poddziałania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1.6.2: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800" dirty="0" smtClean="0"/>
              <a:t>Preferencję w dostępie do wsparcia uzyskają projekty: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dirty="0" smtClean="0"/>
              <a:t>	- wpisują się w zakres regionalnej strategii inteligentnej specjalizacji; 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dirty="0" smtClean="0"/>
              <a:t>	- zakładają wdrożenie </a:t>
            </a:r>
            <a:r>
              <a:rPr lang="pl-PL" sz="1800" dirty="0" err="1" smtClean="0"/>
              <a:t>ekoinnowacji</a:t>
            </a:r>
            <a:r>
              <a:rPr lang="pl-PL" sz="1800" dirty="0" smtClean="0"/>
              <a:t>, w tym nowoczesnych rozwiązań umożliwiających redukcję kosztów działalności poprzez zmniejszenie zużycia energii lub bardziej efektywne wykorzystanie surowców;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dirty="0" smtClean="0"/>
              <a:t>	</a:t>
            </a:r>
            <a:r>
              <a:rPr lang="pl-PL" sz="1800" b="1" dirty="0" smtClean="0"/>
              <a:t>- zakładają wdrożenie  wyników prac </a:t>
            </a:r>
            <a:r>
              <a:rPr lang="pl-PL" sz="1800" b="1" dirty="0" err="1" smtClean="0"/>
              <a:t>B+R</a:t>
            </a:r>
            <a:r>
              <a:rPr lang="pl-PL" sz="1800" b="1" dirty="0" smtClean="0"/>
              <a:t> sfinansowanych w ramach Osi I RPO WK-P 2014-2020. 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publiczna w ramach </a:t>
            </a:r>
            <a:r>
              <a:rPr lang="pl-PL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poddziałania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1.6.2.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1950" indent="-361950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800" dirty="0" smtClean="0"/>
              <a:t>Wsparcie przyznawane na inwestycje początkową tj.: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dirty="0" smtClean="0"/>
              <a:t>	- założenie nowego zakładu;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dirty="0" smtClean="0"/>
              <a:t>	- zwiększenie zdolności produkcyjnej istniejącego zakładu;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dirty="0" smtClean="0"/>
              <a:t>	</a:t>
            </a:r>
            <a:r>
              <a:rPr lang="pl-PL" sz="1800" b="1" dirty="0" smtClean="0"/>
              <a:t>- dywersyfikacją produkcji zakładu poprzez wprowadzenie produktów uprzednio nieprodukowanych w zakładzie;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b="1" dirty="0" smtClean="0"/>
              <a:t>	- zasadniczą zmianę dotyczącą procesu produkcyjnego istniejącego zakładu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dirty="0" smtClean="0"/>
              <a:t>	- nabycie aktywów należących do zakładu, który został zamknięty lub zostałby zamknięty, gdyby zakup nie nastąpił;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/>
              <a:t>Wsparcie </a:t>
            </a:r>
            <a:r>
              <a:rPr lang="pl-PL" sz="1800" dirty="0"/>
              <a:t>udzielane w oparciu o art. 14 </a:t>
            </a:r>
            <a:r>
              <a:rPr lang="pl-PL" sz="1800" dirty="0" err="1"/>
              <a:t>rozp</a:t>
            </a:r>
            <a:r>
              <a:rPr lang="pl-PL" sz="1800" dirty="0"/>
              <a:t>. 651/2014 – regionalna pomoc inwestycyjna;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800" dirty="0" smtClean="0"/>
              <a:t>Maksymalna intensywność wsparcia – mikro, mały przedsiębiorca 55  %; średni przedsiębiorca 45 %;</a:t>
            </a:r>
          </a:p>
          <a:p>
            <a:pPr marL="361950" indent="-361950" algn="just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800" dirty="0" smtClean="0"/>
              <a:t>W przypadku zasadniczej zmiany procesu produkcyjnego i dywersyfikacji produkcji dodatkowe warunki wsparcia;  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64677" y="4971495"/>
            <a:ext cx="7115339" cy="1589103"/>
          </a:xfrm>
        </p:spPr>
        <p:txBody>
          <a:bodyPr>
            <a:normAutofit/>
          </a:bodyPr>
          <a:lstStyle/>
          <a:p>
            <a:pPr algn="l"/>
            <a:r>
              <a:rPr lang="pl-PL" sz="3800" b="1" i="1" dirty="0" smtClean="0">
                <a:solidFill>
                  <a:schemeClr val="tx1"/>
                </a:solidFill>
              </a:rPr>
              <a:t>Co na rozwój przedsiębiorstw?</a:t>
            </a: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  <p:sp>
        <p:nvSpPr>
          <p:cNvPr id="38914" name="AutoShape 2" descr="data:image/jpeg;base64,/9j/4AAQSkZJRgABAQAAAQABAAD/2wCEAAkGBxAPDhQPDxAPDhAPEA8PDw0PEBQQDhAOFRUWFhQRFBQZHCggGBolHxQUITEhJSkrLy8uFx8zODUsNyotLisBCgoKDg0OGhAQGiwlHyQsLC8tLCwsLCwsLCwsLywsLCwsLCwsLCwsLCwsLCwsLCwsLCwsLCwsLCwsLCwsLCwsLP/AABEIAK4BIgMBIgACEQEDEQH/xAAcAAACAgMBAQAAAAAAAAAAAAADBAUGAQIHAAj/xABDEAACAQMCBAMGAwUFBgcBAAABAgMABBEFEgYhMUETUWEiMlJxgZEHFKEjQnLB0RUzYoKxJFNjksLhNENEZKLw8Rb/xAAZAQADAQEBAAAAAAAAAAAAAAAAAQIDBAX/xAAsEQACAgICAQMCBAcAAAAAAAAAAQIRAyESMUEEUXETYVKBodEUIjKRscHh/9oADAMBAAIRAxEAPwBLTtVV/Zfk3+tWG0smfn0HmaDYcPwRvvwWOSRu5gVYIq1k14OOEPcjb2yMCLIxG1m2Z/xeVDQU3xfCZNKmx1iaOUefJudUjQdfZSI5MuDyBHNqFG1Y5fysuSLRVWjWtk7gEDAPTdyok1s0bBXGCRkeo8xUFpA1WjKtYVaMi0FJHkUZGemRk+lWRFAGB0HSoAJnl2qNv7q/tP2luwuYR70Eoyyj/C454+eaKsq6LpXqgeF+JkvtylDDKgBaMncCOmVNWDFDVFqSatGuKxW1YNIZV+NbHcscwHNCUb+Fun6j9agIY8Cr/fW4ljaM/vKR8j2P3xVClO3IPIjII9RVJnPkjTsl+H5PaZfrU7tqnaLd7blR2b2au2KGaYnaBba9tou2vbaRoB217bRcVgrQAErWpWjla0K0CAMtDZaYIrRloAWZaEy0yy0JhQS0LMtCZaZZaEwoIaFmWhMKZYUJhTJaF2WhsKYYUJhQQ0AZaGRR2FDYUyWgOKxRMV6gVEkhpmM0nGaaiNSbIYkiWSNo3GUcYYeYoOk6DbW5zFGA3xH2m+5o8ZplDTs0SV2NpVO/Fa6kh/JTRsVI/MKfI+4cGrdG1QH4haRLe2sSwLveGRmxkAlWXB6+oFOHewybiRfDfE8dyAkmEl8j0b5VaFWuf6R+HN25DTSJbDkeR3y/Ych966Vp2jiONYzLJIRgb225P0xTlXgmCl5BKtFVaAbyIXUlqHHiwlcoeRKsoYMPPkwpsCoNFTA6TpEcdw1wg2lk2MB7pJIOf0qcoMKbVA79/nRAaBpJdGaxXq9SGYNUnjC38KXxB7soJ+Tjr/I/ersai+INP/M27Rj38boz5SDp9+n1pozyR5ROWzXpRgw6qQftXV9PnEsKSDmHUGuFarclSQcggkEHqCOoNdH/AAl1Yz2bRN70DkDPdDzFazjqzDA2mXbbXttF217bWJ1AttYK0XbWNtMYErWpWjla1K0ALstDZaZK0NloAWZaEy00y0JloEKstCZaaZaEy0ENCjLQmWm2WgstMloWZaEwpllobLQS0LMKGwphlobLQQ0L4r1E216mKgkZpqI1WtM4jhl5MfDb4W6fQ1YYmzzFJpoqLHkNMoaSjamY2pGqG0NHRqiNV1WK0gaeZsImOQ5szHkqKO5Jqnp+Id0u2eXT2Wzc8pQX8TZ8SsVCue+B96ai2VySOnI1GQ86i9N1CK4iWaB1ljfO116HBII9CCCMelPxvSLONfiFfPHrtyyMVZGgAYHBGIIqtPDHHCyqI7jlIu0hh0kwc4/iqvfiXw7ctqks8UM0yXHhSKY42cBhGqMp2jrlfsRSWl8Gak//AKZ4x8UrJH+hOf0roai4o5dpvidqstTgnH7GWOTzCsCwPkV6g+hpvNcb1bgi7ERmukjBiGRe2773jQd5lwCVHxDJHypPh/XNS069ginkmkgmkjTZI5likjdgu+JznmM55H5jnWX076Zosnho7hXia1zWM1mamSa0NV3jriFtPtPFj8MzPIscayZwe7EKOZwB5in9A1Zby1juU5eIvtL8Mg5Ov0INVTqxWro53+JXCzG7S4iH7K4bbLj9ybGc/JgD9QfOpTg8LZyoq8lbCN9e9Xi+t1ljaN+jD6g9QR6g4NUi4tWico3vKeo6EdmHoark2qMckXGVo6SBXsUhw9eeNAM+8nst/I1J4rM3TsHisYomK9igAJFalaMVrUigAJWhstMEVoVpgLMtDZaZZaGy0AKstBZabZaEy0AKMtCZabZaEy0ENCbLQ2WmmWhMtMloVZaGy00y0JloJaFtteou2s0Co5/Jw3KOmDTFjPeWhxhnTujcxj0ParclGVAeoBq+fuZqP3AaRrEc/IZRx1jbk3086mENRcmlROc7drDmGXkQfQ0xGzxcpDvT/edx/F/WodeDVNrsrH4iFTcWX5gkWYlJm7rnKglvTbkfJmqV4lkh1C1MVvf20UULxPdssilVgwccxkDzA6EqKlr+whuY/DmQSIeY54IPmpHSqFxloMNkLfw1kFo8ym72nfK5UjB/yqZMADGWJ61Sp0UOx8QXcBf+zBZ3Gn2uAIYzucRYyWkYNvVidxLMuCfPv0bR9RS6t47hAQs0ayBW95cj3T6jp9K5BJYW97epFo4mjDR4mmYusaxHG4ENh2XkMhjzJA+U5rHE5065htrKQTQWcaQz2mwZYgc/23eTGDgYAPXOeVSjfQRlXZ1NJKIGqD0DXIb6ATwE7clGRhiSOQYyjjseY+hBqVR6yNTa/mVLeZ25qsE7MD0KhGJH2zXKPwk1Sa4IsJkS4ggQXEcsg/a27Iy7VB7gk8u4wflV+44ufD0i9f8A9rKg+bjZ/wBVVT8ErAJZS3JxuuJvDB8oohgD/mZ/0rRVwZDVyOl5oV1cpFG0sjBEjUu7noqgZJNe3UlrOmx3kDW82/w327tjbW9lgw5/MCsy2cv/AP6O2utQN/fs3gQezZ2Sr4jsM8iy9B03HJGTgcwKmOFuLLiTURGYZEsrjclrCIVRYQvMMNowR13HJ6+lWS14c02wjabwY1ESl3nn/asqjmTluQ+gqqnja+1C5MGmLDAoDFGnK+LIo8g3IfwgE1rqXSMaa7Z0kmo3VrHxlyP7xfd/xD4P6evzqC4N4jnuJJbS8VUubfmSowGXODkdiMjp1yKs7NWbVM01JEJoN4YJhnkreyw8vWrwBVQ1Kz35lT3hzkUdx8Y/n9/Opnhu/wDEj8Nj7SdPVaRMNaJbFexRMVjFI0B4rUiikVqRQAIitSKMRWhFAAGWhstMEVoy0ALMtCZaaZaGy0xijLQmWm2WhMtAhRloTJTbLQmWgloUZaEy04y0JlpktCu2vUbbXqCaIpaYSl0phKCUMR0wgoEdMJSLQu8Ji9pAWj/eQcynqvp6fat3SOVNrqksbYO1gGU+R/704lKXMBiJkQZQ85EH7vm6/wAx9fmx1RzafUorB7qLTZpJZ7hxGfYIS1SLeXZWPJ39pgCOQ257YqU4au7LTdLF4xjmuZ1chSQ8ryEnEAByRg+8fPJPapjUeHElu4ryJ/BdXzNtGVmiIIZcdPaUlT6NnrUHqfDul6dIk9ws8iSSbQm0NEvQlpSAMqPLPMZ5HnWlp6J2h/hbUfyOny39xFJtvLnxlit4y22MqqhsdlO0kEnoV7kVL2mqX0upJ4YifTJIvFSZFYgxlPZfxOm8vgbPL5Gq5qWt3Gq3BsdPYx2qf+IuQPZdemT/AIOoC9WI7AE1MX+sQaJDFbJb3EkZSQpIuNrSZLHcxI9os2Tgctw5Y5UNX42xp18Fr1iyW7tJ7VztFxC8W7GdrHmr474YKcelVHgLTNR0yJ7WW3SaIymRJI7hAVJADDDYyvsgjoeZqT4M1W6urYzXUSRFpCYdgIDwYBDYJz1LAHuBnp1sIeoutGnezNvcOxwYJU+bwkfo9FMy7zHnEiqrtGeThGyA2PIkEZ9D5UIPiobiTUovzdiNwWdLgr5FreaNw8Z8xlFbHmgpJWKUqEPxSEjaaQmSvjRGbH+7GSPpu2VXNSs4pbK2v9OYLPZxRiSNCPEGwe0SvXIOc+YNdIlCupRwGVgVZSMgg9QRVG1O207RbiO6WG5aSQuq7HzFGuMMeY6+1yBP+lXB+CJrdgNDeayt7nWLqMtNckbIciM7GfOTn3RnbgdcL3yKt+hayl7brPHy3cmQ9UcdVP8AWqfZ2Fxrcour3dDYqxMFsCQ0v+LP+r/QUjBDHba3HDpzOVJxdRbt8aL++N3fA58+hxz7U2k/kSbXwdL8Qg5BwR0oLKY2FxDy2n24x+5n/pP6UC+vI4UMkrrGijLOxwBWLW9BCyxMGVhlWHNXQ9vUGsimy52VysqB179R5HuKNiq3ptyIj4keTCxAlj6tET39V9asqkEZHMHmD6UFpmMVqRRMVjFIYMitSKKRWpFAASK0K0citCKAAFaGy0wVrQigBZlobLTLLQ2WmMVZaEy02y0JloEKMtCZabZaEy0CaFdteo+2vUE0V1KYSlkphKZihqOmEpaOmEpGiGEo6UBKOlBoiMuoPAbI/unOMf7tz2/hP6H5jArq2juImgmG6KQYYdwezDyIqcaMMpVgGVgQynoQe1QUkZhcxMSRjdG56unr6jkD9D3pkSVFWspTodpMJ9kga5b8oqYEs2VGC5Hbl36AfIUDQuHJtUL3WpyMgmQi3iGQqZ91tp91B5dW6ntmZ4t0YXtoVTAuIj4kJIBzywyDPnyPrtFQ1rxZdWoc6pGFLBPy0MSbZpGG7xCVLclHs8zjryzWib7XZn3plo4UiuYrURXZBeJmjR87meBeSMx8+o9QAe9TQeuaS6jNftJeafdTQS2kQlm06cgL4a53Mij2XTAycndnPTlVy0DVRd2sdwBtMincmc7ZFJV1z3AYGplFrZUZeCb31ztZPzXEa91tlkk/5V2L+rNV7V6qfD2l/l9a1IEn2PAEW7q0Eu6QOD3B6UR8jey5lqT1awiuoWhmBKNjpyZSOjKexohetd9SNsoGrazdRSf2TbRraIWWGCaWUmQxEn2zIeQ3Z6jp0HOrJpmnWukWrMWGcAz3LD2pG7Ko6hc9F6nqakri0hkdJJIo5Hi5xO4yUPXI7Z+dUaZv7T1V7e5cx29qW2W4O1pSpAPPzOc57L0rRO/9kdFfaVpJFnuhePp8lyx3Ox9o9xnoD8u2QOldVt5Y2jUw7BFtXwwnuBMcgPStLiCGWLwWSNodvh+CvKMIOijHTH3zz61XdR4g/K3kVnHAnglURY4TulUnkAEHMD58zzNJvl0LotMN00bbkPMciOoI7gjuKtGhagrD2T7HVoictCfMeaevaqa5rWK5aNw6MVZehFZjUqOo17FQnD2ux3A2HCSj/wAv91vVP6dqnKRsmn0a4rUiiVgigYIitCKMRWpFAACK0IozCtCKAAkUNlo7CtCKAF2WhstMMtDZaYCzLQmWmmWhMtAC22s0XbXqAKglMRmlUNMRmmcyG4zTCGlIzTKGkaIaQ0dKWQ0dDQWhhaFqNl40eBydTujb4X9fQ9D6GiIaMlBRVY5cjmCpBIZT1VhyKn61UeNbJbe8ttTaM3EHKOePk20qG2gA8urBsHqVNXviC02OJ191yElHk/RH+vJT/lqOKRyo0M2THKrI2OoyCNw9RnNXF0znkmig61dLqt2v9mxSQuIvDnlH7GN4zjm4HurywfPAwD3vWj2CWlotv4ojEaNuuGA2h2JZpSpPTcxOM+lVPQNWg01JrS43RyQM0m8pta4DE7dg95sDbjPYjtSTNd61Jjnb2St35gkefxt6dB3x3uVv4Ql1osPBeuPK81rNMLmSBi0d0mNk0JONwI8j+jLVpk2M6yMgMkaGJJQSsgiJyYyR7y557TkAjI51E6TpsNpH4cK7Ry3Oecjkd2PfqeXQZOAKe31nJpu0UmFkBPuuVPmyhx9hj/WoPiefULG2N5H+WvYIyvjoIpIJ4VJwHx4jBlzyJ7ZHLHMS2+orjDXBbadOpAb8zDJagH/iKRu+mM0R26CzbhjiFL+3EyAoQxSSMnJRwAcZ7jmOdLa5wrb3cnis8kD9GeJQ24eoJHP1qvfhM/8As9wP+Mhz/kq8FqbuL0Jla1K5h0i1WC28SWWVmMfi4Z2c4BfavIAeyAo6mj8O6N+SVrq6YNeSBmlkc5/Loeq5+Mjqe3Qd6HxXo0lxsmtz/tEBBQZxkA5wCeWc4P0quyX91qUy2MpS2wx8ds4yF5nIz7R8lHU4q0rX+SSU4Xvbm4up3SRpLNT7Ukw24cj2UjA75zy+EZODVjEysMqQwyRkEEZ8qQ1G4t7K02BdkEalEjz7bs3Ukjq7dz/IVSNB1GW3aSSO3naF8lIkDtEgJyPbKndgcs/ejjy2hfB0QSEEEEgjmCORB8xVy4e4tBxFdEA9Fn/dPo/kfWub6VqqXUfiICuDtZT1DU54lQ4+GRzcXo7UDnmPv2r1cy4f4oktcI2ZYfgJ9pfVD/Lp8q6HpupRXKb4XDDuOjKfJh2qHFo6ceWM/kaIrUit6waRqCIobCjkVoRQAAitGFGYVoRQAEihsKMwrQigADChsKOwobCmMBtrNb4r1AFDQ0xGaUQ0xGaZyIcjNMRmlIzTMZpGiG4zR0NKxmmUNBaGENHSl0o6Ggs2mhWRGjcZV1KsPQ1SpUaJ2if3oztJ+IdVb6jBq8rUBxbZ+ytwo5riOT+An2W+hP8A8qaIyq1ZSeO9LNzFDdxxGaWB44pol96WAtkcxzHdc/4x5VORbVUKoCKoAVFACqB2AHSlhJW2+rk20jmToa317fSviVnxKgdjG+ue/iReeJKkAPKNdzfxN/2Aq+xnJrnvEWlyjUpInGZDIuPIqwDLj6EVvghykJzS7Jr8MrYrbyn4p/0CL/Wrn4RrOhcOfk4F5jbJ7TA9VfAGfl/SpkWgxn9aUo8naObJ6lRdMgzEajNR0lWJnjijN0qFYZpMhUJ/eKj3iBnGc4q2C1B6At/CpNa3FgRyIKnGcMCDijg0ZL1kX0zkEIa5vki1NjGsC58E+z4z9kyOQDd28hy61c72eWRCizyW+V2o8ecQjoNigjGB0xTGtaHBcbfHRmCHIKNskx3Xdg8j/wDedROuXHgQSSKANiEovYHoo/0py21R0rKpLRCPe2+mRC3D/mZiTJM6AqviNjCjdzwAAOfMknlW2n8Sxyv4bK0THkA3ME+XpUTomnXYRb+1kV7gPJiErmdgORZMjDMcnkMN5ZNb6/xJ+cgiiaMm4SblI396nUGMHqQWIOD0K+pquKbNXGy1iSmrHUZIXDxOUYdx5eRHcVHy8iQeoOD8x1oZkrNHM0dT0HjWOXCXGIn6eIP7tvn8NWxWBGQQQehHSuBpPirFoHFM1sQobfH3jbmv08qTx30bQ9U46n/c60RWjCovR+JILkABvDf4GOOfoe9S5FZNNdnbCcZq4uwLChkUdlobCkUBIobCjEUNhQAJhQyKMaGwoAFivVtivUxnOFPOmIzSimmIzVM4kORmmYzScZpmM0jRDkZplDScZpmM0jRDSGjoaWQ0dDQaIYU1maFZEaNhlXUqw9CMVohoqmgZzeeJo3aJ/ejYqT546H6jB+tZX5ipnji02yJOByceG/8AEOan7Z+1VkPVo4JrjKiRCD4l+9beEPjT71HB6zvpkb9yTiQA53p96Z1bTIr0xS+IkN1Cqp4hBMcqL7u4jmrDpnnyqED0zBNg1UJOLtET6LdFFOYlEoD7OQlQ71I8sj+eKs1pp8UkSlowpIydpx9ao1helTlWKnzBxVs03WHaNhgPIg3KOhdQea/Oqk5Vo58CwrI/qbteUn0TccSRrhQFA8qFeRLMhUAE49knsfSgWGtQzMY92yQdYn9l/oD1qRArB8ovfZ60fp5cdRpx60c/1CAHuBVcvbNW5MUZcjchPJhnofnVg1Q8z8zVavWrqkjwsEn7lPe0uNOJVP8AabYsSjrksvo4Hut59j2qXtCk+y9uLTw7hS3gzOWQyEAASupH7Qr2Y9xzJwACtKVOVJU+YODQZ52c5ZmY9MsSxx8zUuX2PR5XvyYf5g0JjWC1aFqkkyWrwlxQya0ZqYUSVvqBXvVq0TjWaLCsfFT4XPMfI1Qd1ZWUin3pmfBxfKDpnddK4ntrnADeG5/cfl9j3qYxmvn231AirVo3F00OAH3L8D8x9D1FQ8N/0m8fWyhrIvzX7HVWSgstQumcYQS4Eg8JvPqv3qfjkSQZRgwPcHNZSi49nbjzY8i/kdizChsKcaGgvEak1Fq9W+ys0COWKedMRmlVPOjxmtDhQ5GaZQ0nGaZjNSaocjNMoaTjNMIaRohxDR0NKIaOhoLQ0hoymlkNGU0Fi2vWfj2skY97buT+NeY/p9a5gr111TXLOI7XwLuROilt6fwtz/qPpVw9jl9RHpi++s76WD1nfV0cozvokctJb62D0AybtZ6nNNuHMieGcMp3k9sDz+dU6GfFW3hpcQmZusvNfSMdP61fKkczwuctE7qd9HMuJoF8RfclXsfPPWjaTxKkZ8G4c5/ckPMbewPeoO/uOVVi7YPJ1IJ6kGtIQhONS6OeebNjzc09/HfzXZaNYdS7lSGXcxBHQjPKqpfPzq78O8NeLabnkYM7sY28kAAwR8w1JX/BLjm8hK+ca/6+VROcbqzbB6bLqVaeygSvQS1XiPhe3XmVLnzck1re8O28i4CCNuzJyOay5o71hlRRia1LUS7hMUjRt1U4+frS5arMzJatCa8TWhNAzxatC9eY0MmmNI231vHcEUuWrXNUgcUyctNSI61P6brbIQUkZD6Hl9qoweipcEd6uMvc5MnpU3cdM7FpvGbjAlUSD4l5N9ulWG04itZeW8IT+6/s1wu21QjvTw1fIq/oYp/YUM/qsTq+S+/7ndd8fxL9xXq4R/ax+I/evVH8HH8X6HT/AB+T8H6/8JVTzphDQFQ57UdEPpXIaoYjNMoaWjQ0wiH0qTVDKGmENLIpo6KaRaGkajo1Kopo6A0GiGUajKaWUGjKKCkMqapn4jWv91OPWJj+q/zq4KDUVxhbeJYS56oBID6qc04umTlVwZy7fWd9BFZrc88MHrO+g17NIAzK7grGpdj+6OpHf9M1Yrfi+JVEciNDgBRy5YFRXD1+be4SXG7YwJXzHQj7E09x/okUIW5UZgmO5E6SRlue3yI+tNRUnQRk11+YW81eORcpIremedRGmF7i7SFPekcIPTPVj6AZP0qCg0wSjMbFfRh/Srr+EemlNRdnIfw7aQp3w5ZFJ5+hYfWnfFMf0Yzls7FbRLGixryVFCqPQDAomaGKzXKej0LXOnRycyNp+JeX3FRM2hPn2WQjzOQftirBWKApHGvxD0hra4VyQwlU9BgAj/8AaqRNdX/Fq1DWiSd45B9jyrkhreG0cWWNSNia0Zqwa1NWSkYZq1JrxFaEUxnia1rJrBpjMFqxurBrU0x0b76z41BNak00w4oP45r1LZrFVyYc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6" name="AutoShape 4" descr="data:image/jpeg;base64,/9j/4AAQSkZJRgABAQAAAQABAAD/2wCEAAkGBxAPDhQPDxAPDhAPEA8PDw0PEBQQDhAOFRUWFhQRFBQZHCggGBolHxQUITEhJSkrLy8uFx8zODUsNyotLisBCgoKDg0OGhAQGiwlHyQsLC8tLCwsLCwsLCwsLywsLCwsLCwsLCwsLCwsLCwsLCwsLCwsLCwsLCwsLCwsLCwsLP/AABEIAK4BIgMBIgACEQEDEQH/xAAcAAACAgMBAQAAAAAAAAAAAAADBAUGAQIHAAj/xABDEAACAQMCBAMGAwUFBgcBAAABAgMABBEFEgYhMUETUWEiMlJxgZEHFKEjQnLB0RUzYoKxJFNjksLhNENEZKLw8Rb/xAAZAQADAQEBAAAAAAAAAAAAAAAAAQIDBAX/xAAsEQACAgICAQMCBAcAAAAAAAAAAQIRAyESMUEEUXETYVKBodEUIjKRscHh/9oADAMBAAIRAxEAPwBLTtVV/Zfk3+tWG0smfn0HmaDYcPwRvvwWOSRu5gVYIq1k14OOEPcjb2yMCLIxG1m2Z/xeVDQU3xfCZNKmx1iaOUefJudUjQdfZSI5MuDyBHNqFG1Y5fysuSLRVWjWtk7gEDAPTdyok1s0bBXGCRkeo8xUFpA1WjKtYVaMi0FJHkUZGemRk+lWRFAGB0HSoAJnl2qNv7q/tP2luwuYR70Eoyyj/C454+eaKsq6LpXqgeF+JkvtylDDKgBaMncCOmVNWDFDVFqSatGuKxW1YNIZV+NbHcscwHNCUb+Fun6j9agIY8Cr/fW4ljaM/vKR8j2P3xVClO3IPIjII9RVJnPkjTsl+H5PaZfrU7tqnaLd7blR2b2au2KGaYnaBba9tou2vbaRoB217bRcVgrQAErWpWjla0K0CAMtDZaYIrRloAWZaEy0yy0JhQS0LMtCZaZZaEwoIaFmWhMKZYUJhTJaF2WhsKYYUJhQQ0AZaGRR2FDYUyWgOKxRMV6gVEkhpmM0nGaaiNSbIYkiWSNo3GUcYYeYoOk6DbW5zFGA3xH2m+5o8ZplDTs0SV2NpVO/Fa6kh/JTRsVI/MKfI+4cGrdG1QH4haRLe2sSwLveGRmxkAlWXB6+oFOHewybiRfDfE8dyAkmEl8j0b5VaFWuf6R+HN25DTSJbDkeR3y/Ych966Vp2jiONYzLJIRgb225P0xTlXgmCl5BKtFVaAbyIXUlqHHiwlcoeRKsoYMPPkwpsCoNFTA6TpEcdw1wg2lk2MB7pJIOf0qcoMKbVA79/nRAaBpJdGaxXq9SGYNUnjC38KXxB7soJ+Tjr/I/ersai+INP/M27Rj38boz5SDp9+n1pozyR5ROWzXpRgw6qQftXV9PnEsKSDmHUGuFarclSQcggkEHqCOoNdH/AAl1Yz2bRN70DkDPdDzFazjqzDA2mXbbXttF217bWJ1AttYK0XbWNtMYErWpWjla1K0ALstDZaZK0NloAWZaEy00y0JloEKstCZaaZaEy0ENCjLQmWm2WgstMloWZaEwpllobLQS0LMKGwphlobLQQ0L4r1E216mKgkZpqI1WtM4jhl5MfDb4W6fQ1YYmzzFJpoqLHkNMoaSjamY2pGqG0NHRqiNV1WK0gaeZsImOQ5szHkqKO5Jqnp+Id0u2eXT2Wzc8pQX8TZ8SsVCue+B96ai2VySOnI1GQ86i9N1CK4iWaB1ljfO116HBII9CCCMelPxvSLONfiFfPHrtyyMVZGgAYHBGIIqtPDHHCyqI7jlIu0hh0kwc4/iqvfiXw7ctqks8UM0yXHhSKY42cBhGqMp2jrlfsRSWl8Gak//AKZ4x8UrJH+hOf0roai4o5dpvidqstTgnH7GWOTzCsCwPkV6g+hpvNcb1bgi7ERmukjBiGRe2773jQd5lwCVHxDJHypPh/XNS069ginkmkgmkjTZI5likjdgu+JznmM55H5jnWX076Zosnho7hXia1zWM1mamSa0NV3jriFtPtPFj8MzPIscayZwe7EKOZwB5in9A1Zby1juU5eIvtL8Mg5Ov0INVTqxWro53+JXCzG7S4iH7K4bbLj9ybGc/JgD9QfOpTg8LZyoq8lbCN9e9Xi+t1ljaN+jD6g9QR6g4NUi4tWico3vKeo6EdmHoark2qMckXGVo6SBXsUhw9eeNAM+8nst/I1J4rM3TsHisYomK9igAJFalaMVrUigAJWhstMEVoVpgLMtDZaZZaGy0AKstBZabZaEy0AKMtCZabZaEy0ENCbLQ2WmmWhMtMloVZaGy00y0JloJaFtteou2s0Co5/Jw3KOmDTFjPeWhxhnTujcxj0ParclGVAeoBq+fuZqP3AaRrEc/IZRx1jbk3086mENRcmlROc7drDmGXkQfQ0xGzxcpDvT/edx/F/WodeDVNrsrH4iFTcWX5gkWYlJm7rnKglvTbkfJmqV4lkh1C1MVvf20UULxPdssilVgwccxkDzA6EqKlr+whuY/DmQSIeY54IPmpHSqFxloMNkLfw1kFo8ym72nfK5UjB/yqZMADGWJ61Sp0UOx8QXcBf+zBZ3Gn2uAIYzucRYyWkYNvVidxLMuCfPv0bR9RS6t47hAQs0ayBW95cj3T6jp9K5BJYW97epFo4mjDR4mmYusaxHG4ENh2XkMhjzJA+U5rHE5065htrKQTQWcaQz2mwZYgc/23eTGDgYAPXOeVSjfQRlXZ1NJKIGqD0DXIb6ATwE7clGRhiSOQYyjjseY+hBqVR6yNTa/mVLeZ25qsE7MD0KhGJH2zXKPwk1Sa4IsJkS4ggQXEcsg/a27Iy7VB7gk8u4wflV+44ufD0i9f8A9rKg+bjZ/wBVVT8ErAJZS3JxuuJvDB8oohgD/mZ/0rRVwZDVyOl5oV1cpFG0sjBEjUu7noqgZJNe3UlrOmx3kDW82/w327tjbW9lgw5/MCsy2cv/AP6O2utQN/fs3gQezZ2Sr4jsM8iy9B03HJGTgcwKmOFuLLiTURGYZEsrjclrCIVRYQvMMNowR13HJ6+lWS14c02wjabwY1ESl3nn/asqjmTluQ+gqqnja+1C5MGmLDAoDFGnK+LIo8g3IfwgE1rqXSMaa7Z0kmo3VrHxlyP7xfd/xD4P6evzqC4N4jnuJJbS8VUubfmSowGXODkdiMjp1yKs7NWbVM01JEJoN4YJhnkreyw8vWrwBVQ1Kz35lT3hzkUdx8Y/n9/Opnhu/wDEj8Nj7SdPVaRMNaJbFexRMVjFI0B4rUiikVqRQAIitSKMRWhFAAGWhstMEVoy0ALMtCZaaZaGy0xijLQmWm2WhMtAhRloTJTbLQmWgloUZaEy04y0JlpktCu2vUbbXqCaIpaYSl0phKCUMR0wgoEdMJSLQu8Ji9pAWj/eQcynqvp6fat3SOVNrqksbYO1gGU+R/704lKXMBiJkQZQ85EH7vm6/wAx9fmx1RzafUorB7qLTZpJZ7hxGfYIS1SLeXZWPJ39pgCOQ257YqU4au7LTdLF4xjmuZ1chSQ8ryEnEAByRg+8fPJPapjUeHElu4ryJ/BdXzNtGVmiIIZcdPaUlT6NnrUHqfDul6dIk9ws8iSSbQm0NEvQlpSAMqPLPMZ5HnWlp6J2h/hbUfyOny39xFJtvLnxlit4y22MqqhsdlO0kEnoV7kVL2mqX0upJ4YifTJIvFSZFYgxlPZfxOm8vgbPL5Gq5qWt3Gq3BsdPYx2qf+IuQPZdemT/AIOoC9WI7AE1MX+sQaJDFbJb3EkZSQpIuNrSZLHcxI9os2Tgctw5Y5UNX42xp18Fr1iyW7tJ7VztFxC8W7GdrHmr474YKcelVHgLTNR0yJ7WW3SaIymRJI7hAVJADDDYyvsgjoeZqT4M1W6urYzXUSRFpCYdgIDwYBDYJz1LAHuBnp1sIeoutGnezNvcOxwYJU+bwkfo9FMy7zHnEiqrtGeThGyA2PIkEZ9D5UIPiobiTUovzdiNwWdLgr5FreaNw8Z8xlFbHmgpJWKUqEPxSEjaaQmSvjRGbH+7GSPpu2VXNSs4pbK2v9OYLPZxRiSNCPEGwe0SvXIOc+YNdIlCupRwGVgVZSMgg9QRVG1O207RbiO6WG5aSQuq7HzFGuMMeY6+1yBP+lXB+CJrdgNDeayt7nWLqMtNckbIciM7GfOTn3RnbgdcL3yKt+hayl7brPHy3cmQ9UcdVP8AWqfZ2Fxrcour3dDYqxMFsCQ0v+LP+r/QUjBDHba3HDpzOVJxdRbt8aL++N3fA58+hxz7U2k/kSbXwdL8Qg5BwR0oLKY2FxDy2n24x+5n/pP6UC+vI4UMkrrGijLOxwBWLW9BCyxMGVhlWHNXQ9vUGsimy52VysqB179R5HuKNiq3ptyIj4keTCxAlj6tET39V9asqkEZHMHmD6UFpmMVqRRMVjFIYMitSKKRWpFAASK0K0citCKAAFaGy0wVrQigBZlobLTLLQ2WmMVZaEy02y0JloEKMtCZabZaEy0CaFdteo+2vUE0V1KYSlkphKZihqOmEpaOmEpGiGEo6UBKOlBoiMuoPAbI/unOMf7tz2/hP6H5jArq2juImgmG6KQYYdwezDyIqcaMMpVgGVgQynoQe1QUkZhcxMSRjdG56unr6jkD9D3pkSVFWspTodpMJ9kga5b8oqYEs2VGC5Hbl36AfIUDQuHJtUL3WpyMgmQi3iGQqZ91tp91B5dW6ntmZ4t0YXtoVTAuIj4kJIBzywyDPnyPrtFQ1rxZdWoc6pGFLBPy0MSbZpGG7xCVLclHs8zjryzWib7XZn3plo4UiuYrURXZBeJmjR87meBeSMx8+o9QAe9TQeuaS6jNftJeafdTQS2kQlm06cgL4a53Mij2XTAycndnPTlVy0DVRd2sdwBtMincmc7ZFJV1z3AYGplFrZUZeCb31ztZPzXEa91tlkk/5V2L+rNV7V6qfD2l/l9a1IEn2PAEW7q0Eu6QOD3B6UR8jey5lqT1awiuoWhmBKNjpyZSOjKexohetd9SNsoGrazdRSf2TbRraIWWGCaWUmQxEn2zIeQ3Z6jp0HOrJpmnWukWrMWGcAz3LD2pG7Ko6hc9F6nqakri0hkdJJIo5Hi5xO4yUPXI7Z+dUaZv7T1V7e5cx29qW2W4O1pSpAPPzOc57L0rRO/9kdFfaVpJFnuhePp8lyx3Ox9o9xnoD8u2QOldVt5Y2jUw7BFtXwwnuBMcgPStLiCGWLwWSNodvh+CvKMIOijHTH3zz61XdR4g/K3kVnHAnglURY4TulUnkAEHMD58zzNJvl0LotMN00bbkPMciOoI7gjuKtGhagrD2T7HVoictCfMeaevaqa5rWK5aNw6MVZehFZjUqOo17FQnD2ux3A2HCSj/wAv91vVP6dqnKRsmn0a4rUiiVgigYIitCKMRWpFAACK0IozCtCKAAkUNlo7CtCKAF2WhstMMtDZaYCzLQmWmmWhMtAC22s0XbXqAKglMRmlUNMRmmcyG4zTCGlIzTKGkaIaQ0dKWQ0dDQWhhaFqNl40eBydTujb4X9fQ9D6GiIaMlBRVY5cjmCpBIZT1VhyKn61UeNbJbe8ttTaM3EHKOePk20qG2gA8urBsHqVNXviC02OJ191yElHk/RH+vJT/lqOKRyo0M2THKrI2OoyCNw9RnNXF0znkmig61dLqt2v9mxSQuIvDnlH7GN4zjm4HurywfPAwD3vWj2CWlotv4ojEaNuuGA2h2JZpSpPTcxOM+lVPQNWg01JrS43RyQM0m8pta4DE7dg95sDbjPYjtSTNd61Jjnb2St35gkefxt6dB3x3uVv4Ql1osPBeuPK81rNMLmSBi0d0mNk0JONwI8j+jLVpk2M6yMgMkaGJJQSsgiJyYyR7y557TkAjI51E6TpsNpH4cK7Ry3Oecjkd2PfqeXQZOAKe31nJpu0UmFkBPuuVPmyhx9hj/WoPiefULG2N5H+WvYIyvjoIpIJ4VJwHx4jBlzyJ7ZHLHMS2+orjDXBbadOpAb8zDJagH/iKRu+mM0R26CzbhjiFL+3EyAoQxSSMnJRwAcZ7jmOdLa5wrb3cnis8kD9GeJQ24eoJHP1qvfhM/8As9wP+Mhz/kq8FqbuL0Jla1K5h0i1WC28SWWVmMfi4Z2c4BfavIAeyAo6mj8O6N+SVrq6YNeSBmlkc5/Loeq5+Mjqe3Qd6HxXo0lxsmtz/tEBBQZxkA5wCeWc4P0quyX91qUy2MpS2wx8ds4yF5nIz7R8lHU4q0rX+SSU4Xvbm4up3SRpLNT7Ukw24cj2UjA75zy+EZODVjEysMqQwyRkEEZ8qQ1G4t7K02BdkEalEjz7bs3Ukjq7dz/IVSNB1GW3aSSO3naF8lIkDtEgJyPbKndgcs/ejjy2hfB0QSEEEEgjmCORB8xVy4e4tBxFdEA9Fn/dPo/kfWub6VqqXUfiICuDtZT1DU54lQ4+GRzcXo7UDnmPv2r1cy4f4oktcI2ZYfgJ9pfVD/Lp8q6HpupRXKb4XDDuOjKfJh2qHFo6ceWM/kaIrUit6waRqCIobCjkVoRQAAitGFGYVoRQAEihsKMwrQigADChsKOwobCmMBtrNb4r1AFDQ0xGaUQ0xGaZyIcjNMRmlIzTMZpGiG4zR0NKxmmUNBaGENHSl0o6Ggs2mhWRGjcZV1KsPQ1SpUaJ2if3oztJ+IdVb6jBq8rUBxbZ+ytwo5riOT+An2W+hP8A8qaIyq1ZSeO9LNzFDdxxGaWB44pol96WAtkcxzHdc/4x5VORbVUKoCKoAVFACqB2AHSlhJW2+rk20jmToa317fSviVnxKgdjG+ue/iReeJKkAPKNdzfxN/2Aq+xnJrnvEWlyjUpInGZDIuPIqwDLj6EVvghykJzS7Jr8MrYrbyn4p/0CL/Wrn4RrOhcOfk4F5jbJ7TA9VfAGfl/SpkWgxn9aUo8naObJ6lRdMgzEajNR0lWJnjijN0qFYZpMhUJ/eKj3iBnGc4q2C1B6At/CpNa3FgRyIKnGcMCDijg0ZL1kX0zkEIa5vki1NjGsC58E+z4z9kyOQDd28hy61c72eWRCizyW+V2o8ecQjoNigjGB0xTGtaHBcbfHRmCHIKNskx3Xdg8j/wDedROuXHgQSSKANiEovYHoo/0py21R0rKpLRCPe2+mRC3D/mZiTJM6AqviNjCjdzwAAOfMknlW2n8Sxyv4bK0THkA3ME+XpUTomnXYRb+1kV7gPJiErmdgORZMjDMcnkMN5ZNb6/xJ+cgiiaMm4SblI396nUGMHqQWIOD0K+pquKbNXGy1iSmrHUZIXDxOUYdx5eRHcVHy8iQeoOD8x1oZkrNHM0dT0HjWOXCXGIn6eIP7tvn8NWxWBGQQQehHSuBpPirFoHFM1sQobfH3jbmv08qTx30bQ9U46n/c60RWjCovR+JILkABvDf4GOOfoe9S5FZNNdnbCcZq4uwLChkUdlobCkUBIobCjEUNhQAJhQyKMaGwoAFivVtivUxnOFPOmIzSimmIzVM4kORmmYzScZpmM0jRDkZplDScZpmM0jRDSGjoaWQ0dDQaIYU1maFZEaNhlXUqw9CMVohoqmgZzeeJo3aJ/ejYqT546H6jB+tZX5ipnji02yJOByceG/8AEOan7Z+1VkPVo4JrjKiRCD4l+9beEPjT71HB6zvpkb9yTiQA53p96Z1bTIr0xS+IkN1Cqp4hBMcqL7u4jmrDpnnyqED0zBNg1UJOLtET6LdFFOYlEoD7OQlQ71I8sj+eKs1pp8UkSlowpIydpx9ao1helTlWKnzBxVs03WHaNhgPIg3KOhdQea/Oqk5Vo58CwrI/qbteUn0TccSRrhQFA8qFeRLMhUAE49knsfSgWGtQzMY92yQdYn9l/oD1qRArB8ovfZ60fp5cdRpx60c/1CAHuBVcvbNW5MUZcjchPJhnofnVg1Q8z8zVavWrqkjwsEn7lPe0uNOJVP8AabYsSjrksvo4Hut59j2qXtCk+y9uLTw7hS3gzOWQyEAASupH7Qr2Y9xzJwACtKVOVJU+YODQZ52c5ZmY9MsSxx8zUuX2PR5XvyYf5g0JjWC1aFqkkyWrwlxQya0ZqYUSVvqBXvVq0TjWaLCsfFT4XPMfI1Qd1ZWUin3pmfBxfKDpnddK4ntrnADeG5/cfl9j3qYxmvn231AirVo3F00OAH3L8D8x9D1FQ8N/0m8fWyhrIvzX7HVWSgstQumcYQS4Eg8JvPqv3qfjkSQZRgwPcHNZSi49nbjzY8i/kdizChsKcaGgvEak1Fq9W+ys0COWKedMRmlVPOjxmtDhQ5GaZQ0nGaZjNSaocjNMoaTjNMIaRohxDR0NKIaOhoLQ0hoymlkNGU0Fi2vWfj2skY97buT+NeY/p9a5gr111TXLOI7XwLuROilt6fwtz/qPpVw9jl9RHpi++s76WD1nfV0cozvokctJb62D0AybtZ6nNNuHMieGcMp3k9sDz+dU6GfFW3hpcQmZusvNfSMdP61fKkczwuctE7qd9HMuJoF8RfclXsfPPWjaTxKkZ8G4c5/ckPMbewPeoO/uOVVi7YPJ1IJ6kGtIQhONS6OeebNjzc09/HfzXZaNYdS7lSGXcxBHQjPKqpfPzq78O8NeLabnkYM7sY28kAAwR8w1JX/BLjm8hK+ca/6+VROcbqzbB6bLqVaeygSvQS1XiPhe3XmVLnzck1re8O28i4CCNuzJyOay5o71hlRRia1LUS7hMUjRt1U4+frS5arMzJatCa8TWhNAzxatC9eY0MmmNI231vHcEUuWrXNUgcUyctNSI61P6brbIQUkZD6Hl9qoweipcEd6uMvc5MnpU3cdM7FpvGbjAlUSD4l5N9ulWG04itZeW8IT+6/s1wu21QjvTw1fIq/oYp/YUM/qsTq+S+/7ndd8fxL9xXq4R/ax+I/evVH8HH8X6HT/AB+T8H6/8JVTzphDQFQ57UdEPpXIaoYjNMoaWjQ0wiH0qTVDKGmENLIpo6KaRaGkajo1Kopo6A0GiGUajKaWUGjKKCkMqapn4jWv91OPWJj+q/zq4KDUVxhbeJYS56oBID6qc04umTlVwZy7fWd9BFZrc88MHrO+g17NIAzK7grGpdj+6OpHf9M1Yrfi+JVEciNDgBRy5YFRXD1+be4SXG7YwJXzHQj7E09x/okUIW5UZgmO5E6SRlue3yI+tNRUnQRk11+YW81eORcpIremedRGmF7i7SFPekcIPTPVj6AZP0qCg0wSjMbFfRh/Srr+EemlNRdnIfw7aQp3w5ZFJ5+hYfWnfFMf0Yzls7FbRLGixryVFCqPQDAomaGKzXKej0LXOnRycyNp+JeX3FRM2hPn2WQjzOQftirBWKApHGvxD0hra4VyQwlU9BgAj/8AaqRNdX/Fq1DWiSd45B9jyrkhreG0cWWNSNia0Zqwa1NWSkYZq1JrxFaEUxnia1rJrBpjMFqxurBrU0x0b76z41BNak00w4oP45r1LZrFVyYc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18" name="Picture 6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984739" y="1306269"/>
            <a:ext cx="2762250" cy="1657351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38920" name="Picture 8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0">
            <a:off x="4246930" y="1229213"/>
            <a:ext cx="2169247" cy="131469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38922" name="Picture 10" descr="http://www.yourarticlelibrary.com/wp-content/uploads/2013/12/b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0000">
            <a:off x="4383385" y="3024554"/>
            <a:ext cx="2619290" cy="1746739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38924" name="Picture 12" descr="http://www.thebusinessangel.org/cp/images/angel-investo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80000">
            <a:off x="1970680" y="3192461"/>
            <a:ext cx="1474470" cy="1469009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10" name="Obraz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5645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/>
              <a:t>Działanie 1.4 Wsparcie rozwoju przedsiębiorstw; poddziałanie 1.4.1 Wsparcie rozwoju mikroprzedsiębiorstw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9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9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700" b="1" i="1" dirty="0" smtClean="0"/>
              <a:t>Preferowane </a:t>
            </a:r>
            <a:r>
              <a:rPr lang="pl-PL" sz="1700" i="1" dirty="0" smtClean="0"/>
              <a:t>będą projekty wpisujące się w regionalną strategię inteligentnych specjalizacji oraz w zakresie ekoinnowacji i efektywnego wykorzystania zasobów naturalnych oraz eko-zarządzania i eko-marketingu.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700" b="1" i="1" dirty="0" smtClean="0"/>
              <a:t>Preferencje:</a:t>
            </a: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r>
              <a:rPr lang="pl-PL" sz="1700" i="1" dirty="0" smtClean="0"/>
              <a:t>Oprocentowanie pożyczki poniżej stopy rynkowej</a:t>
            </a: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r>
              <a:rPr lang="pl-PL" sz="1700" i="1" dirty="0" smtClean="0"/>
              <a:t>Niskie wymogi co do zabezpieczeń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7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9" name="Grupa 8"/>
          <p:cNvGrpSpPr/>
          <p:nvPr/>
        </p:nvGrpSpPr>
        <p:grpSpPr>
          <a:xfrm>
            <a:off x="876134" y="2270517"/>
            <a:ext cx="7127631" cy="2672861"/>
            <a:chOff x="867508" y="2227385"/>
            <a:chExt cx="7127631" cy="2672861"/>
          </a:xfrm>
        </p:grpSpPr>
        <p:sp>
          <p:nvSpPr>
            <p:cNvPr id="6" name="Prostokąt zaokrąglony 5"/>
            <p:cNvSpPr/>
            <p:nvPr/>
          </p:nvSpPr>
          <p:spPr>
            <a:xfrm>
              <a:off x="867508" y="4009292"/>
              <a:ext cx="3399692" cy="89095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Do 70 tys.</a:t>
              </a:r>
              <a:endParaRPr lang="pl-PL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4595447" y="3974122"/>
              <a:ext cx="3399692" cy="89095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Na okres do 7 lat</a:t>
              </a:r>
              <a:endParaRPr lang="pl-PL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1371602" y="2227385"/>
              <a:ext cx="5591908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Planowane:  pożyczki dla mikroprzedsiębiorstw </a:t>
              </a:r>
            </a:p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o okresie działalności  nie dłuższym niż 24 miesiące</a:t>
              </a:r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Obraz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/>
              <a:t>Działanie 1.5 opracowanie i wdrożenie nowych modeli biznesowych dla MŚP; 1.5.1 pożyczki dla MŚP na nowe modele biznesowe.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542925" indent="-542925"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293077" y="2379785"/>
            <a:ext cx="4771292" cy="16646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Na eksport!</a:t>
            </a:r>
          </a:p>
          <a:p>
            <a:pPr algn="ctr"/>
            <a:endParaRPr lang="pl-PL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1400" b="1" i="1" dirty="0" smtClean="0">
                <a:solidFill>
                  <a:schemeClr val="tx1"/>
                </a:solidFill>
              </a:rPr>
              <a:t>Wsparcie dłużne w zakresie wsparcia procesów umiędzynarodowienia działalności  przedsiębiorstw poprzez dostosowanie MŚP do wymagań i uwarunkowań rynków zagranicznych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642338" y="4337538"/>
            <a:ext cx="3892062" cy="2286000"/>
          </a:xfrm>
          <a:prstGeom prst="roundRect">
            <a:avLst/>
          </a:prstGeom>
          <a:solidFill>
            <a:srgbClr val="7030A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ctr">
              <a:spcBef>
                <a:spcPts val="0"/>
              </a:spcBef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E-Sklepy, B2B, e-usługi!</a:t>
            </a:r>
          </a:p>
          <a:p>
            <a:pPr marL="361950" indent="-361950" algn="ctr">
              <a:spcBef>
                <a:spcPts val="0"/>
              </a:spcBef>
              <a:defRPr/>
            </a:pPr>
            <a:endParaRPr lang="pl-PL" b="1" i="1" dirty="0" smtClean="0">
              <a:solidFill>
                <a:schemeClr val="tx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400" b="1" i="1" dirty="0" smtClean="0">
                <a:solidFill>
                  <a:schemeClr val="tx1"/>
                </a:solidFill>
              </a:rPr>
              <a:t>Wsparcie dłużne w zakresie stosowania technologii informacyjno-komunikacyjnych dla rozwoju, dywersyfikacji lub poprawy efektywności działania przedsiębiorstwa</a:t>
            </a:r>
          </a:p>
        </p:txBody>
      </p:sp>
      <p:pic>
        <p:nvPicPr>
          <p:cNvPr id="35844" name="Picture 4" descr="http://www.nettg.pl/tmp/images/2013-04/max-800x600/1364905308-eksport-wzr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475" y="2334968"/>
            <a:ext cx="2506789" cy="1662601"/>
          </a:xfrm>
          <a:prstGeom prst="rect">
            <a:avLst/>
          </a:prstGeom>
          <a:noFill/>
        </p:spPr>
      </p:pic>
      <p:pic>
        <p:nvPicPr>
          <p:cNvPr id="35846" name="Picture 6" descr="Polskie ICT inwestuje coraz lepie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08" y="4388583"/>
            <a:ext cx="3793227" cy="2082556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/>
              <a:t>Działanie 1.5 opracowanie i wdrożenie nowych modeli biznesowych dla MŚP; 1.5.1 pożyczki dla MŚP na nowe modele biznesowe.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1008185" y="3997568"/>
            <a:ext cx="3399692" cy="25087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Od 300 tys. zł do 1 mln</a:t>
            </a:r>
          </a:p>
          <a:p>
            <a:pPr algn="ctr"/>
            <a:r>
              <a:rPr lang="pl-PL" sz="1200" i="1" dirty="0" smtClean="0">
                <a:solidFill>
                  <a:schemeClr val="accent1">
                    <a:lumMod val="50000"/>
                  </a:schemeClr>
                </a:solidFill>
              </a:rPr>
              <a:t>będzie możliwość zwiększenia maksymalnej kwoty w zależności od możliwości finansowych pośredników finansowych</a:t>
            </a:r>
            <a:endParaRPr lang="pl-PL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595447" y="3974121"/>
            <a:ext cx="3399692" cy="25321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Na okres do 7 lat</a:t>
            </a:r>
          </a:p>
          <a:p>
            <a:pPr algn="ctr"/>
            <a:r>
              <a:rPr lang="pl-PL" sz="1200" i="1" dirty="0" smtClean="0">
                <a:solidFill>
                  <a:schemeClr val="accent1">
                    <a:lumMod val="50000"/>
                  </a:schemeClr>
                </a:solidFill>
              </a:rPr>
              <a:t> okres spłaty będzie mógł być wydłużony przy czym po 7 latach oprocentowanie wzrasta do poziomu rynkowego</a:t>
            </a:r>
            <a:endParaRPr lang="pl-PL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371602" y="2227385"/>
            <a:ext cx="5591908" cy="9847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Planowane:  pożyczki</a:t>
            </a:r>
            <a:endParaRPr lang="pl-PL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Działanie 1.6 Wspieranie Tworzenia i rozszerzania zaawansowanych zdolności w zakresie rozwoju produktów i usług.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Poddziałanie 1.6.1 instrumenty finansowe dla innowacyjnych MŚP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zakup maszyn, linii technologicznych, itp.!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556502" y="3359007"/>
            <a:ext cx="8182707" cy="10695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spcBef>
                <a:spcPts val="0"/>
              </a:spcBef>
              <a:defRPr/>
            </a:pPr>
            <a:r>
              <a:rPr lang="pl-PL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Wsparcie dla przedsiębiorstw o charakterze dłużnym </a:t>
            </a:r>
            <a:r>
              <a:rPr 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projekty zakładające wprowadzenie w przedsiębiorstwie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innowacji produktowych, procesowych, organizacyjnych, marketingowych, poprawiających konkurencyjność przedsiębiorstw</a:t>
            </a:r>
            <a:endParaRPr lang="pl-PL" dirty="0"/>
          </a:p>
        </p:txBody>
      </p:sp>
      <p:pic>
        <p:nvPicPr>
          <p:cNvPr id="30722" name="Picture 2" descr="http://www.scanpack.pl/maszyny-pakujace/maszyny-pakujace-gfx/maszyna_pakujaca_scanpack_COMBIS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33" y="4701807"/>
            <a:ext cx="2229788" cy="1382469"/>
          </a:xfrm>
          <a:prstGeom prst="rect">
            <a:avLst/>
          </a:prstGeom>
          <a:noFill/>
        </p:spPr>
      </p:pic>
      <p:pic>
        <p:nvPicPr>
          <p:cNvPr id="30724" name="Picture 4" descr="http://www.packmann.pl/jpg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3229" y="4595299"/>
            <a:ext cx="2379785" cy="1489417"/>
          </a:xfrm>
          <a:prstGeom prst="rect">
            <a:avLst/>
          </a:prstGeom>
          <a:noFill/>
        </p:spPr>
      </p:pic>
      <p:pic>
        <p:nvPicPr>
          <p:cNvPr id="30726" name="Picture 6" descr="http://www.gestracz.com/produkty/concrete-splitting/f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3911" y="4539761"/>
            <a:ext cx="2387112" cy="1591408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0619104"/>
              </p:ext>
            </p:extLst>
          </p:nvPr>
        </p:nvGraphicFramePr>
        <p:xfrm>
          <a:off x="179294" y="1873622"/>
          <a:ext cx="8731624" cy="437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ostokąt zaokrąglony 7"/>
          <p:cNvSpPr/>
          <p:nvPr/>
        </p:nvSpPr>
        <p:spPr>
          <a:xfrm>
            <a:off x="233082" y="1120589"/>
            <a:ext cx="8417859" cy="385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Co to jest Regionalna Strategia Inteligentnych Specjalizacji?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Działanie 1.6 Wspieranie Tworzenia i rozszerzania zaawansowanych zdolności w zakresie rozwoju produktów i usług.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Poddziałanie 1.6.1 instrumenty finansowe dla innowacyjnych MŚP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zakup maszyn, linii technologicznych, itp.!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6" name="Grupa 5"/>
          <p:cNvGrpSpPr/>
          <p:nvPr/>
        </p:nvGrpSpPr>
        <p:grpSpPr>
          <a:xfrm>
            <a:off x="835098" y="3095583"/>
            <a:ext cx="7127631" cy="3563815"/>
            <a:chOff x="867508" y="2227385"/>
            <a:chExt cx="7127631" cy="3563815"/>
          </a:xfrm>
        </p:grpSpPr>
        <p:sp>
          <p:nvSpPr>
            <p:cNvPr id="7" name="Prostokąt zaokrąglony 6"/>
            <p:cNvSpPr/>
            <p:nvPr/>
          </p:nvSpPr>
          <p:spPr>
            <a:xfrm>
              <a:off x="867508" y="4009292"/>
              <a:ext cx="3399692" cy="178190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 algn="just">
                <a:spcBef>
                  <a:spcPts val="0"/>
                </a:spcBef>
                <a:defRPr/>
              </a:pP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Wartość produktu finansowego – do 300 tys. zł</a:t>
              </a:r>
            </a:p>
            <a:p>
              <a:pPr marL="361950" indent="-361950" algn="just">
                <a:spcBef>
                  <a:spcPts val="0"/>
                </a:spcBef>
                <a:defRPr/>
              </a:pPr>
              <a:r>
                <a:rPr lang="pl-PL" sz="1200" i="1" dirty="0" smtClean="0">
                  <a:solidFill>
                    <a:schemeClr val="accent1">
                      <a:lumMod val="50000"/>
                    </a:schemeClr>
                  </a:solidFill>
                </a:rPr>
                <a:t>(maksymalna wartość może być zwiększona w zależności od możliwości finansowych pośrednika)</a:t>
              </a: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4595447" y="3974122"/>
              <a:ext cx="3399692" cy="181707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Na okres do 7 lat</a:t>
              </a:r>
              <a:endParaRPr lang="pl-PL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371602" y="2227385"/>
              <a:ext cx="5591908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Planowane:  poręczenia dla mikro małych i średnich przedsiębiorstw</a:t>
              </a:r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Obraz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Działanie 1.6 Wspieranie Tworzenia i rozszerzania zaawansowanych zdolności w zakresie rozwoju produktów i usług.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Poddziałanie 1.6.1 instrumenty finansowe dla innowacyjnych MŚP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zakup maszyn, linii technologicznych, itp.!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2" name="Grupa 5"/>
          <p:cNvGrpSpPr/>
          <p:nvPr/>
        </p:nvGrpSpPr>
        <p:grpSpPr>
          <a:xfrm>
            <a:off x="838545" y="3370729"/>
            <a:ext cx="7115908" cy="3487271"/>
            <a:chOff x="879231" y="2227385"/>
            <a:chExt cx="7115908" cy="3212122"/>
          </a:xfrm>
        </p:grpSpPr>
        <p:sp>
          <p:nvSpPr>
            <p:cNvPr id="7" name="Prostokąt zaokrąglony 6"/>
            <p:cNvSpPr/>
            <p:nvPr/>
          </p:nvSpPr>
          <p:spPr>
            <a:xfrm>
              <a:off x="879231" y="3944209"/>
              <a:ext cx="3399692" cy="148357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 algn="just">
                <a:spcBef>
                  <a:spcPts val="0"/>
                </a:spcBef>
                <a:defRPr/>
              </a:pP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Wartość produktu finansowego – do 300 tys. zł</a:t>
              </a:r>
              <a:endParaRPr lang="pl-PL" sz="1200" i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361950" indent="-361950" algn="just">
                <a:spcBef>
                  <a:spcPts val="0"/>
                </a:spcBef>
                <a:defRPr/>
              </a:pP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Oprocentowanie rynkowe</a:t>
              </a: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4595447" y="3934979"/>
              <a:ext cx="3399692" cy="150452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Na okres do 7 lat</a:t>
              </a:r>
              <a:endParaRPr lang="pl-PL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371602" y="2227385"/>
              <a:ext cx="5591908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Planowane:  Pożyczka dla mikro i małych przedsiębiorstw</a:t>
              </a:r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Obraz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Działanie 1.6 Wspieranie Tworzenia i rozszerzania zaawansowanych zdolności w zakresie rozwoju produktów i usług.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Poddziałanie 1.6.1 instrumenty finansowe dla innowacyjnych MŚP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zakup maszyn, linii technologicznych  itp.!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2" name="Grupa 5"/>
          <p:cNvGrpSpPr/>
          <p:nvPr/>
        </p:nvGrpSpPr>
        <p:grpSpPr>
          <a:xfrm>
            <a:off x="959224" y="3603811"/>
            <a:ext cx="7200037" cy="3008003"/>
            <a:chOff x="879231" y="2227385"/>
            <a:chExt cx="7115908" cy="3212122"/>
          </a:xfrm>
        </p:grpSpPr>
        <p:sp>
          <p:nvSpPr>
            <p:cNvPr id="7" name="Prostokąt zaokrąglony 6"/>
            <p:cNvSpPr/>
            <p:nvPr/>
          </p:nvSpPr>
          <p:spPr>
            <a:xfrm>
              <a:off x="879231" y="4002506"/>
              <a:ext cx="3399692" cy="142527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 algn="just">
                <a:spcBef>
                  <a:spcPts val="0"/>
                </a:spcBef>
                <a:defRPr/>
              </a:pP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Wartość produktu finansowego od 300 tys. zł do 1 mln zł</a:t>
              </a:r>
            </a:p>
            <a:p>
              <a:pPr marL="361950" indent="-361950" algn="just">
                <a:spcBef>
                  <a:spcPts val="0"/>
                </a:spcBef>
                <a:defRPr/>
              </a:pPr>
              <a:endParaRPr lang="pl-PL" b="1" i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361950" indent="-361950" algn="just">
                <a:defRPr/>
              </a:pP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Oprocentowanie rynkowe</a:t>
              </a:r>
            </a:p>
            <a:p>
              <a:pPr marL="361950" indent="-361950" algn="just">
                <a:spcBef>
                  <a:spcPts val="0"/>
                </a:spcBef>
                <a:defRPr/>
              </a:pPr>
              <a:endParaRPr lang="pl-PL" b="1" i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4595447" y="3955544"/>
              <a:ext cx="3399692" cy="148396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>
                  <a:solidFill>
                    <a:schemeClr val="accent1">
                      <a:lumMod val="50000"/>
                    </a:schemeClr>
                  </a:solidFill>
                </a:rPr>
                <a:t>Na okres do 7 lat</a:t>
              </a:r>
              <a:endParaRPr lang="pl-PL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371602" y="2227385"/>
              <a:ext cx="5615352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Planowane:  Pożyczka dla mikro małych i średnich przedsiębiorstw</a:t>
              </a:r>
            </a:p>
            <a:p>
              <a:pPr algn="ctr"/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Obraz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Działanie 1.6 Wspieranie Tworzenia i rozszerzania zaawansowanych zdolności w zakresie rozwoju produktów i usług.</a:t>
            </a: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Poddziałanie 1.6.1 instrumenty finansowe dla innowacyjnych MŚP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zakup maszyn, linii technologicznych, itp.!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2" name="Grupa 5"/>
          <p:cNvGrpSpPr/>
          <p:nvPr/>
        </p:nvGrpSpPr>
        <p:grpSpPr>
          <a:xfrm>
            <a:off x="762000" y="3316941"/>
            <a:ext cx="7306924" cy="3361075"/>
            <a:chOff x="879231" y="2227385"/>
            <a:chExt cx="7115908" cy="3212122"/>
          </a:xfrm>
        </p:grpSpPr>
        <p:sp>
          <p:nvSpPr>
            <p:cNvPr id="7" name="Prostokąt zaokrąglony 6"/>
            <p:cNvSpPr/>
            <p:nvPr/>
          </p:nvSpPr>
          <p:spPr>
            <a:xfrm>
              <a:off x="879231" y="3973249"/>
              <a:ext cx="3399692" cy="145453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 algn="just">
                <a:spcBef>
                  <a:spcPts val="0"/>
                </a:spcBef>
                <a:defRPr/>
              </a:pP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Wartość produktu finansowego – od 300 tys. zł do 1 mln zł </a:t>
              </a:r>
              <a:r>
                <a:rPr lang="pl-PL" sz="1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(wartość uzależniona od możliwości finansowych pośrednika finansowego)</a:t>
              </a: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4595447" y="3956262"/>
              <a:ext cx="3399692" cy="148324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Okres spłaty do 7 lat </a:t>
              </a:r>
            </a:p>
            <a:p>
              <a:pPr algn="ctr"/>
              <a:r>
                <a:rPr lang="pl-PL" sz="1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(dopuszczalny jest dłuższy okres spłaty przy założeniu że po 7 latach oprocentowanie wzrasta do poziomu rynkowego)</a:t>
              </a:r>
              <a:endParaRPr lang="pl-PL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371602" y="2227385"/>
              <a:ext cx="5615352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Planowane:  Pożyczka dla mikro, małych i średnich przedsiębiorstw</a:t>
              </a:r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Obraz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/>
              <a:t>Działanie 1.4 Wsparcie rozwoju przedsiębiorstw; poddziałanie 1.4.2 Wsparcie MŚP poprzez instytucje otoczenia biznesu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3411415" y="2192215"/>
            <a:ext cx="4677508" cy="9723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tx1"/>
                </a:solidFill>
              </a:rPr>
              <a:t>Duży może więcej !</a:t>
            </a:r>
          </a:p>
          <a:p>
            <a:pPr algn="ctr"/>
            <a:r>
              <a:rPr lang="pl-PL" sz="1400" b="1" i="1" dirty="0" smtClean="0">
                <a:solidFill>
                  <a:schemeClr val="tx1"/>
                </a:solidFill>
              </a:rPr>
              <a:t>Wspólne przedsięwzięcia i tworzenie powiązań kooperacyjnych pomiędzy przedsiębiorcami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0" y="3803792"/>
            <a:ext cx="5228492" cy="857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tx1"/>
                </a:solidFill>
              </a:rPr>
              <a:t>Wiedza to pieniądz!</a:t>
            </a:r>
          </a:p>
          <a:p>
            <a:pPr algn="ctr"/>
            <a:r>
              <a:rPr lang="pl-PL" sz="1400" b="1" i="1" dirty="0" smtClean="0">
                <a:solidFill>
                  <a:schemeClr val="tx1"/>
                </a:solidFill>
              </a:rPr>
              <a:t>Projekt grantowy  na specjalistyczne usługi świadczone  przez IOB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186518" y="5325034"/>
            <a:ext cx="4734743" cy="9861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spcBef>
                <a:spcPts val="0"/>
              </a:spcBef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Wsparcie zakupu specjalistycznych usług przez MŚP </a:t>
            </a:r>
          </a:p>
        </p:txBody>
      </p:sp>
      <p:pic>
        <p:nvPicPr>
          <p:cNvPr id="36866" name="Picture 2" descr="Rę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84" y="2274275"/>
            <a:ext cx="2212486" cy="1474990"/>
          </a:xfrm>
          <a:prstGeom prst="rect">
            <a:avLst/>
          </a:prstGeom>
          <a:noFill/>
        </p:spPr>
      </p:pic>
      <p:pic>
        <p:nvPicPr>
          <p:cNvPr id="36872" name="Picture 8" descr="http://tpconsult.pl/wp-content/uploads/2014/12/slider-doradztwo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92" y="4935090"/>
            <a:ext cx="3110815" cy="1573286"/>
          </a:xfrm>
          <a:prstGeom prst="rect">
            <a:avLst/>
          </a:prstGeom>
          <a:noFill/>
        </p:spPr>
      </p:pic>
      <p:pic>
        <p:nvPicPr>
          <p:cNvPr id="35842" name="Picture 2" descr="http://pliki.farmer.pl/i/02/72/50/027250_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152" y="3255339"/>
            <a:ext cx="2805953" cy="1872147"/>
          </a:xfrm>
          <a:prstGeom prst="rect">
            <a:avLst/>
          </a:prstGeom>
          <a:noFill/>
        </p:spPr>
      </p:pic>
      <p:sp>
        <p:nvSpPr>
          <p:cNvPr id="10" name="Elipsa 9"/>
          <p:cNvSpPr/>
          <p:nvPr/>
        </p:nvSpPr>
        <p:spPr>
          <a:xfrm>
            <a:off x="2832100" y="3175000"/>
            <a:ext cx="3200400" cy="749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Brak naborów w 2016 roku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/>
              <a:t>Działanie 1.5 opracowanie i wdrożenie nowych modeli biznesowych dla MŚP; 1.5.2 Wsparcie procesu umiędzynarodowienia przedsiębiorstw;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solidFill>
                  <a:schemeClr val="accent1">
                    <a:lumMod val="50000"/>
                  </a:schemeClr>
                </a:solidFill>
              </a:rPr>
              <a:t>Na eksport!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133092" y="3770004"/>
            <a:ext cx="4454769" cy="13364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Usługi doradcze dla podejmujących i rozwijających działalność eksportową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4388" name="Picture 4" descr="http://www.infinity-consulting.com.pl/files/brand-main/brand-mai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487" y="3683116"/>
            <a:ext cx="4252380" cy="1359876"/>
          </a:xfrm>
          <a:prstGeom prst="rect">
            <a:avLst/>
          </a:prstGeom>
          <a:noFill/>
        </p:spPr>
      </p:pic>
      <p:pic>
        <p:nvPicPr>
          <p:cNvPr id="144390" name="Picture 6" descr="http://coie.gov.pl/res/gfx/logo_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72" y="5330707"/>
            <a:ext cx="2473568" cy="1304555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2954215" y="5371927"/>
            <a:ext cx="6189785" cy="11957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Wsparcie dla centrów obsługi inwestorów i eksporterów (COIE)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/>
              <a:t>Działanie 1.5 opracowanie i wdrożenie nowych modeli biznesowych dla MŚP; 1.5.2 Wsparcie procesu umiędzynarodowienia przedsiębiorstw;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solidFill>
                  <a:schemeClr val="accent1">
                    <a:lumMod val="50000"/>
                  </a:schemeClr>
                </a:solidFill>
              </a:rPr>
              <a:t>Na eksport!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1" name="Prostokąt zaokrąglony 10"/>
          <p:cNvSpPr/>
          <p:nvPr/>
        </p:nvSpPr>
        <p:spPr>
          <a:xfrm>
            <a:off x="294968" y="3134888"/>
            <a:ext cx="8440615" cy="11957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Udział przedsiębiorców w międzynarodowych targach i wystawach oraz w misjach gospodarczych związanych z targami  i wystawami za granicą</a:t>
            </a:r>
          </a:p>
          <a:p>
            <a:pPr algn="ctr"/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</a:rPr>
              <a:t>Konieczne będzie przedstawienie uzasadnienie wynikające z przygotowanej strategii biznesowej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5410" name="Picture 2" descr="http://www.expostyl.com/grafiki/stois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981" y="4879077"/>
            <a:ext cx="1515520" cy="1803277"/>
          </a:xfrm>
          <a:prstGeom prst="rect">
            <a:avLst/>
          </a:prstGeom>
          <a:noFill/>
        </p:spPr>
      </p:pic>
      <p:pic>
        <p:nvPicPr>
          <p:cNvPr id="145412" name="Picture 4" descr="http://poznan-turystyka.info/wp-content/uploads/2015/02/image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661" y="4821305"/>
            <a:ext cx="3049480" cy="1820007"/>
          </a:xfrm>
          <a:prstGeom prst="rect">
            <a:avLst/>
          </a:prstGeom>
          <a:noFill/>
        </p:spPr>
      </p:pic>
      <p:pic>
        <p:nvPicPr>
          <p:cNvPr id="145414" name="Picture 6" descr="http://www.ideaexpo.pl/midcom-serveattachmentguid-1e26470e5fcb482647011e29dfe993ba01cfe82fe82/stoisko_ministerstwa_rolnictw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4127" y="4774099"/>
            <a:ext cx="2425051" cy="1818788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/>
              <a:t>Działanie 1.5 opracowanie i wdrożenie nowych modeli biznesowych dla MŚP; 1.5.2 Wsparcie procesu umiędzynarodowienia przedsiębiorstw;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ctr">
              <a:spcBef>
                <a:spcPts val="0"/>
              </a:spcBef>
              <a:defRPr/>
            </a:pP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projekt grantowy </a:t>
            </a:r>
            <a:endParaRPr lang="pl-PL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1950" indent="-361950" algn="ctr">
              <a:spcBef>
                <a:spcPts val="0"/>
              </a:spcBef>
              <a:defRPr/>
            </a:pP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beneficjent  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projektu grantowego będzie przekazywał na rzecz grantobiorców środki finansowe</a:t>
            </a:r>
            <a:endParaRPr lang="pl-PL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1" name="Prostokąt zaokrąglony 10"/>
          <p:cNvSpPr/>
          <p:nvPr/>
        </p:nvSpPr>
        <p:spPr>
          <a:xfrm>
            <a:off x="2277374" y="3485072"/>
            <a:ext cx="5564037" cy="16735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Nabór wniosków 28.06.2016r. - 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15.07.2016r.</a:t>
            </a:r>
          </a:p>
          <a:p>
            <a:pPr algn="ctr"/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1400" b="1" dirty="0">
                <a:solidFill>
                  <a:schemeClr val="accent1">
                    <a:lumMod val="50000"/>
                  </a:schemeClr>
                </a:solidFill>
              </a:rPr>
              <a:t>Termin rozstrzygnięcia konkursu - listopad 2016r.</a:t>
            </a: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ybuch  2 1"/>
          <p:cNvSpPr/>
          <p:nvPr/>
        </p:nvSpPr>
        <p:spPr>
          <a:xfrm>
            <a:off x="3131389" y="1992702"/>
            <a:ext cx="4097547" cy="1492370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Konkurs ogłoszony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1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90682" y="1003815"/>
            <a:ext cx="7948612" cy="569594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pl-PL" altLang="pl-PL" sz="2000" b="1" dirty="0" smtClean="0"/>
              <a:t>OŚ PRIORYTETOWA 1 WZMOCNIENIE KONKURENCYJNOŚCI I INNOWACYJNOŚCI GOSPODARKI REGIONU</a:t>
            </a:r>
            <a:endParaRPr lang="pl-PL" sz="2000" dirty="0" smtClean="0"/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i="1" dirty="0" smtClean="0"/>
              <a:t>Działanie 1.5 opracowanie i wdrożenie nowych modeli biznesowych dla MŚP; 1.5.2 Wsparcie procesu umiędzynarodowienia przedsiębiorstw;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0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/>
          </a:p>
          <a:p>
            <a:pPr marL="361950" indent="-361950" algn="ctr">
              <a:spcBef>
                <a:spcPts val="0"/>
              </a:spcBef>
              <a:defRPr/>
            </a:pPr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Na czym będzie polegał projekt grantowy</a:t>
            </a:r>
          </a:p>
          <a:p>
            <a:pPr marL="361950" indent="-361950" algn="ctr">
              <a:spcBef>
                <a:spcPts val="0"/>
              </a:spcBef>
              <a:defRPr/>
            </a:pPr>
            <a:endParaRPr lang="pl-PL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1950" indent="-361950">
              <a:spcBef>
                <a:spcPts val="0"/>
              </a:spcBef>
              <a:buAutoNum type="arabicPeriod"/>
              <a:defRPr/>
            </a:pP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Usługi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doradcze w zakresie podejmowania i rozwijania działalności eksportowej w szczególności z uwzględnieniem tworzenia strategii eksportowych, planów rozwoju eksportu, analiz gotowości eksportowej, międzynarodowych strategii marketingowych, badań i analiz potencjału eksportowego przedsiębiorstw, strategii finansowania przedsięwzięć eksportowych, tworzenia działów obsługi eksportu, dostosowanie biznes planu do działań eksportowych firmy, doradztwo prawne związane z wejściem na rynek zagraniczny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361950" indent="-361950">
              <a:spcBef>
                <a:spcPts val="0"/>
              </a:spcBef>
              <a:defRPr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2. Przedsięwzięcia promujące postawy proeksportowe przedsiębiorstw i/lub zapewniające kompleksowe przygotowanie do rozpoczęcia (rozwijania) działalności na rynkach międzynarodowych (w tym organizacja wydarzeń promujących postawy eksportowe, organizacja przedsięwzięć promujących marki eksportowe na rynkach docelowych, opracowywanie analiz rynków zagranicznych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marL="361950" indent="-361950">
              <a:spcBef>
                <a:spcPts val="0"/>
              </a:spcBef>
              <a:defRPr/>
            </a:pP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361950" indent="-361950">
              <a:spcBef>
                <a:spcPts val="0"/>
              </a:spcBef>
              <a:defRPr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3. Udział przedsiębiorców w międzynarodowych targach i wystawach oraz w misjach gospodarczych związanych z targami i wystawami za granicą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361950" indent="-361950">
              <a:spcBef>
                <a:spcPts val="0"/>
              </a:spcBef>
              <a:defRPr/>
            </a:pPr>
            <a:endParaRPr lang="pl-PL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361950" indent="-361950">
              <a:spcBef>
                <a:spcPts val="0"/>
              </a:spcBef>
              <a:defRPr/>
            </a:pP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4. Wyszukiwanie i dobór partnerów na rynku docelowym.</a:t>
            </a:r>
            <a:endParaRPr lang="pl-PL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rgbClr val="C00000"/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2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1026" name="Picture 2" descr="C:\Documents and Settings\e.wegorowska\Ustawienia lokalne\Temp\mx39D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882" y="1835011"/>
            <a:ext cx="6344668" cy="4694743"/>
          </a:xfrm>
          <a:prstGeom prst="rect">
            <a:avLst/>
          </a:prstGeom>
          <a:noFill/>
        </p:spPr>
      </p:pic>
      <p:sp>
        <p:nvSpPr>
          <p:cNvPr id="8" name="Prostokąt zaokrąglony 7"/>
          <p:cNvSpPr/>
          <p:nvPr/>
        </p:nvSpPr>
        <p:spPr>
          <a:xfrm>
            <a:off x="614428" y="5982217"/>
            <a:ext cx="6201507" cy="703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hlinkClick r:id="rId4"/>
              </a:rPr>
              <a:t>www.kujawsko-pomorskie.coie.gov.pl</a:t>
            </a:r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691482" y="1137628"/>
            <a:ext cx="130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Na eksport!</a:t>
            </a:r>
          </a:p>
        </p:txBody>
      </p:sp>
      <p:pic>
        <p:nvPicPr>
          <p:cNvPr id="7" name="Obraz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34472" y="1353671"/>
          <a:ext cx="8866094" cy="460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133122" name="Picture 2" descr="C:\Documents and Settings\e.wegorowska\Ustawienia lokalne\Temp\mx39D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299" y="1582616"/>
            <a:ext cx="7559607" cy="501234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2211525" y="6068416"/>
            <a:ext cx="3387969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/>
              <a:t>www.een.org.pl</a:t>
            </a:r>
            <a:endParaRPr lang="pl-PL" b="1" dirty="0"/>
          </a:p>
        </p:txBody>
      </p:sp>
      <p:sp>
        <p:nvSpPr>
          <p:cNvPr id="7" name="Prostokąt 6"/>
          <p:cNvSpPr/>
          <p:nvPr/>
        </p:nvSpPr>
        <p:spPr>
          <a:xfrm>
            <a:off x="1014212" y="1012122"/>
            <a:ext cx="130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Na eksport!</a:t>
            </a:r>
          </a:p>
        </p:txBody>
      </p:sp>
      <p:pic>
        <p:nvPicPr>
          <p:cNvPr id="8" name="Obraz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69669" y="1162051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3 Efektywność energetyczna i gospodarka niskoemisyjna</a:t>
            </a:r>
          </a:p>
          <a:p>
            <a:r>
              <a:rPr lang="pl-PL" sz="2000" b="1" dirty="0" smtClean="0"/>
              <a:t>Działanie 3.1 Wsparcie wytwarzania i dystrybucji energii pochodzącej ze źródeł odnawialnych</a:t>
            </a: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Energia ze źródeł odnawialnych!</a:t>
            </a: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473605" y="2931150"/>
            <a:ext cx="8165069" cy="1652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Budowa, przebudowa instalacji do produkcji, przetwarzania, magazynowania i przesyłu energii pochodzącej z OZE (słońca, biogazu oraz wody, biomasy i geotermalnej) wraz z podłączeniem źródła do sieci dystrybucyjnej/przesyłowej (elementem projektu będzie przyłącze do sieci elektroenergetycznej lub sieci ciepłowniczej należące do beneficjenta (wytwórcy energii)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168776" y="4764328"/>
            <a:ext cx="7784122" cy="18289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Moc znamionowa</a:t>
            </a:r>
          </a:p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Energia wodna do 5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MWe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Energia słoneczna do 2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MWe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MWth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Energia geotermalna do 2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MWth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Energia biogazu do 1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MWe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Energia biomasy do 5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Mwe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</a:rPr>
              <a:t>MWth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69669" y="1162051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3 Efektywność energetyczna i gospodarka niskoemisyjna</a:t>
            </a:r>
          </a:p>
          <a:p>
            <a:r>
              <a:rPr lang="pl-PL" sz="2000" b="1" dirty="0" smtClean="0"/>
              <a:t>Działanie 3.1 Wsparcie wytwarzania i dystrybucji energii pochodzącej ze źródeł odnawialnych</a:t>
            </a: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Energia ze źródeł odnawialnych!</a:t>
            </a: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473605" y="2931150"/>
            <a:ext cx="8165069" cy="1652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Przedsięwzięcia będą podlegać ograniczeniom wynikającym z regulacji dotyczących  pomocy publicznej. W przypadku otrzymania dotacji posiadacz instalacji, w odniesieniu do mechanizmu cen referencyjnych, zobowiązany jest postępować zgodnie z zasadami określonymi w art. 39 ustawy z dnia 20 lutego 2015 r. o odnawialnych źródłach energii (Dz. U. poz. 478).</a:t>
            </a:r>
            <a:endParaRPr lang="pl-PL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168776" y="4764328"/>
            <a:ext cx="7784122" cy="18289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W przypadku produkcji energii z biomasy lub biogazu:</a:t>
            </a:r>
          </a:p>
          <a:p>
            <a:pPr lvl="0" algn="just">
              <a:buFont typeface="Calibri" pitchFamily="34" charset="0"/>
              <a:buChar char="–"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 preferowane będą projekty, w których wykorzystywane surowce są produkowane lokalnie, w niewielkich odległościach w stosunku do miejsca wytwarzania energii,</a:t>
            </a:r>
          </a:p>
          <a:p>
            <a:pPr lvl="0" algn="just">
              <a:buFont typeface="Calibri" pitchFamily="34" charset="0"/>
              <a:buChar char="–"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 nie będą wspierane instalacje wykorzystujące do opalania drewno pełnowartościowe oraz zboże pełnowartościowe w rozumieniu art. 2 ustawy z dnia 20 lutego 2015 r. o odnawialnych źródłach energii  (Dz. U. poz. 478),</a:t>
            </a:r>
          </a:p>
          <a:p>
            <a:pPr lvl="0" algn="just">
              <a:buFont typeface="Calibri" pitchFamily="34" charset="0"/>
              <a:buChar char="–"/>
            </a:pP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 nie będą wspierane instalacje wykorzystujące </a:t>
            </a:r>
            <a:r>
              <a:rPr lang="pl-PL" sz="1600" dirty="0" err="1" smtClean="0">
                <a:solidFill>
                  <a:schemeClr val="accent1">
                    <a:lumMod val="50000"/>
                  </a:schemeClr>
                </a:solidFill>
              </a:rPr>
              <a:t>współspalanie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 biomasy z węglem.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69669" y="1162051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3 Efektywność energetyczna i gospodarka niskoemisyjna</a:t>
            </a:r>
          </a:p>
          <a:p>
            <a:r>
              <a:rPr lang="pl-PL" sz="2000" b="1" dirty="0" smtClean="0"/>
              <a:t>Działanie 3.1 Wsparcie wytwarzania i dystrybucji energii pochodzącej ze źródeł odnawialnych</a:t>
            </a: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Energia ze źródeł odnawialnych!</a:t>
            </a: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425479" y="2943181"/>
            <a:ext cx="7291753" cy="1039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Budowa, przebudowa instalacji służących/ na służące do produkcji biokomponentów i biopaliw drugiej lub trzeciej generacji(a także najnowszej dostępnej)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507620" y="5776055"/>
            <a:ext cx="7291753" cy="844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Zastosowanie energooszczędnych technologii produkcji i użytkowania energii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1035079" y="4006517"/>
            <a:ext cx="7291753" cy="17325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Biopaliwa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</a:rPr>
              <a:t> pierwszej generacji</a:t>
            </a:r>
            <a:r>
              <a:rPr lang="pl-PL" sz="1400" i="1" dirty="0" smtClean="0">
                <a:solidFill>
                  <a:schemeClr val="accent1">
                    <a:lumMod val="50000"/>
                  </a:schemeClr>
                </a:solidFill>
              </a:rPr>
              <a:t> (konwencjonalne) - paliwa ciekłe wytwarzane głównie z surowców roślinnych wykorzystywanych na cele żywnościowe (</a:t>
            </a:r>
            <a:r>
              <a:rPr lang="pl-PL" sz="1400" i="1" dirty="0" err="1" smtClean="0">
                <a:solidFill>
                  <a:schemeClr val="accent1">
                    <a:lumMod val="50000"/>
                  </a:schemeClr>
                </a:solidFill>
              </a:rPr>
              <a:t>biodiesel</a:t>
            </a:r>
            <a:r>
              <a:rPr lang="pl-PL" sz="14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l-PL" sz="1400" i="1" dirty="0" err="1" smtClean="0">
                <a:solidFill>
                  <a:schemeClr val="accent1">
                    <a:lumMod val="50000"/>
                  </a:schemeClr>
                </a:solidFill>
              </a:rPr>
              <a:t>bioalkohole</a:t>
            </a:r>
            <a:r>
              <a:rPr lang="pl-PL" sz="1400" i="1" dirty="0" smtClean="0">
                <a:solidFill>
                  <a:schemeClr val="accent1">
                    <a:lumMod val="50000"/>
                  </a:schemeClr>
                </a:solidFill>
              </a:rPr>
              <a:t>, czyste oleje roślinne) oraz biogaz powstały z zawilgoconego biogazu </a:t>
            </a:r>
            <a:r>
              <a:rPr lang="pl-PL" sz="1400" i="1" dirty="0" err="1" smtClean="0">
                <a:solidFill>
                  <a:schemeClr val="accent1">
                    <a:lumMod val="50000"/>
                  </a:schemeClr>
                </a:solidFill>
              </a:rPr>
              <a:t>składowiskowego</a:t>
            </a:r>
            <a:r>
              <a:rPr lang="pl-PL" sz="1400" i="1" dirty="0" smtClean="0">
                <a:solidFill>
                  <a:schemeClr val="accent1">
                    <a:lumMod val="50000"/>
                  </a:schemeClr>
                </a:solidFill>
              </a:rPr>
              <a:t> lub rolniczego.</a:t>
            </a:r>
          </a:p>
          <a:p>
            <a:pPr algn="just"/>
            <a:r>
              <a:rPr lang="pl-PL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Biopaliwa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</a:rPr>
              <a:t> drugiej generacji</a:t>
            </a:r>
            <a:r>
              <a:rPr lang="pl-PL" sz="1400" i="1" dirty="0" smtClean="0">
                <a:solidFill>
                  <a:schemeClr val="accent1">
                    <a:lumMod val="50000"/>
                  </a:schemeClr>
                </a:solidFill>
              </a:rPr>
              <a:t> (ulepszone) - paliwa wytwarzane z biomasy i surowców nie wykorzystywanych na cele żywnościowe.</a:t>
            </a:r>
          </a:p>
          <a:p>
            <a:pPr algn="just"/>
            <a:r>
              <a:rPr lang="pl-PL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Biopaliwa</a:t>
            </a:r>
            <a:r>
              <a:rPr lang="pl-PL" sz="1400" b="1" i="1" dirty="0" smtClean="0">
                <a:solidFill>
                  <a:schemeClr val="accent1">
                    <a:lumMod val="50000"/>
                  </a:schemeClr>
                </a:solidFill>
              </a:rPr>
              <a:t> trzeciej generacji - </a:t>
            </a:r>
            <a:r>
              <a:rPr lang="pl-PL" sz="1400" i="1" dirty="0" smtClean="0">
                <a:solidFill>
                  <a:schemeClr val="accent1">
                    <a:lumMod val="50000"/>
                  </a:schemeClr>
                </a:solidFill>
              </a:rPr>
              <a:t>paliwa  wytwarzane z biomasy zmodyfikowanej na etapie uprawy przy pomocy molekularnych technik biologicznych oraz produkowane z glonów i innych mikroorganizmów.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3 Efektywność energetyczna i gospodarka niskoemisyjna</a:t>
            </a:r>
          </a:p>
          <a:p>
            <a:r>
              <a:rPr lang="pl-PL" sz="2000" b="1" dirty="0" smtClean="0"/>
              <a:t>Działanie 3.1 Wsparcie wytwarzania i dystrybucji energii pochodzącej ze źródeł odnawialnych</a:t>
            </a: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Energia ze źródeł odnawialnych!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2" name="Grupa 5"/>
          <p:cNvGrpSpPr/>
          <p:nvPr/>
        </p:nvGrpSpPr>
        <p:grpSpPr>
          <a:xfrm>
            <a:off x="845440" y="2989386"/>
            <a:ext cx="7106943" cy="3603484"/>
            <a:chOff x="888196" y="2227385"/>
            <a:chExt cx="7106943" cy="2991984"/>
          </a:xfrm>
        </p:grpSpPr>
        <p:sp>
          <p:nvSpPr>
            <p:cNvPr id="7" name="Prostokąt zaokrąglony 6"/>
            <p:cNvSpPr/>
            <p:nvPr/>
          </p:nvSpPr>
          <p:spPr>
            <a:xfrm>
              <a:off x="888196" y="3800237"/>
              <a:ext cx="3399692" cy="141913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 algn="just">
                <a:defRPr/>
              </a:pP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Wartość produktu finansowego – od 100 tys. zł do 2 mln zł</a:t>
              </a: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4595447" y="3754175"/>
              <a:ext cx="3399692" cy="14471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Okres spłaty do 10lat </a:t>
              </a:r>
            </a:p>
            <a:p>
              <a:pPr algn="ctr"/>
              <a:r>
                <a:rPr lang="pl-PL" sz="1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(oprocentowanie poniżej stopy rynkowej)</a:t>
              </a:r>
              <a:endParaRPr lang="pl-PL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371602" y="2227385"/>
              <a:ext cx="5615352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Planowana pożyczka dla przedsiębiorstw</a:t>
              </a:r>
            </a:p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Obraz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69669" y="1162051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3 Efektywność energetyczna i gospodarka niskoemisyjna</a:t>
            </a:r>
          </a:p>
          <a:p>
            <a:r>
              <a:rPr lang="pl-PL" sz="2000" b="1" dirty="0" smtClean="0"/>
              <a:t>Działanie 3.2 Efektywność energetyczna w przedsiębiorstwach</a:t>
            </a:r>
          </a:p>
          <a:p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oszczędzanie energii/ zmniejszenie emisji CO</a:t>
            </a:r>
            <a:r>
              <a:rPr lang="pl-PL" sz="20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425479" y="2943181"/>
            <a:ext cx="7291753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Przebudowa linii produkcyjnych na bardziej efektywne energetycznie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192840" y="3946181"/>
            <a:ext cx="7784122" cy="14653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Zastosowanie technologii efektywnych energetycznie poprzez przebudowę lub wymianę na energooszczędne urządzenia i instalacje technologiczne, energetyczne oraz oświetlenia, a także elementów lub całych ciągów transportowych mediów oraz ciągów transportowych linii produkcyjnych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76651" y="5511360"/>
            <a:ext cx="7291753" cy="844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</a:rPr>
              <a:t>Zastosowanie energooszczędnych technologii produkcji i użytkowania energii</a:t>
            </a:r>
          </a:p>
        </p:txBody>
      </p:sp>
      <p:pic>
        <p:nvPicPr>
          <p:cNvPr id="9" name="Obraz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69669" y="1162051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3 Efektywność energetyczna i gospodarka niskoemisyjna</a:t>
            </a:r>
          </a:p>
          <a:p>
            <a:r>
              <a:rPr lang="pl-PL" sz="2000" b="1" dirty="0" smtClean="0"/>
              <a:t>Działanie 3.2 Efektywność energetyczna w przedsiębiorstwach </a:t>
            </a:r>
          </a:p>
          <a:p>
            <a:endParaRPr lang="pl-PL" sz="1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oszczędzanie energii/ zmniejszenie emisji CO</a:t>
            </a:r>
            <a:r>
              <a:rPr lang="pl-PL" sz="18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l-PL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8" name="Grupa 7"/>
          <p:cNvGrpSpPr/>
          <p:nvPr/>
        </p:nvGrpSpPr>
        <p:grpSpPr>
          <a:xfrm>
            <a:off x="215754" y="3194661"/>
            <a:ext cx="8484637" cy="3109707"/>
            <a:chOff x="197825" y="3580143"/>
            <a:chExt cx="8484637" cy="3109707"/>
          </a:xfrm>
        </p:grpSpPr>
        <p:sp>
          <p:nvSpPr>
            <p:cNvPr id="9" name="Prostokąt zaokrąglony 8"/>
            <p:cNvSpPr/>
            <p:nvPr/>
          </p:nvSpPr>
          <p:spPr>
            <a:xfrm>
              <a:off x="197825" y="3580143"/>
              <a:ext cx="7291753" cy="726831"/>
            </a:xfrm>
            <a:prstGeom prst="roundRect">
              <a:avLst>
                <a:gd name="adj" fmla="val 19231"/>
              </a:avLst>
            </a:prstGeom>
            <a:solidFill>
              <a:schemeClr val="accent6">
                <a:lumMod val="20000"/>
                <a:lumOff val="80000"/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Głęboka o kompleksowa modernizacja energetyczna obiektów i budynków w przedsiębiorstwie</a:t>
              </a:r>
              <a:endParaRPr lang="pl-PL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1390709" y="4397087"/>
              <a:ext cx="7291753" cy="726831"/>
            </a:xfrm>
            <a:prstGeom prst="roundRect">
              <a:avLst>
                <a:gd name="adj" fmla="val 19231"/>
              </a:avLst>
            </a:prstGeom>
            <a:solidFill>
              <a:schemeClr val="accent6">
                <a:lumMod val="40000"/>
                <a:lumOff val="60000"/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 smtClean="0"/>
            </a:p>
            <a:p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Budowa i przebudowa instalacji OZE wykorzystywanych w przedsiębiorstwie </a:t>
              </a:r>
            </a:p>
            <a:p>
              <a:r>
                <a:rPr lang="pl-PL" dirty="0" smtClean="0"/>
                <a:t>	</a:t>
              </a:r>
            </a:p>
          </p:txBody>
        </p:sp>
        <p:sp>
          <p:nvSpPr>
            <p:cNvPr id="11" name="Prostokąt zaokrąglony 10"/>
            <p:cNvSpPr/>
            <p:nvPr/>
          </p:nvSpPr>
          <p:spPr>
            <a:xfrm>
              <a:off x="383482" y="5169210"/>
              <a:ext cx="7291753" cy="726831"/>
            </a:xfrm>
            <a:prstGeom prst="roundRect">
              <a:avLst>
                <a:gd name="adj" fmla="val 19231"/>
              </a:avLst>
            </a:prstGeom>
            <a:solidFill>
              <a:schemeClr val="accent6">
                <a:lumMod val="60000"/>
                <a:lumOff val="40000"/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 smtClean="0"/>
            </a:p>
            <a:p>
              <a:endParaRPr lang="pl-PL" dirty="0" smtClean="0"/>
            </a:p>
            <a:p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Zastosowanie technologii odzysku energii w ramach przedsiębiorstwa </a:t>
              </a:r>
            </a:p>
            <a:p>
              <a:r>
                <a:rPr lang="pl-PL" dirty="0" smtClean="0"/>
                <a:t>	</a:t>
              </a:r>
            </a:p>
            <a:p>
              <a:r>
                <a:rPr lang="pl-PL" dirty="0" smtClean="0"/>
                <a:t>	</a:t>
              </a: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1380587" y="5963019"/>
              <a:ext cx="7291753" cy="726831"/>
            </a:xfrm>
            <a:prstGeom prst="roundRect">
              <a:avLst>
                <a:gd name="adj" fmla="val 19231"/>
              </a:avLst>
            </a:prstGeom>
            <a:solidFill>
              <a:schemeClr val="accent6">
                <a:lumMod val="20000"/>
                <a:lumOff val="80000"/>
                <a:alpha val="7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dirty="0" smtClean="0"/>
            </a:p>
            <a:p>
              <a:endParaRPr lang="pl-PL" dirty="0" smtClean="0"/>
            </a:p>
            <a:p>
              <a:endParaRPr lang="pl-PL" dirty="0" smtClean="0"/>
            </a:p>
            <a:p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Wprowadzanie systemów zarządzania energią </a:t>
              </a:r>
            </a:p>
            <a:p>
              <a:r>
                <a:rPr lang="pl-PL" dirty="0" smtClean="0"/>
                <a:t>	</a:t>
              </a: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r>
                <a:rPr lang="pl-PL" dirty="0" smtClean="0"/>
                <a:t>	</a:t>
              </a:r>
            </a:p>
            <a:p>
              <a:r>
                <a:rPr lang="pl-PL" dirty="0" smtClean="0"/>
                <a:t>	</a:t>
              </a:r>
            </a:p>
          </p:txBody>
        </p:sp>
      </p:grpSp>
      <p:pic>
        <p:nvPicPr>
          <p:cNvPr id="13" name="Obraz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16561" y="988402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r>
              <a:rPr lang="pl-PL" altLang="pl-PL" sz="2000" b="1" dirty="0" smtClean="0"/>
              <a:t>OŚ PRIORYTETOWA 3 Efektywność energetyczna i gospodarka niskoemisyjna</a:t>
            </a:r>
          </a:p>
          <a:p>
            <a:r>
              <a:rPr lang="pl-PL" sz="2000" b="1" dirty="0" smtClean="0"/>
              <a:t>Działanie 3.2 Efektywność energetyczna w przedsiębiorstwach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 oszczędzanie energii/ zmniejszenie emisji CO</a:t>
            </a:r>
            <a:r>
              <a:rPr lang="pl-PL" sz="2000" b="1" i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l-PL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buFontTx/>
              <a:buChar char="-"/>
              <a:defRPr/>
            </a:pPr>
            <a:endParaRPr lang="pl-PL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2000" b="1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/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grpSp>
        <p:nvGrpSpPr>
          <p:cNvPr id="2" name="Grupa 5"/>
          <p:cNvGrpSpPr/>
          <p:nvPr/>
        </p:nvGrpSpPr>
        <p:grpSpPr>
          <a:xfrm>
            <a:off x="845440" y="2989386"/>
            <a:ext cx="7106943" cy="3603484"/>
            <a:chOff x="888196" y="2227385"/>
            <a:chExt cx="7106943" cy="2991984"/>
          </a:xfrm>
        </p:grpSpPr>
        <p:sp>
          <p:nvSpPr>
            <p:cNvPr id="7" name="Prostokąt zaokrąglony 6"/>
            <p:cNvSpPr/>
            <p:nvPr/>
          </p:nvSpPr>
          <p:spPr>
            <a:xfrm>
              <a:off x="888196" y="3800237"/>
              <a:ext cx="3399692" cy="141913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indent="-361950" algn="just">
                <a:defRPr/>
              </a:pPr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Wartość produktu finansowego – od 200 tys. zł do 1 mln zł</a:t>
              </a: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4595447" y="3754175"/>
              <a:ext cx="3399692" cy="14471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Okres spłaty do 7 lat </a:t>
              </a:r>
            </a:p>
            <a:p>
              <a:pPr algn="ctr"/>
              <a:r>
                <a:rPr lang="pl-PL" sz="14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(dopuszczalny jest dłuższy okres spłaty przy założeniu że po 7 latach oprocentowanie wzrasta do poziomu rynkowego))</a:t>
              </a:r>
              <a:endParaRPr lang="pl-PL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1371602" y="2227385"/>
              <a:ext cx="5615352" cy="984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Planowana pożyczka dla mikro, małych i średnich przedsiębiorstw</a:t>
              </a:r>
            </a:p>
            <a:p>
              <a:pPr algn="ctr"/>
              <a:r>
                <a:rPr lang="pl-PL" b="1" i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pl-PL" b="1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Obraz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238250"/>
            <a:ext cx="7948612" cy="5189239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 </a:t>
            </a:r>
            <a:endParaRPr lang="pl-PL" dirty="0" smtClean="0"/>
          </a:p>
          <a:p>
            <a:endParaRPr lang="pl-PL" b="1" dirty="0" smtClean="0"/>
          </a:p>
          <a:p>
            <a:pPr marL="542925" indent="-542925">
              <a:defRPr/>
            </a:pPr>
            <a:endParaRPr lang="pl-PL" sz="26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2600" b="1" i="1" dirty="0" smtClean="0">
              <a:solidFill>
                <a:schemeClr val="accent1"/>
              </a:solidFill>
            </a:endParaRPr>
          </a:p>
          <a:p>
            <a:pPr marL="1792288" indent="-1792288">
              <a:tabLst>
                <a:tab pos="1792288" algn="l"/>
              </a:tabLst>
              <a:defRPr/>
            </a:pPr>
            <a:endParaRPr lang="pl-PL" sz="2000" b="1" dirty="0" smtClean="0"/>
          </a:p>
          <a:p>
            <a:pPr marL="1792288" indent="-1792288">
              <a:tabLst>
                <a:tab pos="1792288" algn="l"/>
              </a:tabLst>
              <a:defRPr/>
            </a:pPr>
            <a:r>
              <a:rPr lang="pl-PL" sz="2800" b="1" dirty="0" smtClean="0"/>
              <a:t>Cel szczegółowy: </a:t>
            </a:r>
            <a:r>
              <a:rPr lang="pl-PL" sz="2800" b="1" i="1" dirty="0" smtClean="0"/>
              <a:t>Zapewnienie dostępu do usług rozwojowych dla MŚP </a:t>
            </a:r>
            <a:br>
              <a:rPr lang="pl-PL" sz="2800" b="1" i="1" dirty="0" smtClean="0"/>
            </a:br>
            <a:r>
              <a:rPr lang="pl-PL" sz="2800" b="1" i="1" dirty="0" smtClean="0"/>
              <a:t>i ich pracowników.</a:t>
            </a:r>
            <a:r>
              <a:rPr lang="pl-PL" sz="2800" b="1" dirty="0" smtClean="0"/>
              <a:t> </a:t>
            </a:r>
          </a:p>
          <a:p>
            <a:pPr marL="542925" indent="-542925">
              <a:defRPr/>
            </a:pPr>
            <a:endParaRPr lang="pl-PL" sz="26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26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sz="2600" b="1" i="1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r>
              <a:rPr lang="pl-PL" sz="2900" b="1" i="1" dirty="0" smtClean="0">
                <a:solidFill>
                  <a:schemeClr val="accent1"/>
                </a:solidFill>
              </a:rPr>
              <a:t>Alokacja (UE): </a:t>
            </a:r>
            <a:r>
              <a:rPr lang="pl-PL" sz="2900" b="1" i="1" dirty="0" smtClean="0">
                <a:solidFill>
                  <a:srgbClr val="FF0000"/>
                </a:solidFill>
              </a:rPr>
              <a:t>5 763 959 € </a:t>
            </a:r>
            <a:endParaRPr lang="pl-PL" sz="2900" dirty="0" smtClean="0"/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657225" y="1209675"/>
            <a:ext cx="7858125" cy="571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8.5 </a:t>
            </a:r>
            <a:r>
              <a:rPr lang="pl-PL" b="1" i="1" dirty="0" smtClean="0">
                <a:solidFill>
                  <a:schemeClr val="tx1"/>
                </a:solidFill>
              </a:rPr>
              <a:t>Rozwój pracowników i przedsiębiorstw MŚP w regionie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666750" y="1876424"/>
            <a:ext cx="7858125" cy="6667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8.5.1 </a:t>
            </a:r>
            <a:r>
              <a:rPr lang="pl-PL" b="1" i="1" dirty="0" smtClean="0">
                <a:solidFill>
                  <a:schemeClr val="tx1"/>
                </a:solidFill>
              </a:rPr>
              <a:t>Wsparcie dostępu do usług rozwojowych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986707"/>
            <a:ext cx="3757636" cy="2579284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521017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endParaRPr lang="pl-PL" sz="2200" b="1" dirty="0" smtClean="0"/>
          </a:p>
          <a:p>
            <a:pPr>
              <a:tabLst>
                <a:tab pos="85725" algn="l"/>
              </a:tabLst>
            </a:pPr>
            <a:endParaRPr lang="pl-PL" sz="2200" b="1" dirty="0" smtClean="0"/>
          </a:p>
          <a:p>
            <a:pPr>
              <a:tabLst>
                <a:tab pos="85725" algn="l"/>
              </a:tabLst>
            </a:pPr>
            <a:r>
              <a:rPr lang="pl-PL" sz="2200" b="1" dirty="0" smtClean="0"/>
              <a:t>Projekty grantowe zakładające wsparcie MŚP poprzez finansowanie usług rozwojowych* </a:t>
            </a:r>
            <a:r>
              <a:rPr lang="pl-PL" sz="2200" dirty="0" smtClean="0"/>
              <a:t>obejmujących</a:t>
            </a:r>
            <a:r>
              <a:rPr lang="pl-PL" sz="2200" b="1" dirty="0" smtClean="0"/>
              <a:t> </a:t>
            </a:r>
            <a:r>
              <a:rPr lang="pl-PL" sz="2200" dirty="0" smtClean="0"/>
              <a:t>m.in.</a:t>
            </a:r>
            <a:r>
              <a:rPr lang="pl-PL" sz="2200" b="1" dirty="0" smtClean="0"/>
              <a:t>:</a:t>
            </a:r>
          </a:p>
          <a:p>
            <a:pPr>
              <a:buFontTx/>
              <a:buChar char="-"/>
              <a:tabLst>
                <a:tab pos="85725" algn="l"/>
              </a:tabLst>
            </a:pPr>
            <a:r>
              <a:rPr lang="pl-PL" sz="2200" dirty="0" smtClean="0"/>
              <a:t> </a:t>
            </a:r>
            <a:r>
              <a:rPr lang="pl-PL" sz="2200" b="1" dirty="0" smtClean="0"/>
              <a:t>działania szkoleniowe, doradcze oraz studia podyplomowe</a:t>
            </a:r>
            <a:r>
              <a:rPr lang="pl-PL" sz="2200" dirty="0" smtClean="0"/>
              <a:t> zaprojektowane zgodnie z oczekiwaniami i zdiagnozowanymi potrzebami przedsiębiorstw ukierunkowane na wzmocnienie ich potencjału i konkurencyjności.</a:t>
            </a:r>
          </a:p>
          <a:p>
            <a:pPr>
              <a:buFontTx/>
              <a:buChar char="-"/>
              <a:tabLst>
                <a:tab pos="85725" algn="l"/>
              </a:tabLst>
            </a:pPr>
            <a:r>
              <a:rPr lang="pl-PL" sz="2200" dirty="0" smtClean="0"/>
              <a:t> </a:t>
            </a:r>
            <a:r>
              <a:rPr lang="pl-PL" sz="2200" b="1" dirty="0" smtClean="0"/>
              <a:t>wsparcie doradczo-szkoleniowe dla właścicieli i kadry zarządzającej przedsiębiorstw wspomagające proces zmiany, </a:t>
            </a:r>
            <a:br>
              <a:rPr lang="pl-PL" sz="2200" b="1" dirty="0" smtClean="0"/>
            </a:br>
            <a:r>
              <a:rPr lang="pl-PL" sz="2200" dirty="0" smtClean="0"/>
              <a:t>w tym przekształcenia profilu działalności przedsiębiorstwa, optymalizacji procesów zarządzania oraz budowania strategii rozwoju przedsiębiorstwa.</a:t>
            </a:r>
          </a:p>
          <a:p>
            <a:pPr algn="r"/>
            <a:endParaRPr lang="pl-PL" b="1" dirty="0" smtClean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7200900" y="1219200"/>
            <a:ext cx="1714500" cy="83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Na co?</a:t>
            </a:r>
            <a:endParaRPr lang="pl-PL" b="1" dirty="0"/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7" name="Picture 2" descr="C:\Documents and Settings\w.marciniak\Pulpit\185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101" y="1299707"/>
            <a:ext cx="7228227" cy="5032310"/>
          </a:xfrm>
          <a:prstGeom prst="rect">
            <a:avLst/>
          </a:prstGeom>
          <a:noFill/>
        </p:spPr>
      </p:pic>
      <p:pic>
        <p:nvPicPr>
          <p:cNvPr id="4" name="Obraz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>
            <a:normAutofit fontScale="92500"/>
          </a:bodyPr>
          <a:lstStyle/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endParaRPr lang="pl-PL" sz="2200" b="1" dirty="0" smtClean="0">
              <a:solidFill>
                <a:srgbClr val="000099"/>
              </a:solidFill>
            </a:endParaRPr>
          </a:p>
          <a:p>
            <a:pPr marL="185738" indent="-185738" eaLnBrk="0" hangingPunct="0">
              <a:lnSpc>
                <a:spcPct val="80000"/>
              </a:lnSpc>
              <a:spcBef>
                <a:spcPct val="20000"/>
              </a:spcBef>
              <a:tabLst>
                <a:tab pos="0" algn="l"/>
              </a:tabLst>
            </a:pPr>
            <a:r>
              <a:rPr lang="pl-PL" b="1" dirty="0" smtClean="0">
                <a:solidFill>
                  <a:srgbClr val="000099"/>
                </a:solidFill>
              </a:rPr>
              <a:t>Grupy docelowe:</a:t>
            </a:r>
          </a:p>
          <a:p>
            <a:pPr marL="185738" indent="-185738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</a:tabLst>
            </a:pPr>
            <a:r>
              <a:rPr lang="pl-PL" b="1" dirty="0" smtClean="0"/>
              <a:t>przedsiębiorstwa z sektora MŚP oraz ich pracownicy</a:t>
            </a:r>
            <a:r>
              <a:rPr lang="pl-PL" dirty="0" smtClean="0"/>
              <a:t>, </a:t>
            </a:r>
          </a:p>
          <a:p>
            <a:endParaRPr lang="pl-PL" sz="2200" dirty="0" smtClean="0"/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pl-PL" sz="2200" b="1" dirty="0" smtClean="0">
                <a:solidFill>
                  <a:srgbClr val="000099"/>
                </a:solidFill>
              </a:rPr>
              <a:t>Wsparcie jest skoncentrowane w szczególności na: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b="1" dirty="0" smtClean="0"/>
              <a:t>pracownikach powyżej 50 roku życia;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b="1" dirty="0" smtClean="0"/>
              <a:t>pracownikach o niskich kwalifikacjach;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b="1" dirty="0" smtClean="0"/>
              <a:t>przedsiębiorstwach wysokiego wzrostu;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dirty="0" smtClean="0"/>
              <a:t>przedsiębiorcach, którzy uzyskali wsparcie w postaci analizy potrzeb rozwojowych lub planów rozwoju w ramach działania 2.2 PO WER;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r>
              <a:rPr lang="pl-PL" sz="2200" dirty="0" smtClean="0"/>
              <a:t>sektorach/branżach, których wsparcie jest szczególnie istotne </a:t>
            </a:r>
            <a:br>
              <a:rPr lang="pl-PL" sz="2200" dirty="0" smtClean="0"/>
            </a:br>
            <a:r>
              <a:rPr lang="pl-PL" sz="2200" dirty="0" smtClean="0"/>
              <a:t>z punktu widzenia realizacji celów polityki regionalnej, np. sektorach o najwyższym potencjale do generowania miejsc pracy.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  <a:tabLst>
                <a:tab pos="0" algn="l"/>
              </a:tabLst>
            </a:pPr>
            <a:endParaRPr lang="pl-PL" sz="2200" dirty="0" smtClean="0"/>
          </a:p>
          <a:p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7181850" y="1209675"/>
            <a:ext cx="1714500" cy="83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Dla kogo?</a:t>
            </a:r>
            <a:endParaRPr lang="pl-PL" b="1" dirty="0"/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814388" y="1200151"/>
            <a:ext cx="7886700" cy="4899026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pl-PL" b="1" u="sng" dirty="0" smtClean="0">
                <a:solidFill>
                  <a:srgbClr val="000099"/>
                </a:solidFill>
              </a:rPr>
              <a:t>Podmiotowy System Finansowania (PSF) </a:t>
            </a:r>
          </a:p>
          <a:p>
            <a:pPr>
              <a:lnSpc>
                <a:spcPct val="80000"/>
              </a:lnSpc>
              <a:tabLst>
                <a:tab pos="0" algn="l"/>
              </a:tabLst>
            </a:pPr>
            <a:r>
              <a:rPr lang="pl-PL" b="1" u="sng" dirty="0" smtClean="0">
                <a:solidFill>
                  <a:srgbClr val="000099"/>
                </a:solidFill>
              </a:rPr>
              <a:t>usług rozwojowych:</a:t>
            </a:r>
          </a:p>
          <a:p>
            <a:r>
              <a:rPr lang="pl-PL" sz="2000" dirty="0" smtClean="0"/>
              <a:t>– system dystrybucji środków przeznaczonych na wspieranie rozwoju przedsiębiorców i pracowników oparty na </a:t>
            </a:r>
            <a:r>
              <a:rPr lang="pl-PL" sz="2000" b="1" dirty="0" smtClean="0">
                <a:solidFill>
                  <a:srgbClr val="0070C0"/>
                </a:solidFill>
              </a:rPr>
              <a:t>podejściu popytowym</a:t>
            </a:r>
            <a:r>
              <a:rPr lang="pl-PL" sz="2000" dirty="0" smtClean="0"/>
              <a:t> wdrażany w ramach RPO</a:t>
            </a:r>
            <a:endParaRPr lang="pl-PL" sz="2000" dirty="0" smtClean="0">
              <a:solidFill>
                <a:srgbClr val="000099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1547813" y="3427413"/>
            <a:ext cx="1655762" cy="1131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Instytucja szkoleniowa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5457825" y="3427413"/>
            <a:ext cx="1692275" cy="1131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Przedsiębiorca</a:t>
            </a: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1408113" y="2944813"/>
            <a:ext cx="2487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u="sng" dirty="0"/>
              <a:t>System podażowy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3749675" y="3590925"/>
            <a:ext cx="1195388" cy="8604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Oferta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5502275" y="5191125"/>
            <a:ext cx="1657350" cy="11303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Instytucja szkoleniowa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3659188" y="5283200"/>
            <a:ext cx="1357312" cy="9239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Potrzeba</a:t>
            </a:r>
          </a:p>
        </p:txBody>
      </p:sp>
      <p:sp>
        <p:nvSpPr>
          <p:cNvPr id="12" name="pole tekstowe 10"/>
          <p:cNvSpPr txBox="1">
            <a:spLocks noChangeArrowheads="1"/>
          </p:cNvSpPr>
          <p:nvPr/>
        </p:nvSpPr>
        <p:spPr bwMode="auto">
          <a:xfrm>
            <a:off x="1373188" y="4745038"/>
            <a:ext cx="2468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 u="sng" dirty="0">
                <a:solidFill>
                  <a:srgbClr val="0070C0"/>
                </a:solidFill>
              </a:rPr>
              <a:t>System popytowy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1604963" y="5181600"/>
            <a:ext cx="1657350" cy="11318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Przedsiębiorca</a:t>
            </a:r>
          </a:p>
        </p:txBody>
      </p:sp>
      <p:sp>
        <p:nvSpPr>
          <p:cNvPr id="13" name="Elipsa 12"/>
          <p:cNvSpPr/>
          <p:nvPr/>
        </p:nvSpPr>
        <p:spPr>
          <a:xfrm>
            <a:off x="7200900" y="1114425"/>
            <a:ext cx="1714500" cy="83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/>
              <a:t>Jak i gdzie?</a:t>
            </a:r>
            <a:endParaRPr lang="pl-PL" sz="1700" b="1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1130968" y="3068053"/>
            <a:ext cx="7086600" cy="178067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V="1">
            <a:off x="950495" y="3068053"/>
            <a:ext cx="7050505" cy="158816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/>
          <a:lstStyle/>
          <a:p>
            <a:r>
              <a:rPr lang="pl-PL" b="1" u="sng" dirty="0" smtClean="0">
                <a:solidFill>
                  <a:srgbClr val="000099"/>
                </a:solidFill>
              </a:rPr>
              <a:t>Podmiotowy System Finansowania (PSF):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6" name="Prostokąt zaokrąglony 5"/>
          <p:cNvSpPr/>
          <p:nvPr/>
        </p:nvSpPr>
        <p:spPr>
          <a:xfrm>
            <a:off x="511175" y="3086100"/>
            <a:ext cx="1284288" cy="1293813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IZ RPO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79838" y="3086100"/>
            <a:ext cx="1436687" cy="12938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Operator /</a:t>
            </a:r>
          </a:p>
          <a:p>
            <a:pPr algn="ctr">
              <a:defRPr/>
            </a:pPr>
            <a:r>
              <a:rPr lang="pl-PL" dirty="0"/>
              <a:t>Beneficjent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6072188" y="2319338"/>
            <a:ext cx="914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MŚP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072188" y="3465513"/>
            <a:ext cx="914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MŚP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072188" y="4610100"/>
            <a:ext cx="9144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MŚP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7880350" y="2293938"/>
            <a:ext cx="914400" cy="34067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RUR</a:t>
            </a:r>
          </a:p>
        </p:txBody>
      </p:sp>
      <p:sp>
        <p:nvSpPr>
          <p:cNvPr id="12" name="Strzałka w prawo 11"/>
          <p:cNvSpPr/>
          <p:nvPr/>
        </p:nvSpPr>
        <p:spPr>
          <a:xfrm>
            <a:off x="2051050" y="3086100"/>
            <a:ext cx="1581150" cy="132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Wybór Operatora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>
            <a:off x="5294313" y="4251325"/>
            <a:ext cx="585787" cy="815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294313" y="3922713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5364163" y="2855913"/>
            <a:ext cx="515937" cy="708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359"/>
          <p:cNvSpPr txBox="1">
            <a:spLocks noChangeArrowheads="1"/>
          </p:cNvSpPr>
          <p:nvPr/>
        </p:nvSpPr>
        <p:spPr bwMode="auto">
          <a:xfrm>
            <a:off x="2068513" y="4691063"/>
            <a:ext cx="1749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 dirty="0"/>
              <a:t>Umowa o dofinansowanie projektu</a:t>
            </a:r>
          </a:p>
        </p:txBody>
      </p:sp>
      <p:sp>
        <p:nvSpPr>
          <p:cNvPr id="17" name="pole tekstowe 33"/>
          <p:cNvSpPr txBox="1">
            <a:spLocks noChangeArrowheads="1"/>
          </p:cNvSpPr>
          <p:nvPr/>
        </p:nvSpPr>
        <p:spPr bwMode="auto">
          <a:xfrm>
            <a:off x="4881563" y="5183188"/>
            <a:ext cx="10810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1600" dirty="0"/>
              <a:t>Umowa wsparcia</a:t>
            </a:r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7123113" y="2779713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7085013" y="3913188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7085013" y="5084763"/>
            <a:ext cx="5857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33"/>
          <p:cNvSpPr txBox="1">
            <a:spLocks noChangeArrowheads="1"/>
          </p:cNvSpPr>
          <p:nvPr/>
        </p:nvSpPr>
        <p:spPr bwMode="auto">
          <a:xfrm>
            <a:off x="6843713" y="5726113"/>
            <a:ext cx="1185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1600" dirty="0" smtClean="0"/>
              <a:t>Usługa rozwojowa</a:t>
            </a:r>
            <a:endParaRPr lang="pl-PL" altLang="pl-PL" sz="1600" dirty="0"/>
          </a:p>
        </p:txBody>
      </p:sp>
      <p:pic>
        <p:nvPicPr>
          <p:cNvPr id="22" name="Obraz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.wegorowska\Ustawienia lokalne\Temp\mx318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81" y="987474"/>
            <a:ext cx="8312461" cy="5725455"/>
          </a:xfrm>
          <a:prstGeom prst="rect">
            <a:avLst/>
          </a:prstGeom>
          <a:noFill/>
        </p:spPr>
      </p:pic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C:\Documents and Settings\e.wegorowska\Ustawienia lokalne\Temp\mx32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70" y="931998"/>
            <a:ext cx="7640230" cy="5803099"/>
          </a:xfrm>
          <a:prstGeom prst="rect">
            <a:avLst/>
          </a:prstGeom>
          <a:noFill/>
        </p:spPr>
      </p:pic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23888" y="1190626"/>
            <a:ext cx="7886700" cy="4899026"/>
          </a:xfrm>
        </p:spPr>
        <p:txBody>
          <a:bodyPr/>
          <a:lstStyle/>
          <a:p>
            <a:r>
              <a:rPr lang="pl-PL" b="1" u="sng" dirty="0" smtClean="0">
                <a:solidFill>
                  <a:srgbClr val="000099"/>
                </a:solidFill>
              </a:rPr>
              <a:t>Podmiotowy System Finansowania (PSF):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22" name="Obraz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zaokrąglony 1"/>
          <p:cNvSpPr/>
          <p:nvPr/>
        </p:nvSpPr>
        <p:spPr>
          <a:xfrm>
            <a:off x="431321" y="2605177"/>
            <a:ext cx="8298611" cy="1224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Termin ogłoszenia konkursu przewidywany jest </a:t>
            </a:r>
            <a:r>
              <a:rPr lang="pl-PL" smtClean="0">
                <a:solidFill>
                  <a:schemeClr val="accent5">
                    <a:lumMod val="50000"/>
                  </a:schemeClr>
                </a:solidFill>
              </a:rPr>
              <a:t>na II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kwartał 2016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085884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Program Rozwoju Obszarów Wiejskich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pl-PL" b="1" dirty="0" smtClean="0"/>
          </a:p>
          <a:p>
            <a:pPr algn="ctr"/>
            <a:endParaRPr lang="pl-PL" b="1" dirty="0"/>
          </a:p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Środki dla przedsiębiorców 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95508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36880"/>
            <a:ext cx="7886700" cy="36922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Program Rozwoju Obszarów Wiejskich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6834" y="1717154"/>
            <a:ext cx="7886700" cy="4891177"/>
          </a:xfrm>
        </p:spPr>
        <p:txBody>
          <a:bodyPr>
            <a:normAutofit/>
          </a:bodyPr>
          <a:lstStyle/>
          <a:p>
            <a:pPr algn="ctr"/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Poddziałanie Pomoc na inwestycje w przetwórstwo/ marketing i rozwój produktów 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rolnych</a:t>
            </a:r>
          </a:p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Pomoc jest udzielana na materialne lub niematerialne inwestycje dotyczące przetwarzania i wprowadzania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obrotu na poziomie handlu hurtowego produktów rolnych (tj.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produktów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wymienionych w Załączniku nr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do Traktatu o funkcjonowaniu Unii Europejskiej z wyłączeniem produktów rybnych), przy czym produkt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będący </a:t>
            </a:r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wynikiem przetwarzania powinien być również produktem rolnym.</a:t>
            </a:r>
            <a:endParaRPr lang="pl-PL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sz="1400" i="1" dirty="0">
                <a:solidFill>
                  <a:schemeClr val="accent5">
                    <a:lumMod val="50000"/>
                  </a:schemeClr>
                </a:solidFill>
              </a:rPr>
              <a:t>Rozporządzenie Ministra Rolnictwa i Rozwoju Wsi z dnia 5 października 2015 r. w sprawie szczegółowych warunków i trybu przyznawania oraz wypłaty pomocy finansowej w ramach poddziałania „Wsparcie inwestycji w przetwarzanie produktów rolnych, obrót nimi lub ich rozwój” objętego Programem Rozwoju Obszarów Wiejskich na lata 2014–2020</a:t>
            </a: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6844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36880"/>
            <a:ext cx="7886700" cy="36922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Program Rozwoju Obszarów Wiejskich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690777"/>
            <a:ext cx="7886700" cy="4891177"/>
          </a:xfrm>
        </p:spPr>
        <p:txBody>
          <a:bodyPr>
            <a:normAutofit/>
          </a:bodyPr>
          <a:lstStyle/>
          <a:p>
            <a:pPr algn="ctr"/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Poddziałanie Pomoc na inwestycje w przetwórstwo/ marketing i rozwój produktów 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rolnych</a:t>
            </a:r>
          </a:p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</a:rPr>
              <a:t>Pomoc do 50% wydatków kwalifikowalnych </a:t>
            </a: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zaokrąglony 5"/>
          <p:cNvSpPr/>
          <p:nvPr/>
        </p:nvSpPr>
        <p:spPr>
          <a:xfrm>
            <a:off x="208195" y="2373923"/>
            <a:ext cx="4106174" cy="42906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Dla mikro małych i średnich 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przedsiębiorstw</a:t>
            </a:r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działających </a:t>
            </a:r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w sektorze przetwórstwa lub handlu hurtowego produktami 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rolnymi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Do 3 </a:t>
            </a:r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000 000 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15 000 000 zł – w przypadku podmiotu 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będącego </a:t>
            </a:r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związkiem grup producentów rolnych lub zrzeszeniem organizacji 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producentów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b="1" i="1" dirty="0" smtClean="0">
                <a:solidFill>
                  <a:srgbClr val="C00000"/>
                </a:solidFill>
              </a:rPr>
              <a:t>Konkurs w obszarze przetwórstwa</a:t>
            </a:r>
            <a:endParaRPr lang="pl-PL" b="1" i="1" dirty="0">
              <a:solidFill>
                <a:srgbClr val="C00000"/>
              </a:solidFill>
            </a:endParaRPr>
          </a:p>
          <a:p>
            <a:pPr algn="ctr"/>
            <a:r>
              <a:rPr lang="pl-PL" b="1" i="1" dirty="0" smtClean="0">
                <a:solidFill>
                  <a:srgbClr val="C00000"/>
                </a:solidFill>
              </a:rPr>
              <a:t>mięsa</a:t>
            </a:r>
            <a:r>
              <a:rPr lang="pl-PL" b="1" i="1" dirty="0">
                <a:solidFill>
                  <a:srgbClr val="C00000"/>
                </a:solidFill>
              </a:rPr>
              <a:t>, mleka, owoców i warzyw, </a:t>
            </a:r>
            <a:r>
              <a:rPr lang="pl-PL" b="1" i="1" dirty="0" smtClean="0">
                <a:solidFill>
                  <a:srgbClr val="C00000"/>
                </a:solidFill>
              </a:rPr>
              <a:t>zbóż</a:t>
            </a:r>
          </a:p>
          <a:p>
            <a:pPr algn="ctr"/>
            <a:r>
              <a:rPr lang="pl-PL" b="1" i="1" dirty="0">
                <a:solidFill>
                  <a:srgbClr val="C00000"/>
                </a:solidFill>
              </a:rPr>
              <a:t>listopad 2016 r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4567238" y="2373923"/>
            <a:ext cx="4106174" cy="42906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olników rozpoczynających działalność gospodarczą</a:t>
            </a:r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w </a:t>
            </a:r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sektorze przetwórstwa lub handlu hurtowego produktami rolnymi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Do 300 000 zł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b="1" i="1" dirty="0" smtClean="0">
                <a:solidFill>
                  <a:srgbClr val="C00000"/>
                </a:solidFill>
              </a:rPr>
              <a:t>Konkurs </a:t>
            </a:r>
          </a:p>
          <a:p>
            <a:pPr algn="ctr"/>
            <a:r>
              <a:rPr lang="pl-PL" b="1" i="1" dirty="0" smtClean="0">
                <a:solidFill>
                  <a:srgbClr val="C00000"/>
                </a:solidFill>
              </a:rPr>
              <a:t>Lipiec 2016</a:t>
            </a:r>
            <a:endParaRPr lang="pl-PL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54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36880"/>
            <a:ext cx="7886700" cy="36922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Program Rozwoju Obszarów Wiejskich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6834" y="1406106"/>
            <a:ext cx="7886700" cy="53224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1900" b="1" dirty="0">
                <a:solidFill>
                  <a:schemeClr val="accent6">
                    <a:lumMod val="50000"/>
                  </a:schemeClr>
                </a:solidFill>
              </a:rPr>
              <a:t>„Rozwój przedsiębiorczości 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</a:rPr>
              <a:t>– rozwój </a:t>
            </a:r>
            <a:r>
              <a:rPr lang="pl-PL" sz="1900" b="1" dirty="0">
                <a:solidFill>
                  <a:schemeClr val="accent6">
                    <a:lumMod val="50000"/>
                  </a:schemeClr>
                </a:solidFill>
              </a:rPr>
              <a:t>usług rolniczych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pPr algn="ctr"/>
            <a:r>
              <a:rPr lang="pl-PL" sz="1500" dirty="0">
                <a:solidFill>
                  <a:schemeClr val="accent5">
                    <a:lumMod val="50000"/>
                  </a:schemeClr>
                </a:solidFill>
              </a:rPr>
              <a:t>Rozporządzenie Ministra Rolnictwa i Rozwoju Wsi z dnia 23 października 2015 r. w sprawie szczegółowych warunków i trybu przyznawania oraz wypłaty pomocy finansowej na operacje typu „Rozwój przedsiębiorczości – rozwój usług rolniczych” w ramach poddziałania „Wsparcie inwestycji w tworzenie i rozwój działalności pozarolniczej” objętego Programem Rozwoju Obszarów Wiejskich na lata 2014–2020</a:t>
            </a:r>
            <a:endParaRPr lang="pl-PL" sz="1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jest osobą fizyczną, osobą prawną lub jednostką organizacyjną nieposiadającą osobowości prawnej, która jako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mikro lub</a:t>
            </a: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małe przedsiębiorstwo</a:t>
            </a: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endParaRPr lang="pl-PL" sz="17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7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wykonuje działalność gospodarczą w zakresie co najmniej jednego z rodzajów działalności określonych w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załączniku do </a:t>
            </a: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rozporządzenia przez okres co najmniej dwóch lat poprzedzających dzień złożenia wniosku o przyznanie pomocy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; do </a:t>
            </a: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tego okresu wlicza się również okres zawieszenia prowadzenia tej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działalności;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7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nie uzyskał pomocy finansowej w ramach działania „Modernizacja gospodarstw rolnych” objętego Programem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Rozwoju Obszarów </a:t>
            </a: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Wiejskich na lata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2007–2013;</a:t>
            </a:r>
            <a:endParaRPr lang="pl-PL" sz="17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7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udokumentuje fakturą VAT lub wydrukiem paragonu fiskalnego kasy rejestrującej wykonanie usług rolniczych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na kwotę </a:t>
            </a: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co najmniej 20 tys. złotych brutto, nie mniej jednak niż 10 tys.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złotych </a:t>
            </a: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brutto w każdym z 12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miesięcznych okresów </a:t>
            </a:r>
            <a:r>
              <a:rPr lang="pl-PL" sz="1700" b="1" i="1" dirty="0">
                <a:solidFill>
                  <a:schemeClr val="accent5">
                    <a:lumMod val="50000"/>
                  </a:schemeClr>
                </a:solidFill>
              </a:rPr>
              <a:t>poprzedzających dzień złożenia wniosku o przyznanie </a:t>
            </a:r>
            <a:r>
              <a:rPr lang="pl-PL" sz="1700" b="1" i="1" dirty="0" smtClean="0">
                <a:solidFill>
                  <a:schemeClr val="accent5">
                    <a:lumMod val="50000"/>
                  </a:schemeClr>
                </a:solidFill>
              </a:rPr>
              <a:t>pomocy;</a:t>
            </a:r>
            <a:endParaRPr lang="pl-PL" sz="17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603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i="1" dirty="0" smtClean="0">
                <a:solidFill>
                  <a:schemeClr val="accent1">
                    <a:lumMod val="50000"/>
                  </a:schemeClr>
                </a:solidFill>
              </a:rPr>
              <a:t>Co oznacza dla beneficjenta RPO WKP inteligentna specjalizacja? 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b="1" i="1" dirty="0" smtClean="0">
                <a:solidFill>
                  <a:srgbClr val="C00000"/>
                </a:solidFill>
              </a:rPr>
              <a:t>OZNACZA WARUNEK WSPARCIA 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b="1" i="1" dirty="0" smtClean="0">
                <a:solidFill>
                  <a:schemeClr val="accent1">
                    <a:lumMod val="50000"/>
                  </a:schemeClr>
                </a:solidFill>
              </a:rPr>
              <a:t>w osi Priorytetowej 1 Wzmocnienie innowacyjności i konkurencyjności gospodarki regionu 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i="1" dirty="0" smtClean="0">
                <a:solidFill>
                  <a:schemeClr val="accent1">
                    <a:lumMod val="50000"/>
                  </a:schemeClr>
                </a:solidFill>
              </a:rPr>
              <a:t>W priorytetach inwestycyjnych realizowanych w ramach Celu Tematycznego 1 wprowadzono </a:t>
            </a:r>
            <a:r>
              <a:rPr lang="pl-PL" sz="1800" b="1" i="1" dirty="0" smtClean="0">
                <a:solidFill>
                  <a:schemeClr val="accent1">
                    <a:lumMod val="50000"/>
                  </a:schemeClr>
                </a:solidFill>
              </a:rPr>
              <a:t>warunek zgodności </a:t>
            </a:r>
            <a:r>
              <a:rPr lang="pl-PL" sz="1800" i="1" dirty="0" smtClean="0">
                <a:solidFill>
                  <a:schemeClr val="accent1">
                    <a:lumMod val="50000"/>
                  </a:schemeClr>
                </a:solidFill>
              </a:rPr>
              <a:t>z regionalną strategią inteligentnej specjalizacji 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b="1" i="1" dirty="0" smtClean="0">
                <a:solidFill>
                  <a:schemeClr val="accent1">
                    <a:lumMod val="50000"/>
                  </a:schemeClr>
                </a:solidFill>
              </a:rPr>
              <a:t>W osi priorytetowej 3 Efektywność energetyczna i gospodarka niskoemisyjna w regionie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1800" i="1" dirty="0" smtClean="0">
                <a:solidFill>
                  <a:schemeClr val="accent1">
                    <a:lumMod val="50000"/>
                  </a:schemeClr>
                </a:solidFill>
              </a:rPr>
              <a:t>W priorytetach inwestycyjnych realizowanych w ramach Celu Tematycznego 3 wprowadzono </a:t>
            </a:r>
            <a:r>
              <a:rPr lang="pl-PL" sz="1800" b="1" i="1" dirty="0" smtClean="0">
                <a:solidFill>
                  <a:schemeClr val="accent1">
                    <a:lumMod val="50000"/>
                  </a:schemeClr>
                </a:solidFill>
              </a:rPr>
              <a:t>preferencję dla projektów </a:t>
            </a:r>
            <a:r>
              <a:rPr lang="pl-PL" sz="1800" i="1" dirty="0" smtClean="0">
                <a:solidFill>
                  <a:schemeClr val="accent1">
                    <a:lumMod val="50000"/>
                  </a:schemeClr>
                </a:solidFill>
              </a:rPr>
              <a:t>realizowanych w obszarze inteligentnej specjalizacji</a:t>
            </a: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36880"/>
            <a:ext cx="7886700" cy="36922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Program Rozwoju Obszarów Wiejskich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6834" y="1717154"/>
            <a:ext cx="7886700" cy="4891177"/>
          </a:xfrm>
        </p:spPr>
        <p:txBody>
          <a:bodyPr>
            <a:normAutofit/>
          </a:bodyPr>
          <a:lstStyle/>
          <a:p>
            <a:pPr algn="ctr"/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„Rozwój przedsiębiorczości 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– rozwój 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usług rolniczych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pPr algn="ctr"/>
            <a:endParaRPr lang="pl-PL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710152" y="2152124"/>
            <a:ext cx="7959395" cy="45851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b="1" i="1" dirty="0" smtClean="0">
                <a:solidFill>
                  <a:schemeClr val="accent5">
                    <a:lumMod val="50000"/>
                  </a:schemeClr>
                </a:solidFill>
              </a:rPr>
              <a:t>Na zakup m.in. nowych </a:t>
            </a:r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maszyn, narzędzi lub urządzeń do produkcji rolnej– przeznaczonych do:</a:t>
            </a:r>
          </a:p>
          <a:p>
            <a:pPr lvl="1"/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– – uprawy gleby oraz siewu, sadzenia, pielęgnacji, ochrony, nawożenia i zbioru roślin,</a:t>
            </a:r>
          </a:p>
          <a:p>
            <a:pPr lvl="1"/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– – przygotowywania, mycia, suszenia, czyszczenia, sortowania, kalibrowania, ważenia i pakowania </a:t>
            </a:r>
            <a:r>
              <a:rPr lang="pl-PL" sz="1400" b="1" i="1" dirty="0" smtClean="0">
                <a:solidFill>
                  <a:schemeClr val="accent5">
                    <a:lumMod val="50000"/>
                  </a:schemeClr>
                </a:solidFill>
              </a:rPr>
              <a:t>produktów rolnych </a:t>
            </a:r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w celu przygotowywania ich do sprzedaży,</a:t>
            </a:r>
          </a:p>
          <a:p>
            <a:pPr lvl="1"/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– – przygotowywania pasz,</a:t>
            </a:r>
          </a:p>
          <a:p>
            <a:pPr lvl="1"/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– – rozdrabniania i szarpania słomy i roślin,</a:t>
            </a:r>
          </a:p>
          <a:p>
            <a:r>
              <a:rPr lang="pl-PL" sz="1400" b="1" i="1" dirty="0">
                <a:solidFill>
                  <a:schemeClr val="accent5">
                    <a:lumMod val="50000"/>
                  </a:schemeClr>
                </a:solidFill>
              </a:rPr>
              <a:t>– ciągników, kombajnów zbożowych, sieczkarni polowych, ładowarek samobieżnych i przyczep rolniczych</a:t>
            </a:r>
            <a:endParaRPr lang="pl-PL" sz="1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Do </a:t>
            </a:r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50 % wydatków </a:t>
            </a:r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kwalifikowalnych</a:t>
            </a:r>
          </a:p>
          <a:p>
            <a:pPr algn="ctr"/>
            <a:endParaRPr lang="pl-PL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b="1" i="1" dirty="0" smtClean="0">
                <a:solidFill>
                  <a:schemeClr val="accent5">
                    <a:lumMod val="50000"/>
                  </a:schemeClr>
                </a:solidFill>
              </a:rPr>
              <a:t>Maksymalnie 500 000zł</a:t>
            </a:r>
          </a:p>
          <a:p>
            <a:pPr algn="ctr"/>
            <a:endParaRPr lang="pl-PL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b="1" i="1" dirty="0" smtClean="0">
                <a:solidFill>
                  <a:srgbClr val="C00000"/>
                </a:solidFill>
              </a:rPr>
              <a:t>Konkurs </a:t>
            </a:r>
          </a:p>
          <a:p>
            <a:pPr algn="ctr"/>
            <a:r>
              <a:rPr lang="pl-PL" b="1" i="1" dirty="0" smtClean="0">
                <a:solidFill>
                  <a:srgbClr val="C00000"/>
                </a:solidFill>
              </a:rPr>
              <a:t>Październik 2016</a:t>
            </a:r>
            <a:endParaRPr lang="pl-PL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705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36880"/>
            <a:ext cx="7886700" cy="36922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Program Rozwoju Obszarów Wiejskich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6834" y="1406106"/>
            <a:ext cx="7886700" cy="5322498"/>
          </a:xfrm>
        </p:spPr>
        <p:txBody>
          <a:bodyPr>
            <a:normAutofit/>
          </a:bodyPr>
          <a:lstStyle/>
          <a:p>
            <a:pPr algn="ctr"/>
            <a:r>
              <a:rPr lang="pl-PL" sz="1900" b="1" i="1" dirty="0">
                <a:solidFill>
                  <a:schemeClr val="accent6">
                    <a:lumMod val="50000"/>
                  </a:schemeClr>
                </a:solidFill>
              </a:rPr>
              <a:t>„Premie na rozpoczęcie działalności pozarolniczej”</a:t>
            </a:r>
          </a:p>
          <a:p>
            <a:pPr algn="ctr"/>
            <a:endParaRPr lang="pl-PL" sz="19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l-PL" sz="1400" b="1" i="1" dirty="0" smtClean="0">
                <a:solidFill>
                  <a:schemeClr val="accent5">
                    <a:lumMod val="50000"/>
                  </a:schemeClr>
                </a:solidFill>
              </a:rPr>
              <a:t>Brak rozporządzenia</a:t>
            </a:r>
            <a:endParaRPr lang="pl-PL" sz="1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l-PL" sz="1500" b="1" dirty="0">
                <a:solidFill>
                  <a:schemeClr val="accent5">
                    <a:lumMod val="50000"/>
                  </a:schemeClr>
                </a:solidFill>
              </a:rPr>
              <a:t>Pomoc może być przyznana, jeżeli </a:t>
            </a:r>
            <a:r>
              <a:rPr lang="pl-PL" sz="1500" b="1" dirty="0" smtClean="0">
                <a:solidFill>
                  <a:schemeClr val="accent5">
                    <a:lumMod val="50000"/>
                  </a:schemeClr>
                </a:solidFill>
              </a:rPr>
              <a:t>wnioskodawca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1500" b="1" dirty="0">
                <a:solidFill>
                  <a:schemeClr val="accent5">
                    <a:lumMod val="50000"/>
                  </a:schemeClr>
                </a:solidFill>
              </a:rPr>
              <a:t>jest beneficjentem „Płatności dla rolników </a:t>
            </a:r>
            <a:r>
              <a:rPr lang="pl-PL" sz="1500" b="1" dirty="0" smtClean="0">
                <a:solidFill>
                  <a:schemeClr val="accent5">
                    <a:lumMod val="50000"/>
                  </a:schemeClr>
                </a:solidFill>
              </a:rPr>
              <a:t>przekazujących </a:t>
            </a:r>
            <a:r>
              <a:rPr lang="pl-PL" sz="1500" b="1" dirty="0">
                <a:solidFill>
                  <a:schemeClr val="accent5">
                    <a:lumMod val="50000"/>
                  </a:schemeClr>
                </a:solidFill>
              </a:rPr>
              <a:t>małe gospodarstwa” </a:t>
            </a:r>
            <a:endParaRPr lang="pl-PL" sz="1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500" b="1" dirty="0" smtClean="0">
                <a:solidFill>
                  <a:schemeClr val="accent5">
                    <a:lumMod val="50000"/>
                  </a:schemeClr>
                </a:solidFill>
              </a:rPr>
              <a:t>albo </a:t>
            </a:r>
            <a:r>
              <a:rPr lang="pl-PL" sz="1500" b="1" dirty="0">
                <a:solidFill>
                  <a:schemeClr val="accent5">
                    <a:lumMod val="50000"/>
                  </a:schemeClr>
                </a:solidFill>
              </a:rPr>
              <a:t>spełnia następujące warunki</a:t>
            </a:r>
            <a:r>
              <a:rPr lang="pl-PL" sz="15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wnioskodawca jest ubezpieczony na podstawie przepisów o ubezpieczeniu społecznym rolników z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</a:rPr>
              <a:t>mocy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</a:rPr>
              <a:t>ustawy i w pełnym zakresie jako rolnik, małżonek rolnika lub domownik</a:t>
            </a:r>
            <a:r>
              <a:rPr lang="pl-PL" sz="15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gospodarstwo rolne, w którym pracuje wnioskodawca, ma wielkość ekonomiczną nie większą niż </a:t>
            </a:r>
            <a:r>
              <a:rPr lang="pl-PL" sz="1600" b="1" i="1" dirty="0" smtClean="0">
                <a:solidFill>
                  <a:schemeClr val="accent5">
                    <a:lumMod val="50000"/>
                  </a:schemeClr>
                </a:solidFill>
              </a:rPr>
              <a:t>15tys</a:t>
            </a: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. euro,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600" b="1" i="1" dirty="0" smtClean="0">
                <a:solidFill>
                  <a:schemeClr val="accent5">
                    <a:lumMod val="50000"/>
                  </a:schemeClr>
                </a:solidFill>
              </a:rPr>
              <a:t>za </a:t>
            </a: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rok poprzedzający rok złożenia wniosku o przyznanie pomocy przyznano płatność do gruntów </a:t>
            </a:r>
            <a:r>
              <a:rPr lang="pl-PL" sz="1600" b="1" i="1" dirty="0" smtClean="0">
                <a:solidFill>
                  <a:schemeClr val="accent5">
                    <a:lumMod val="50000"/>
                  </a:schemeClr>
                </a:solidFill>
              </a:rPr>
              <a:t>rolnych </a:t>
            </a: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wchodzących w skład gospodarstwa rolnego, w którym pracuje wnioskodawca,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pl-PL" sz="1600" b="1" i="1" dirty="0" smtClean="0">
                <a:solidFill>
                  <a:schemeClr val="accent5">
                    <a:lumMod val="50000"/>
                  </a:schemeClr>
                </a:solidFill>
              </a:rPr>
              <a:t>gospodarstwo </a:t>
            </a: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rolne, w którym pracuje wnioskodawca położone jest w miejscowości należącej do: </a:t>
            </a:r>
            <a:r>
              <a:rPr lang="pl-PL" sz="16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gminy wiejskiej </a:t>
            </a:r>
            <a:r>
              <a:rPr lang="pl-PL" sz="1600" b="1" i="1" dirty="0" smtClean="0">
                <a:solidFill>
                  <a:schemeClr val="accent5">
                    <a:lumMod val="50000"/>
                  </a:schemeClr>
                </a:solidFill>
              </a:rPr>
              <a:t>lub  </a:t>
            </a: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gminy miejsko-wiejskiej, z wyłączeniem miast liczących powyżej 5 tys. mieszkańców, </a:t>
            </a:r>
            <a:r>
              <a:rPr lang="pl-PL" sz="1600" b="1" i="1" dirty="0" smtClean="0">
                <a:solidFill>
                  <a:schemeClr val="accent5">
                    <a:lumMod val="50000"/>
                  </a:schemeClr>
                </a:solidFill>
              </a:rPr>
              <a:t>lub gminy </a:t>
            </a:r>
            <a:r>
              <a:rPr lang="pl-PL" sz="1600" b="1" i="1" dirty="0">
                <a:solidFill>
                  <a:schemeClr val="accent5">
                    <a:lumMod val="50000"/>
                  </a:schemeClr>
                </a:solidFill>
              </a:rPr>
              <a:t>miejskiej z wyłączeniem miejscowości liczących powyżej 5 tys. mieszkańców;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0688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036880"/>
            <a:ext cx="7886700" cy="36922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Program Rozwoju Obszarów Wiejskich</a:t>
            </a:r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6834" y="1717154"/>
            <a:ext cx="7886700" cy="4891177"/>
          </a:xfrm>
        </p:spPr>
        <p:txBody>
          <a:bodyPr>
            <a:normAutofit/>
          </a:bodyPr>
          <a:lstStyle/>
          <a:p>
            <a:pPr algn="ctr"/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„Premie na rozpoczęcie działalności pozarolniczej”</a:t>
            </a:r>
          </a:p>
          <a:p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595039" y="3116706"/>
            <a:ext cx="7610290" cy="2092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i="1" dirty="0" smtClean="0">
                <a:solidFill>
                  <a:schemeClr val="accent5">
                    <a:lumMod val="50000"/>
                  </a:schemeClr>
                </a:solidFill>
              </a:rPr>
              <a:t>100 000zł</a:t>
            </a:r>
          </a:p>
          <a:p>
            <a:pPr algn="ctr"/>
            <a:endParaRPr lang="pl-PL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pl-PL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b="1" i="1" dirty="0" smtClean="0">
                <a:solidFill>
                  <a:srgbClr val="C00000"/>
                </a:solidFill>
              </a:rPr>
              <a:t>Konkurs </a:t>
            </a:r>
          </a:p>
          <a:p>
            <a:pPr algn="ctr"/>
            <a:r>
              <a:rPr lang="pl-PL" b="1" i="1" dirty="0" smtClean="0">
                <a:solidFill>
                  <a:srgbClr val="C00000"/>
                </a:solidFill>
              </a:rPr>
              <a:t>Styczeń 2017</a:t>
            </a:r>
            <a:endParaRPr lang="pl-PL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spcBef>
                <a:spcPts val="0"/>
              </a:spcBef>
              <a:defRPr/>
            </a:pP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ogólne wsparcia w obszarze działania 1.2 i 1.3: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buAutoNum type="arabicPeriod"/>
              <a:defRPr/>
            </a:pPr>
            <a:r>
              <a:rPr lang="pl-PL" sz="1800" dirty="0" smtClean="0"/>
              <a:t>Wnioskodawca prowadzi działalność gospodarczą na terenie województwa </a:t>
            </a:r>
            <a:r>
              <a:rPr lang="pl-PL" sz="1800" dirty="0" err="1" smtClean="0"/>
              <a:t>kujawsko-pomorskiego</a:t>
            </a:r>
            <a:r>
              <a:rPr lang="pl-PL" sz="1800" dirty="0" smtClean="0"/>
              <a:t> potwierdzoną wpisem do odpowiedniego rejestru;</a:t>
            </a:r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buAutoNum type="arabicPeriod"/>
              <a:defRPr/>
            </a:pPr>
            <a:r>
              <a:rPr lang="pl-PL" sz="1800" dirty="0" smtClean="0"/>
              <a:t>Projekt jest realizowany na terenie województwa </a:t>
            </a:r>
            <a:r>
              <a:rPr lang="pl-PL" sz="1800" dirty="0" err="1" smtClean="0"/>
              <a:t>kujawsko-pomorskiego</a:t>
            </a:r>
            <a:r>
              <a:rPr lang="pl-PL" sz="1800" dirty="0" smtClean="0"/>
              <a:t>;</a:t>
            </a:r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buAutoNum type="arabicPeriod"/>
              <a:defRPr/>
            </a:pPr>
            <a:r>
              <a:rPr lang="pl-PL" sz="1800" dirty="0" smtClean="0"/>
              <a:t>Wsparcie nie uzyskają projekty które zostały fizycznie ukończone lub w pełni zrealizowane przed złożeniem wniosku o dofinansowanie projektu; </a:t>
            </a:r>
          </a:p>
          <a:p>
            <a:pPr marL="361950" indent="-361950" algn="just">
              <a:lnSpc>
                <a:spcPct val="150000"/>
              </a:lnSpc>
              <a:spcBef>
                <a:spcPts val="0"/>
              </a:spcBef>
              <a:buAutoNum type="arabicPeriod"/>
              <a:defRPr/>
            </a:pPr>
            <a:r>
              <a:rPr lang="pl-PL" sz="1800" b="1" dirty="0" smtClean="0">
                <a:solidFill>
                  <a:srgbClr val="C00000"/>
                </a:solidFill>
              </a:rPr>
              <a:t>Projekt wpisuje się w regionalną strategię inteligentnej specjalizacji; </a:t>
            </a:r>
          </a:p>
          <a:p>
            <a:pPr marL="361950" indent="-361950" algn="just">
              <a:spcBef>
                <a:spcPts val="0"/>
              </a:spcBef>
              <a:defRPr/>
            </a:pPr>
            <a:endParaRPr lang="pl-PL" sz="1800" b="1" i="1" u="sng" dirty="0" smtClean="0">
              <a:solidFill>
                <a:schemeClr val="accent1"/>
              </a:solidFill>
            </a:endParaRPr>
          </a:p>
          <a:p>
            <a:pPr marL="542925" lvl="0" indent="-542925" algn="just">
              <a:defRPr/>
            </a:pPr>
            <a:endParaRPr lang="pl-PL" sz="1600" dirty="0" smtClean="0"/>
          </a:p>
          <a:p>
            <a:pPr marL="542925" indent="-542925">
              <a:buFont typeface="+mj-lt"/>
              <a:buAutoNum type="arabicPeriod" startAt="2"/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370337" y="4971495"/>
            <a:ext cx="6409679" cy="1589103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3800" b="1" i="1" dirty="0" smtClean="0">
                <a:solidFill>
                  <a:schemeClr val="tx1"/>
                </a:solidFill>
              </a:rPr>
              <a:t>Wsparcie dla przedsiębiorców na projekty </a:t>
            </a:r>
            <a:r>
              <a:rPr lang="pl-PL" sz="3800" b="1" i="1" dirty="0" err="1" smtClean="0">
                <a:solidFill>
                  <a:schemeClr val="tx1"/>
                </a:solidFill>
              </a:rPr>
              <a:t>B+R</a:t>
            </a:r>
            <a:r>
              <a:rPr lang="pl-PL" sz="3800" b="1" i="1" dirty="0" smtClean="0">
                <a:solidFill>
                  <a:schemeClr val="tx1"/>
                </a:solidFill>
              </a:rPr>
              <a:t> oraz innowacje </a:t>
            </a:r>
            <a:endParaRPr lang="pl-PL" sz="3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07" y="227601"/>
            <a:ext cx="4342300" cy="757436"/>
          </a:xfrm>
          <a:prstGeom prst="rect">
            <a:avLst/>
          </a:prstGeom>
          <a:noFill/>
        </p:spPr>
      </p:pic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41" y="141122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604838" y="1000125"/>
            <a:ext cx="7948612" cy="5695949"/>
          </a:xfrm>
          <a:ln>
            <a:noFill/>
          </a:ln>
        </p:spPr>
        <p:txBody>
          <a:bodyPr>
            <a:norm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pl-PL" altLang="pl-PL" b="1" dirty="0" smtClean="0"/>
              <a:t>OŚ PRIORYTETOWA 1 WZMOCNIENIE KONKURENCYJNOŚCI I INNOWACYJNOŚCI GOSPODARKI REGIONU</a:t>
            </a:r>
            <a:endParaRPr lang="pl-PL" b="1" dirty="0" smtClean="0"/>
          </a:p>
          <a:p>
            <a:endParaRPr lang="pl-PL" b="1" dirty="0" smtClean="0"/>
          </a:p>
          <a:p>
            <a:endParaRPr lang="pl-PL" sz="1800" b="1" i="1" dirty="0" smtClean="0">
              <a:solidFill>
                <a:schemeClr val="accent1"/>
              </a:solidFill>
            </a:endParaRPr>
          </a:p>
          <a:p>
            <a:r>
              <a:rPr lang="pl-PL" sz="1800" b="1" i="1" dirty="0" smtClean="0"/>
              <a:t>Alokacja (UE): </a:t>
            </a:r>
            <a:r>
              <a:rPr lang="pl-PL" sz="1800" b="1" i="1" dirty="0" smtClean="0">
                <a:solidFill>
                  <a:srgbClr val="FF0000"/>
                </a:solidFill>
              </a:rPr>
              <a:t>83 217 774 </a:t>
            </a:r>
            <a:endParaRPr lang="pl-PL" sz="1800" b="1" i="1" u="sng" dirty="0" smtClean="0">
              <a:solidFill>
                <a:srgbClr val="FF0000"/>
              </a:solidFill>
            </a:endParaRPr>
          </a:p>
          <a:p>
            <a:pPr marL="542925" indent="-542925">
              <a:defRPr/>
            </a:pPr>
            <a:endParaRPr lang="pl-PL" sz="1600" b="1" i="1" u="sng" dirty="0" smtClean="0">
              <a:solidFill>
                <a:schemeClr val="accent1"/>
              </a:solidFill>
            </a:endParaRPr>
          </a:p>
          <a:p>
            <a:pPr marL="542925" indent="-542925">
              <a:defRPr/>
            </a:pPr>
            <a:endParaRPr lang="pl-PL" b="1" i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 descr="C:\Documents and Settings\m.wawrzyniak\Pulpit\LOGOTYPY PREZENTA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415" y="159900"/>
            <a:ext cx="4131285" cy="720628"/>
          </a:xfrm>
          <a:prstGeom prst="rect">
            <a:avLst/>
          </a:prstGeom>
          <a:noFill/>
        </p:spPr>
      </p:pic>
      <p:sp>
        <p:nvSpPr>
          <p:cNvPr id="10" name="Prostokąt zaokrąglony 9"/>
          <p:cNvSpPr/>
          <p:nvPr/>
        </p:nvSpPr>
        <p:spPr>
          <a:xfrm>
            <a:off x="561975" y="1828800"/>
            <a:ext cx="7858125" cy="5810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Działanie 1.2. Promowanie inwestycji przedsiębiorstw w badania i innowacje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Poddziałanie 1.2.1 Wsparcie procesów badawczo-rozwojowych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304800" y="3036277"/>
            <a:ext cx="8229600" cy="703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Stworzenie lub rozwój zaplecza badawczo-rozwojowego w przedsiębiorstwach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28246" y="3938954"/>
            <a:ext cx="8229600" cy="7033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Prowadzenie prac badawczo-rozwojowych przez przedsiębiorstwa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28246" y="4888523"/>
            <a:ext cx="8264769" cy="7502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Bony na zakup przez MŚP prac badawczo-rozwojowych w jednostkach naukowych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39969" y="5802923"/>
            <a:ext cx="8264769" cy="7502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Bon na patent</a:t>
            </a:r>
          </a:p>
        </p:txBody>
      </p:sp>
      <p:pic>
        <p:nvPicPr>
          <p:cNvPr id="11" name="Obraz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390" y="36613"/>
            <a:ext cx="6150610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5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4300</TotalTime>
  <Words>3918</Words>
  <Application>Microsoft Office PowerPoint</Application>
  <PresentationFormat>Pokaz na ekranie (4:3)</PresentationFormat>
  <Paragraphs>981</Paragraphs>
  <Slides>62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62</vt:i4>
      </vt:variant>
    </vt:vector>
  </HeadingPairs>
  <TitlesOfParts>
    <vt:vector size="74" baseType="lpstr">
      <vt:lpstr>Arial</vt:lpstr>
      <vt:lpstr>Bookman Old Style</vt:lpstr>
      <vt:lpstr>Calibri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OŚ PRIORYTETOWA 1 WZMOCNIENIE KONKURENCYJNOŚCI I INNOWACYJNOŚCI GOSPODARKI REGIONU</vt:lpstr>
      <vt:lpstr>OŚ PRIORYTETOWA 1 WZMOCNIENIE KONKURENCYJNOŚCI I INNOWACYJNOŚCI GOSPODARKI REGIONU</vt:lpstr>
      <vt:lpstr>OŚ PRIORYTETOWA 1 WZMOCNIENIE KONKURENCYJNOŚCI I INNOWACYJNOŚCI GOSPODARKI REGIONU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Program Rozwoju Obszarów Wiejskich</vt:lpstr>
      <vt:lpstr>Program Rozwoju Obszarów Wiejskich</vt:lpstr>
      <vt:lpstr>Program Rozwoju Obszarów Wiejskich</vt:lpstr>
      <vt:lpstr>Program Rozwoju Obszarów Wiejskich</vt:lpstr>
      <vt:lpstr>Program Rozwoju Obszarów Wiejskich</vt:lpstr>
      <vt:lpstr>Program Rozwoju Obszarów Wiejskich</vt:lpstr>
      <vt:lpstr>Program Rozwoju Obszarów Wiejskich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j.zakrzewska</dc:creator>
  <cp:lastModifiedBy>Ewa Węgorowska</cp:lastModifiedBy>
  <cp:revision>219</cp:revision>
  <dcterms:created xsi:type="dcterms:W3CDTF">2015-01-15T11:10:57Z</dcterms:created>
  <dcterms:modified xsi:type="dcterms:W3CDTF">2016-06-08T08:40:35Z</dcterms:modified>
</cp:coreProperties>
</file>