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10" r:id="rId3"/>
    <p:sldMasterId id="2147483758" r:id="rId4"/>
    <p:sldMasterId id="2147483770" r:id="rId5"/>
    <p:sldMasterId id="2147483722" r:id="rId6"/>
    <p:sldMasterId id="2147483734" r:id="rId7"/>
    <p:sldMasterId id="2147483746" r:id="rId8"/>
    <p:sldMasterId id="2147483782" r:id="rId9"/>
  </p:sldMasterIdLst>
  <p:sldIdLst>
    <p:sldId id="257" r:id="rId10"/>
    <p:sldId id="258" r:id="rId11"/>
    <p:sldId id="341" r:id="rId12"/>
    <p:sldId id="259" r:id="rId13"/>
    <p:sldId id="265" r:id="rId14"/>
    <p:sldId id="263" r:id="rId15"/>
    <p:sldId id="328" r:id="rId16"/>
    <p:sldId id="327" r:id="rId17"/>
    <p:sldId id="275" r:id="rId18"/>
    <p:sldId id="330" r:id="rId19"/>
    <p:sldId id="273" r:id="rId20"/>
    <p:sldId id="329" r:id="rId21"/>
    <p:sldId id="274" r:id="rId22"/>
    <p:sldId id="281" r:id="rId23"/>
    <p:sldId id="279" r:id="rId24"/>
    <p:sldId id="331" r:id="rId25"/>
    <p:sldId id="280" r:id="rId26"/>
    <p:sldId id="332" r:id="rId27"/>
    <p:sldId id="345" r:id="rId28"/>
    <p:sldId id="303" r:id="rId29"/>
    <p:sldId id="304" r:id="rId30"/>
    <p:sldId id="306" r:id="rId31"/>
    <p:sldId id="262" r:id="rId32"/>
    <p:sldId id="261" r:id="rId33"/>
    <p:sldId id="296" r:id="rId34"/>
    <p:sldId id="260" r:id="rId35"/>
    <p:sldId id="298" r:id="rId36"/>
    <p:sldId id="300" r:id="rId37"/>
    <p:sldId id="297" r:id="rId38"/>
    <p:sldId id="301" r:id="rId39"/>
    <p:sldId id="290" r:id="rId40"/>
    <p:sldId id="292" r:id="rId41"/>
    <p:sldId id="308" r:id="rId42"/>
    <p:sldId id="309" r:id="rId43"/>
    <p:sldId id="311" r:id="rId44"/>
    <p:sldId id="312" r:id="rId45"/>
    <p:sldId id="342" r:id="rId46"/>
    <p:sldId id="310" r:id="rId47"/>
    <p:sldId id="315" r:id="rId48"/>
    <p:sldId id="318" r:id="rId49"/>
    <p:sldId id="319" r:id="rId50"/>
    <p:sldId id="334" r:id="rId51"/>
    <p:sldId id="326" r:id="rId52"/>
    <p:sldId id="294" r:id="rId53"/>
    <p:sldId id="335" r:id="rId54"/>
    <p:sldId id="336" r:id="rId55"/>
    <p:sldId id="337" r:id="rId56"/>
    <p:sldId id="295" r:id="rId57"/>
    <p:sldId id="338" r:id="rId58"/>
    <p:sldId id="344" r:id="rId59"/>
    <p:sldId id="339" r:id="rId60"/>
    <p:sldId id="340" r:id="rId61"/>
    <p:sldId id="343" r:id="rId6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B81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26" autoAdjust="0"/>
    <p:restoredTop sz="94660"/>
  </p:normalViewPr>
  <p:slideViewPr>
    <p:cSldViewPr snapToGrid="0">
      <p:cViewPr varScale="1">
        <p:scale>
          <a:sx n="89" d="100"/>
          <a:sy n="89" d="100"/>
        </p:scale>
        <p:origin x="153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slide" Target="slides/slide5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E1C3DC-8A88-432D-839C-A35E89F8A88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AF62562-5F1A-4BAD-906E-E476FD136CA5}">
      <dgm:prSet phldrT="[Teks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pl-PL" sz="1600" dirty="0" smtClean="0">
              <a:solidFill>
                <a:schemeClr val="tx2">
                  <a:lumMod val="50000"/>
                </a:schemeClr>
              </a:solidFill>
            </a:rPr>
            <a:t>konkurs skierowany do MSP</a:t>
          </a:r>
          <a:endParaRPr lang="pl-PL" sz="1600" dirty="0">
            <a:solidFill>
              <a:schemeClr val="tx2">
                <a:lumMod val="50000"/>
              </a:schemeClr>
            </a:solidFill>
          </a:endParaRPr>
        </a:p>
      </dgm:t>
    </dgm:pt>
    <dgm:pt modelId="{B1E57F1E-CC2B-4256-8487-375459D89406}" type="parTrans" cxnId="{CD783048-A8A6-4175-8A5C-21572FF126DA}">
      <dgm:prSet/>
      <dgm:spPr/>
      <dgm:t>
        <a:bodyPr/>
        <a:lstStyle/>
        <a:p>
          <a:endParaRPr lang="pl-PL" sz="1600"/>
        </a:p>
      </dgm:t>
    </dgm:pt>
    <dgm:pt modelId="{0FB6CDA1-A628-4AF2-8433-D49D322B2D2D}" type="sibTrans" cxnId="{CD783048-A8A6-4175-8A5C-21572FF126DA}">
      <dgm:prSet/>
      <dgm:spPr/>
      <dgm:t>
        <a:bodyPr/>
        <a:lstStyle/>
        <a:p>
          <a:endParaRPr lang="pl-PL" sz="1600"/>
        </a:p>
      </dgm:t>
    </dgm:pt>
    <dgm:pt modelId="{53DA997D-453E-49B6-9C9D-AC1629D8670E}">
      <dgm:prSet phldrT="[Teks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l-PL" sz="1600" dirty="0" smtClean="0">
              <a:solidFill>
                <a:schemeClr val="tx2">
                  <a:lumMod val="50000"/>
                </a:schemeClr>
              </a:solidFill>
            </a:rPr>
            <a:t>usługa powinna być adekwatna do zakresu pomocy potrzebnej przy wdrożeniu  innowacji</a:t>
          </a:r>
          <a:endParaRPr lang="pl-PL" sz="1600" dirty="0">
            <a:solidFill>
              <a:schemeClr val="tx2">
                <a:lumMod val="50000"/>
              </a:schemeClr>
            </a:solidFill>
          </a:endParaRPr>
        </a:p>
      </dgm:t>
    </dgm:pt>
    <dgm:pt modelId="{3BD07FFC-70F4-4651-827B-51116190A921}" type="parTrans" cxnId="{8F517078-E628-4816-A416-6D63AA214FA1}">
      <dgm:prSet/>
      <dgm:spPr/>
      <dgm:t>
        <a:bodyPr/>
        <a:lstStyle/>
        <a:p>
          <a:endParaRPr lang="pl-PL" sz="1600"/>
        </a:p>
      </dgm:t>
    </dgm:pt>
    <dgm:pt modelId="{6401B8AF-8347-4FB1-879E-EBCAC456B611}" type="sibTrans" cxnId="{8F517078-E628-4816-A416-6D63AA214FA1}">
      <dgm:prSet/>
      <dgm:spPr/>
      <dgm:t>
        <a:bodyPr/>
        <a:lstStyle/>
        <a:p>
          <a:endParaRPr lang="pl-PL" sz="1600"/>
        </a:p>
      </dgm:t>
    </dgm:pt>
    <dgm:pt modelId="{88DCE8BA-7E6E-4E73-B61B-E63F068C04F3}">
      <dgm:prSet phldrT="[Teks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pl-PL" sz="1600" dirty="0" smtClean="0">
              <a:solidFill>
                <a:schemeClr val="tx2">
                  <a:lumMod val="50000"/>
                </a:schemeClr>
              </a:solidFill>
            </a:rPr>
            <a:t>wartość tej usługi nie może przekraczać  wydatków na wdrożenie innowacji</a:t>
          </a:r>
          <a:endParaRPr lang="pl-PL" sz="1600" dirty="0">
            <a:solidFill>
              <a:schemeClr val="tx2">
                <a:lumMod val="50000"/>
              </a:schemeClr>
            </a:solidFill>
          </a:endParaRPr>
        </a:p>
      </dgm:t>
    </dgm:pt>
    <dgm:pt modelId="{FC382B87-CA63-44AC-A6A1-6EA0BDC330EA}" type="parTrans" cxnId="{5C91B834-08AD-41D5-B174-177A395F47BA}">
      <dgm:prSet/>
      <dgm:spPr/>
      <dgm:t>
        <a:bodyPr/>
        <a:lstStyle/>
        <a:p>
          <a:endParaRPr lang="pl-PL" sz="1600"/>
        </a:p>
      </dgm:t>
    </dgm:pt>
    <dgm:pt modelId="{04D91A45-0332-4CBB-A1E4-67BC6A52A687}" type="sibTrans" cxnId="{5C91B834-08AD-41D5-B174-177A395F47BA}">
      <dgm:prSet/>
      <dgm:spPr/>
      <dgm:t>
        <a:bodyPr/>
        <a:lstStyle/>
        <a:p>
          <a:endParaRPr lang="pl-PL" sz="1600"/>
        </a:p>
      </dgm:t>
    </dgm:pt>
    <dgm:pt modelId="{BC0C13AB-6370-4252-8231-0AF045C64D6D}" type="pres">
      <dgm:prSet presAssocID="{9EE1C3DC-8A88-432D-839C-A35E89F8A88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43953B7-6D92-4FAA-A36F-1353F36327D1}" type="pres">
      <dgm:prSet presAssocID="{5AF62562-5F1A-4BAD-906E-E476FD136CA5}" presName="parentLin" presStyleCnt="0"/>
      <dgm:spPr/>
    </dgm:pt>
    <dgm:pt modelId="{C97D3BA9-75A7-429B-BB08-3B2444C11D84}" type="pres">
      <dgm:prSet presAssocID="{5AF62562-5F1A-4BAD-906E-E476FD136CA5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76A4B362-1845-45E2-B002-D8204DDFCB89}" type="pres">
      <dgm:prSet presAssocID="{5AF62562-5F1A-4BAD-906E-E476FD136CA5}" presName="parentText" presStyleLbl="node1" presStyleIdx="0" presStyleCnt="3" custScaleX="11420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8546145-947A-43AE-933E-8BCC234B4722}" type="pres">
      <dgm:prSet presAssocID="{5AF62562-5F1A-4BAD-906E-E476FD136CA5}" presName="negativeSpace" presStyleCnt="0"/>
      <dgm:spPr/>
    </dgm:pt>
    <dgm:pt modelId="{E613F10F-19E7-4CC8-9FA8-2A6D336F3833}" type="pres">
      <dgm:prSet presAssocID="{5AF62562-5F1A-4BAD-906E-E476FD136CA5}" presName="childText" presStyleLbl="conFgAcc1" presStyleIdx="0" presStyleCnt="3">
        <dgm:presLayoutVars>
          <dgm:bulletEnabled val="1"/>
        </dgm:presLayoutVars>
      </dgm:prSet>
      <dgm:spPr/>
    </dgm:pt>
    <dgm:pt modelId="{3CCF2B23-19F0-483A-8EDF-989D328CB77E}" type="pres">
      <dgm:prSet presAssocID="{0FB6CDA1-A628-4AF2-8433-D49D322B2D2D}" presName="spaceBetweenRectangles" presStyleCnt="0"/>
      <dgm:spPr/>
    </dgm:pt>
    <dgm:pt modelId="{F09B7884-7769-4E58-AF91-7382BD85D3A4}" type="pres">
      <dgm:prSet presAssocID="{53DA997D-453E-49B6-9C9D-AC1629D8670E}" presName="parentLin" presStyleCnt="0"/>
      <dgm:spPr/>
    </dgm:pt>
    <dgm:pt modelId="{0D4F0DBD-047A-4B23-A60B-39B7E4970518}" type="pres">
      <dgm:prSet presAssocID="{53DA997D-453E-49B6-9C9D-AC1629D8670E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28A72DFB-7FEF-469E-8DC5-DF686D398258}" type="pres">
      <dgm:prSet presAssocID="{53DA997D-453E-49B6-9C9D-AC1629D8670E}" presName="parentText" presStyleLbl="node1" presStyleIdx="1" presStyleCnt="3" custScaleX="11584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E08BB34-941E-4E3C-BF68-1FF5F6CDFD99}" type="pres">
      <dgm:prSet presAssocID="{53DA997D-453E-49B6-9C9D-AC1629D8670E}" presName="negativeSpace" presStyleCnt="0"/>
      <dgm:spPr/>
    </dgm:pt>
    <dgm:pt modelId="{B93C8C8C-07A8-433C-AF91-D48C9A23BBDB}" type="pres">
      <dgm:prSet presAssocID="{53DA997D-453E-49B6-9C9D-AC1629D8670E}" presName="childText" presStyleLbl="conFgAcc1" presStyleIdx="1" presStyleCnt="3">
        <dgm:presLayoutVars>
          <dgm:bulletEnabled val="1"/>
        </dgm:presLayoutVars>
      </dgm:prSet>
      <dgm:spPr/>
    </dgm:pt>
    <dgm:pt modelId="{C0BE37AE-D9FF-429C-9410-370F05F2454B}" type="pres">
      <dgm:prSet presAssocID="{6401B8AF-8347-4FB1-879E-EBCAC456B611}" presName="spaceBetweenRectangles" presStyleCnt="0"/>
      <dgm:spPr/>
    </dgm:pt>
    <dgm:pt modelId="{76A56AA4-3B80-41BB-B0E7-32E6C3FEA909}" type="pres">
      <dgm:prSet presAssocID="{88DCE8BA-7E6E-4E73-B61B-E63F068C04F3}" presName="parentLin" presStyleCnt="0"/>
      <dgm:spPr/>
    </dgm:pt>
    <dgm:pt modelId="{569F18AF-9BEC-4835-92FF-295B558DB1C0}" type="pres">
      <dgm:prSet presAssocID="{88DCE8BA-7E6E-4E73-B61B-E63F068C04F3}" presName="parentLeftMargin" presStyleLbl="node1" presStyleIdx="1" presStyleCnt="3"/>
      <dgm:spPr/>
      <dgm:t>
        <a:bodyPr/>
        <a:lstStyle/>
        <a:p>
          <a:endParaRPr lang="pl-PL"/>
        </a:p>
      </dgm:t>
    </dgm:pt>
    <dgm:pt modelId="{AD417895-02A2-4111-A03D-F2A3EBA9EAB1}" type="pres">
      <dgm:prSet presAssocID="{88DCE8BA-7E6E-4E73-B61B-E63F068C04F3}" presName="parentText" presStyleLbl="node1" presStyleIdx="2" presStyleCnt="3" custScaleX="11501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4CCE47F-5189-4453-A31B-93506319F09A}" type="pres">
      <dgm:prSet presAssocID="{88DCE8BA-7E6E-4E73-B61B-E63F068C04F3}" presName="negativeSpace" presStyleCnt="0"/>
      <dgm:spPr/>
    </dgm:pt>
    <dgm:pt modelId="{0D1D86A5-1ACA-4FA0-B9F1-EEA27E191610}" type="pres">
      <dgm:prSet presAssocID="{88DCE8BA-7E6E-4E73-B61B-E63F068C04F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C91B834-08AD-41D5-B174-177A395F47BA}" srcId="{9EE1C3DC-8A88-432D-839C-A35E89F8A88B}" destId="{88DCE8BA-7E6E-4E73-B61B-E63F068C04F3}" srcOrd="2" destOrd="0" parTransId="{FC382B87-CA63-44AC-A6A1-6EA0BDC330EA}" sibTransId="{04D91A45-0332-4CBB-A1E4-67BC6A52A687}"/>
    <dgm:cxn modelId="{23DC2C30-5C7C-4378-A31F-F1F2AEEA8FEB}" type="presOf" srcId="{88DCE8BA-7E6E-4E73-B61B-E63F068C04F3}" destId="{569F18AF-9BEC-4835-92FF-295B558DB1C0}" srcOrd="0" destOrd="0" presId="urn:microsoft.com/office/officeart/2005/8/layout/list1"/>
    <dgm:cxn modelId="{4D6FB5C0-0DE2-4DB5-957E-B4BB056A5001}" type="presOf" srcId="{9EE1C3DC-8A88-432D-839C-A35E89F8A88B}" destId="{BC0C13AB-6370-4252-8231-0AF045C64D6D}" srcOrd="0" destOrd="0" presId="urn:microsoft.com/office/officeart/2005/8/layout/list1"/>
    <dgm:cxn modelId="{F0B582B3-4578-4C45-9271-CE27796BC458}" type="presOf" srcId="{5AF62562-5F1A-4BAD-906E-E476FD136CA5}" destId="{C97D3BA9-75A7-429B-BB08-3B2444C11D84}" srcOrd="0" destOrd="0" presId="urn:microsoft.com/office/officeart/2005/8/layout/list1"/>
    <dgm:cxn modelId="{CD783048-A8A6-4175-8A5C-21572FF126DA}" srcId="{9EE1C3DC-8A88-432D-839C-A35E89F8A88B}" destId="{5AF62562-5F1A-4BAD-906E-E476FD136CA5}" srcOrd="0" destOrd="0" parTransId="{B1E57F1E-CC2B-4256-8487-375459D89406}" sibTransId="{0FB6CDA1-A628-4AF2-8433-D49D322B2D2D}"/>
    <dgm:cxn modelId="{8F517078-E628-4816-A416-6D63AA214FA1}" srcId="{9EE1C3DC-8A88-432D-839C-A35E89F8A88B}" destId="{53DA997D-453E-49B6-9C9D-AC1629D8670E}" srcOrd="1" destOrd="0" parTransId="{3BD07FFC-70F4-4651-827B-51116190A921}" sibTransId="{6401B8AF-8347-4FB1-879E-EBCAC456B611}"/>
    <dgm:cxn modelId="{56A73492-A384-467C-AC50-676FB72FCC3D}" type="presOf" srcId="{88DCE8BA-7E6E-4E73-B61B-E63F068C04F3}" destId="{AD417895-02A2-4111-A03D-F2A3EBA9EAB1}" srcOrd="1" destOrd="0" presId="urn:microsoft.com/office/officeart/2005/8/layout/list1"/>
    <dgm:cxn modelId="{AA6A6834-B9E3-456D-B8CE-1A7356F9B4DB}" type="presOf" srcId="{5AF62562-5F1A-4BAD-906E-E476FD136CA5}" destId="{76A4B362-1845-45E2-B002-D8204DDFCB89}" srcOrd="1" destOrd="0" presId="urn:microsoft.com/office/officeart/2005/8/layout/list1"/>
    <dgm:cxn modelId="{57FE9459-078F-4849-9468-516013FB216E}" type="presOf" srcId="{53DA997D-453E-49B6-9C9D-AC1629D8670E}" destId="{28A72DFB-7FEF-469E-8DC5-DF686D398258}" srcOrd="1" destOrd="0" presId="urn:microsoft.com/office/officeart/2005/8/layout/list1"/>
    <dgm:cxn modelId="{23CB35A0-EF6C-4B6F-9A41-60FA6A326DB3}" type="presOf" srcId="{53DA997D-453E-49B6-9C9D-AC1629D8670E}" destId="{0D4F0DBD-047A-4B23-A60B-39B7E4970518}" srcOrd="0" destOrd="0" presId="urn:microsoft.com/office/officeart/2005/8/layout/list1"/>
    <dgm:cxn modelId="{30EC8B23-C176-4D5B-B758-AC8D191210FB}" type="presParOf" srcId="{BC0C13AB-6370-4252-8231-0AF045C64D6D}" destId="{A43953B7-6D92-4FAA-A36F-1353F36327D1}" srcOrd="0" destOrd="0" presId="urn:microsoft.com/office/officeart/2005/8/layout/list1"/>
    <dgm:cxn modelId="{6477A087-960E-4BE9-9F7A-4D85DCD1C1E3}" type="presParOf" srcId="{A43953B7-6D92-4FAA-A36F-1353F36327D1}" destId="{C97D3BA9-75A7-429B-BB08-3B2444C11D84}" srcOrd="0" destOrd="0" presId="urn:microsoft.com/office/officeart/2005/8/layout/list1"/>
    <dgm:cxn modelId="{7A7FC9E0-B5EB-410B-B52B-B23CCD1F1B42}" type="presParOf" srcId="{A43953B7-6D92-4FAA-A36F-1353F36327D1}" destId="{76A4B362-1845-45E2-B002-D8204DDFCB89}" srcOrd="1" destOrd="0" presId="urn:microsoft.com/office/officeart/2005/8/layout/list1"/>
    <dgm:cxn modelId="{1A9CD530-070D-411F-A8A8-30E041A933B2}" type="presParOf" srcId="{BC0C13AB-6370-4252-8231-0AF045C64D6D}" destId="{18546145-947A-43AE-933E-8BCC234B4722}" srcOrd="1" destOrd="0" presId="urn:microsoft.com/office/officeart/2005/8/layout/list1"/>
    <dgm:cxn modelId="{2F55052D-DB27-4E57-8837-4DF6CD2395CD}" type="presParOf" srcId="{BC0C13AB-6370-4252-8231-0AF045C64D6D}" destId="{E613F10F-19E7-4CC8-9FA8-2A6D336F3833}" srcOrd="2" destOrd="0" presId="urn:microsoft.com/office/officeart/2005/8/layout/list1"/>
    <dgm:cxn modelId="{46CC3CAB-F340-4AB7-A96A-E69A6FB3A8B8}" type="presParOf" srcId="{BC0C13AB-6370-4252-8231-0AF045C64D6D}" destId="{3CCF2B23-19F0-483A-8EDF-989D328CB77E}" srcOrd="3" destOrd="0" presId="urn:microsoft.com/office/officeart/2005/8/layout/list1"/>
    <dgm:cxn modelId="{E55C7471-C2FA-48B0-BE56-17115433EC7F}" type="presParOf" srcId="{BC0C13AB-6370-4252-8231-0AF045C64D6D}" destId="{F09B7884-7769-4E58-AF91-7382BD85D3A4}" srcOrd="4" destOrd="0" presId="urn:microsoft.com/office/officeart/2005/8/layout/list1"/>
    <dgm:cxn modelId="{48DF168E-4CAD-4A99-82E1-9E9059257312}" type="presParOf" srcId="{F09B7884-7769-4E58-AF91-7382BD85D3A4}" destId="{0D4F0DBD-047A-4B23-A60B-39B7E4970518}" srcOrd="0" destOrd="0" presId="urn:microsoft.com/office/officeart/2005/8/layout/list1"/>
    <dgm:cxn modelId="{640FD742-8E0F-423E-9101-7188E99FCAEB}" type="presParOf" srcId="{F09B7884-7769-4E58-AF91-7382BD85D3A4}" destId="{28A72DFB-7FEF-469E-8DC5-DF686D398258}" srcOrd="1" destOrd="0" presId="urn:microsoft.com/office/officeart/2005/8/layout/list1"/>
    <dgm:cxn modelId="{DA6C5E7E-97FE-4A40-BED2-7A43B0F1EF13}" type="presParOf" srcId="{BC0C13AB-6370-4252-8231-0AF045C64D6D}" destId="{8E08BB34-941E-4E3C-BF68-1FF5F6CDFD99}" srcOrd="5" destOrd="0" presId="urn:microsoft.com/office/officeart/2005/8/layout/list1"/>
    <dgm:cxn modelId="{18E8443D-B28B-4BA5-9D57-74BF7F60D2DD}" type="presParOf" srcId="{BC0C13AB-6370-4252-8231-0AF045C64D6D}" destId="{B93C8C8C-07A8-433C-AF91-D48C9A23BBDB}" srcOrd="6" destOrd="0" presId="urn:microsoft.com/office/officeart/2005/8/layout/list1"/>
    <dgm:cxn modelId="{B3B39687-A8BE-4324-993F-88912C691619}" type="presParOf" srcId="{BC0C13AB-6370-4252-8231-0AF045C64D6D}" destId="{C0BE37AE-D9FF-429C-9410-370F05F2454B}" srcOrd="7" destOrd="0" presId="urn:microsoft.com/office/officeart/2005/8/layout/list1"/>
    <dgm:cxn modelId="{62613A21-A98E-4C34-B026-77EBA3AF32DC}" type="presParOf" srcId="{BC0C13AB-6370-4252-8231-0AF045C64D6D}" destId="{76A56AA4-3B80-41BB-B0E7-32E6C3FEA909}" srcOrd="8" destOrd="0" presId="urn:microsoft.com/office/officeart/2005/8/layout/list1"/>
    <dgm:cxn modelId="{B0A823BF-975B-432F-AB80-B4027102593A}" type="presParOf" srcId="{76A56AA4-3B80-41BB-B0E7-32E6C3FEA909}" destId="{569F18AF-9BEC-4835-92FF-295B558DB1C0}" srcOrd="0" destOrd="0" presId="urn:microsoft.com/office/officeart/2005/8/layout/list1"/>
    <dgm:cxn modelId="{88EE6461-4956-4B29-8106-7A05368E2BF8}" type="presParOf" srcId="{76A56AA4-3B80-41BB-B0E7-32E6C3FEA909}" destId="{AD417895-02A2-4111-A03D-F2A3EBA9EAB1}" srcOrd="1" destOrd="0" presId="urn:microsoft.com/office/officeart/2005/8/layout/list1"/>
    <dgm:cxn modelId="{C0FCC80D-FEC8-4C03-BE1B-17B2A9D8542D}" type="presParOf" srcId="{BC0C13AB-6370-4252-8231-0AF045C64D6D}" destId="{64CCE47F-5189-4453-A31B-93506319F09A}" srcOrd="9" destOrd="0" presId="urn:microsoft.com/office/officeart/2005/8/layout/list1"/>
    <dgm:cxn modelId="{6132A737-5FEF-44F8-80DB-0398690C085A}" type="presParOf" srcId="{BC0C13AB-6370-4252-8231-0AF045C64D6D}" destId="{0D1D86A5-1ACA-4FA0-B9F1-EEA27E19161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E1C3DC-8A88-432D-839C-A35E89F8A88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AF62562-5F1A-4BAD-906E-E476FD136CA5}">
      <dgm:prSet phldrT="[Teks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pl-PL" sz="1600" dirty="0" smtClean="0">
              <a:solidFill>
                <a:schemeClr val="tx2">
                  <a:lumMod val="50000"/>
                </a:schemeClr>
              </a:solidFill>
            </a:rPr>
            <a:t>usługa będzie świadczona przez  akredytowany przez MR Ośrodek Innowacji  lub ośrodek zgłoszony do akredytacji</a:t>
          </a:r>
          <a:endParaRPr lang="pl-PL" sz="1600" dirty="0">
            <a:solidFill>
              <a:schemeClr val="tx2">
                <a:lumMod val="50000"/>
              </a:schemeClr>
            </a:solidFill>
          </a:endParaRPr>
        </a:p>
      </dgm:t>
    </dgm:pt>
    <dgm:pt modelId="{B1E57F1E-CC2B-4256-8487-375459D89406}" type="parTrans" cxnId="{CD783048-A8A6-4175-8A5C-21572FF126DA}">
      <dgm:prSet/>
      <dgm:spPr/>
      <dgm:t>
        <a:bodyPr/>
        <a:lstStyle/>
        <a:p>
          <a:endParaRPr lang="pl-PL" sz="1600"/>
        </a:p>
      </dgm:t>
    </dgm:pt>
    <dgm:pt modelId="{0FB6CDA1-A628-4AF2-8433-D49D322B2D2D}" type="sibTrans" cxnId="{CD783048-A8A6-4175-8A5C-21572FF126DA}">
      <dgm:prSet/>
      <dgm:spPr/>
      <dgm:t>
        <a:bodyPr/>
        <a:lstStyle/>
        <a:p>
          <a:endParaRPr lang="pl-PL" sz="1600"/>
        </a:p>
      </dgm:t>
    </dgm:pt>
    <dgm:pt modelId="{53DA997D-453E-49B6-9C9D-AC1629D8670E}">
      <dgm:prSet phldrT="[Teks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b="1" i="0" dirty="0" smtClean="0">
              <a:solidFill>
                <a:schemeClr val="accent5">
                  <a:lumMod val="50000"/>
                </a:schemeClr>
              </a:solidFill>
            </a:rPr>
            <a:t>minimalna kwota wydatków kwalifikowanych 50 tys. zł,</a:t>
          </a:r>
          <a:endParaRPr lang="pl-PL" sz="1600" b="0" i="0" dirty="0" smtClean="0">
            <a:solidFill>
              <a:schemeClr val="accent5">
                <a:lumMod val="50000"/>
              </a:schemeClr>
            </a:solidFill>
          </a:endParaRPr>
        </a:p>
        <a:p>
          <a:pPr marL="0" marR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l-PL" sz="1600" b="1" i="0" dirty="0" smtClean="0">
              <a:solidFill>
                <a:schemeClr val="accent5">
                  <a:lumMod val="50000"/>
                </a:schemeClr>
              </a:solidFill>
            </a:rPr>
            <a:t>maksymalna wartość wydatków kwalifikowanych 420 tys. zł</a:t>
          </a:r>
          <a:endParaRPr lang="pl-PL" sz="1600" b="0" i="0" dirty="0" smtClean="0">
            <a:solidFill>
              <a:schemeClr val="accent5">
                <a:lumMod val="50000"/>
              </a:schemeClr>
            </a:solidFill>
          </a:endParaRP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dirty="0">
            <a:solidFill>
              <a:schemeClr val="tx2">
                <a:lumMod val="50000"/>
              </a:schemeClr>
            </a:solidFill>
          </a:endParaRPr>
        </a:p>
      </dgm:t>
    </dgm:pt>
    <dgm:pt modelId="{3BD07FFC-70F4-4651-827B-51116190A921}" type="parTrans" cxnId="{8F517078-E628-4816-A416-6D63AA214FA1}">
      <dgm:prSet/>
      <dgm:spPr/>
      <dgm:t>
        <a:bodyPr/>
        <a:lstStyle/>
        <a:p>
          <a:endParaRPr lang="pl-PL" sz="1600"/>
        </a:p>
      </dgm:t>
    </dgm:pt>
    <dgm:pt modelId="{6401B8AF-8347-4FB1-879E-EBCAC456B611}" type="sibTrans" cxnId="{8F517078-E628-4816-A416-6D63AA214FA1}">
      <dgm:prSet/>
      <dgm:spPr/>
      <dgm:t>
        <a:bodyPr/>
        <a:lstStyle/>
        <a:p>
          <a:endParaRPr lang="pl-PL" sz="1600"/>
        </a:p>
      </dgm:t>
    </dgm:pt>
    <dgm:pt modelId="{88DCE8BA-7E6E-4E73-B61B-E63F068C04F3}">
      <dgm:prSet phldrT="[Teks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pl-PL" sz="1400" b="1" dirty="0" smtClean="0">
              <a:solidFill>
                <a:schemeClr val="accent5">
                  <a:lumMod val="50000"/>
                </a:schemeClr>
              </a:solidFill>
            </a:rPr>
            <a:t>do 70% wartości wydatków kwalifikowanych </a:t>
          </a:r>
          <a:r>
            <a:rPr lang="pl-PL" sz="1400" dirty="0" smtClean="0">
              <a:solidFill>
                <a:schemeClr val="accent5">
                  <a:lumMod val="50000"/>
                </a:schemeClr>
              </a:solidFill>
            </a:rPr>
            <a:t>dla przedsiębiorców, których całkowita kwota pomocy na usługi doradcze w zakresie innowacji i usługi wsparcia innowacji w rozumieniu art. 2 rozporządzenia Komisji nr 651/2014 </a:t>
          </a:r>
          <a:r>
            <a:rPr lang="pl-PL" sz="1400" b="1" dirty="0" smtClean="0">
              <a:solidFill>
                <a:schemeClr val="accent5">
                  <a:lumMod val="50000"/>
                </a:schemeClr>
              </a:solidFill>
            </a:rPr>
            <a:t>nie przekracza 200 000 euro </a:t>
          </a:r>
          <a:r>
            <a:rPr lang="pl-PL" sz="1400" dirty="0" smtClean="0">
              <a:solidFill>
                <a:schemeClr val="accent5">
                  <a:lumMod val="50000"/>
                </a:schemeClr>
              </a:solidFill>
            </a:rPr>
            <a:t>dla jednego przedsiębiorcy w dowolnym trzyletnim okresie,</a:t>
          </a:r>
        </a:p>
        <a:p>
          <a:r>
            <a:rPr lang="pl-PL" sz="1400" b="1" dirty="0" smtClean="0">
              <a:solidFill>
                <a:schemeClr val="accent5">
                  <a:lumMod val="50000"/>
                </a:schemeClr>
              </a:solidFill>
            </a:rPr>
            <a:t>do 50% wartości wydatków kwalifikowanych </a:t>
          </a:r>
          <a:r>
            <a:rPr lang="pl-PL" sz="1400" dirty="0" smtClean="0">
              <a:solidFill>
                <a:schemeClr val="accent5">
                  <a:lumMod val="50000"/>
                </a:schemeClr>
              </a:solidFill>
            </a:rPr>
            <a:t>dla pozostałych przedsiębiorców.</a:t>
          </a:r>
          <a:endParaRPr lang="pl-PL" sz="1400" dirty="0">
            <a:solidFill>
              <a:schemeClr val="accent5">
                <a:lumMod val="50000"/>
              </a:schemeClr>
            </a:solidFill>
          </a:endParaRPr>
        </a:p>
      </dgm:t>
    </dgm:pt>
    <dgm:pt modelId="{FC382B87-CA63-44AC-A6A1-6EA0BDC330EA}" type="parTrans" cxnId="{5C91B834-08AD-41D5-B174-177A395F47BA}">
      <dgm:prSet/>
      <dgm:spPr/>
      <dgm:t>
        <a:bodyPr/>
        <a:lstStyle/>
        <a:p>
          <a:endParaRPr lang="pl-PL" sz="1600"/>
        </a:p>
      </dgm:t>
    </dgm:pt>
    <dgm:pt modelId="{04D91A45-0332-4CBB-A1E4-67BC6A52A687}" type="sibTrans" cxnId="{5C91B834-08AD-41D5-B174-177A395F47BA}">
      <dgm:prSet/>
      <dgm:spPr/>
      <dgm:t>
        <a:bodyPr/>
        <a:lstStyle/>
        <a:p>
          <a:endParaRPr lang="pl-PL" sz="1600"/>
        </a:p>
      </dgm:t>
    </dgm:pt>
    <dgm:pt modelId="{BC0C13AB-6370-4252-8231-0AF045C64D6D}" type="pres">
      <dgm:prSet presAssocID="{9EE1C3DC-8A88-432D-839C-A35E89F8A88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43953B7-6D92-4FAA-A36F-1353F36327D1}" type="pres">
      <dgm:prSet presAssocID="{5AF62562-5F1A-4BAD-906E-E476FD136CA5}" presName="parentLin" presStyleCnt="0"/>
      <dgm:spPr/>
    </dgm:pt>
    <dgm:pt modelId="{C97D3BA9-75A7-429B-BB08-3B2444C11D84}" type="pres">
      <dgm:prSet presAssocID="{5AF62562-5F1A-4BAD-906E-E476FD136CA5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76A4B362-1845-45E2-B002-D8204DDFCB89}" type="pres">
      <dgm:prSet presAssocID="{5AF62562-5F1A-4BAD-906E-E476FD136CA5}" presName="parentText" presStyleLbl="node1" presStyleIdx="0" presStyleCnt="3" custScaleX="11420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8546145-947A-43AE-933E-8BCC234B4722}" type="pres">
      <dgm:prSet presAssocID="{5AF62562-5F1A-4BAD-906E-E476FD136CA5}" presName="negativeSpace" presStyleCnt="0"/>
      <dgm:spPr/>
    </dgm:pt>
    <dgm:pt modelId="{E613F10F-19E7-4CC8-9FA8-2A6D336F3833}" type="pres">
      <dgm:prSet presAssocID="{5AF62562-5F1A-4BAD-906E-E476FD136CA5}" presName="childText" presStyleLbl="conFgAcc1" presStyleIdx="0" presStyleCnt="3">
        <dgm:presLayoutVars>
          <dgm:bulletEnabled val="1"/>
        </dgm:presLayoutVars>
      </dgm:prSet>
      <dgm:spPr/>
    </dgm:pt>
    <dgm:pt modelId="{3CCF2B23-19F0-483A-8EDF-989D328CB77E}" type="pres">
      <dgm:prSet presAssocID="{0FB6CDA1-A628-4AF2-8433-D49D322B2D2D}" presName="spaceBetweenRectangles" presStyleCnt="0"/>
      <dgm:spPr/>
    </dgm:pt>
    <dgm:pt modelId="{F09B7884-7769-4E58-AF91-7382BD85D3A4}" type="pres">
      <dgm:prSet presAssocID="{53DA997D-453E-49B6-9C9D-AC1629D8670E}" presName="parentLin" presStyleCnt="0"/>
      <dgm:spPr/>
    </dgm:pt>
    <dgm:pt modelId="{0D4F0DBD-047A-4B23-A60B-39B7E4970518}" type="pres">
      <dgm:prSet presAssocID="{53DA997D-453E-49B6-9C9D-AC1629D8670E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28A72DFB-7FEF-469E-8DC5-DF686D398258}" type="pres">
      <dgm:prSet presAssocID="{53DA997D-453E-49B6-9C9D-AC1629D8670E}" presName="parentText" presStyleLbl="node1" presStyleIdx="1" presStyleCnt="3" custScaleX="115842" custLinFactNeighborX="-9902" custLinFactNeighborY="167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E08BB34-941E-4E3C-BF68-1FF5F6CDFD99}" type="pres">
      <dgm:prSet presAssocID="{53DA997D-453E-49B6-9C9D-AC1629D8670E}" presName="negativeSpace" presStyleCnt="0"/>
      <dgm:spPr/>
    </dgm:pt>
    <dgm:pt modelId="{B93C8C8C-07A8-433C-AF91-D48C9A23BBDB}" type="pres">
      <dgm:prSet presAssocID="{53DA997D-453E-49B6-9C9D-AC1629D8670E}" presName="childText" presStyleLbl="conFgAcc1" presStyleIdx="1" presStyleCnt="3">
        <dgm:presLayoutVars>
          <dgm:bulletEnabled val="1"/>
        </dgm:presLayoutVars>
      </dgm:prSet>
      <dgm:spPr/>
    </dgm:pt>
    <dgm:pt modelId="{C0BE37AE-D9FF-429C-9410-370F05F2454B}" type="pres">
      <dgm:prSet presAssocID="{6401B8AF-8347-4FB1-879E-EBCAC456B611}" presName="spaceBetweenRectangles" presStyleCnt="0"/>
      <dgm:spPr/>
    </dgm:pt>
    <dgm:pt modelId="{76A56AA4-3B80-41BB-B0E7-32E6C3FEA909}" type="pres">
      <dgm:prSet presAssocID="{88DCE8BA-7E6E-4E73-B61B-E63F068C04F3}" presName="parentLin" presStyleCnt="0"/>
      <dgm:spPr/>
    </dgm:pt>
    <dgm:pt modelId="{569F18AF-9BEC-4835-92FF-295B558DB1C0}" type="pres">
      <dgm:prSet presAssocID="{88DCE8BA-7E6E-4E73-B61B-E63F068C04F3}" presName="parentLeftMargin" presStyleLbl="node1" presStyleIdx="1" presStyleCnt="3"/>
      <dgm:spPr/>
      <dgm:t>
        <a:bodyPr/>
        <a:lstStyle/>
        <a:p>
          <a:endParaRPr lang="pl-PL"/>
        </a:p>
      </dgm:t>
    </dgm:pt>
    <dgm:pt modelId="{AD417895-02A2-4111-A03D-F2A3EBA9EAB1}" type="pres">
      <dgm:prSet presAssocID="{88DCE8BA-7E6E-4E73-B61B-E63F068C04F3}" presName="parentText" presStyleLbl="node1" presStyleIdx="2" presStyleCnt="3" custScaleX="115019" custScaleY="12822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4CCE47F-5189-4453-A31B-93506319F09A}" type="pres">
      <dgm:prSet presAssocID="{88DCE8BA-7E6E-4E73-B61B-E63F068C04F3}" presName="negativeSpace" presStyleCnt="0"/>
      <dgm:spPr/>
    </dgm:pt>
    <dgm:pt modelId="{0D1D86A5-1ACA-4FA0-B9F1-EEA27E191610}" type="pres">
      <dgm:prSet presAssocID="{88DCE8BA-7E6E-4E73-B61B-E63F068C04F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C91B834-08AD-41D5-B174-177A395F47BA}" srcId="{9EE1C3DC-8A88-432D-839C-A35E89F8A88B}" destId="{88DCE8BA-7E6E-4E73-B61B-E63F068C04F3}" srcOrd="2" destOrd="0" parTransId="{FC382B87-CA63-44AC-A6A1-6EA0BDC330EA}" sibTransId="{04D91A45-0332-4CBB-A1E4-67BC6A52A687}"/>
    <dgm:cxn modelId="{9C3EB8D6-909B-4438-AC01-333BE9750601}" type="presOf" srcId="{9EE1C3DC-8A88-432D-839C-A35E89F8A88B}" destId="{BC0C13AB-6370-4252-8231-0AF045C64D6D}" srcOrd="0" destOrd="0" presId="urn:microsoft.com/office/officeart/2005/8/layout/list1"/>
    <dgm:cxn modelId="{CD783048-A8A6-4175-8A5C-21572FF126DA}" srcId="{9EE1C3DC-8A88-432D-839C-A35E89F8A88B}" destId="{5AF62562-5F1A-4BAD-906E-E476FD136CA5}" srcOrd="0" destOrd="0" parTransId="{B1E57F1E-CC2B-4256-8487-375459D89406}" sibTransId="{0FB6CDA1-A628-4AF2-8433-D49D322B2D2D}"/>
    <dgm:cxn modelId="{53B06CEF-A992-49C9-90C4-A308C22C2508}" type="presOf" srcId="{53DA997D-453E-49B6-9C9D-AC1629D8670E}" destId="{0D4F0DBD-047A-4B23-A60B-39B7E4970518}" srcOrd="0" destOrd="0" presId="urn:microsoft.com/office/officeart/2005/8/layout/list1"/>
    <dgm:cxn modelId="{8F517078-E628-4816-A416-6D63AA214FA1}" srcId="{9EE1C3DC-8A88-432D-839C-A35E89F8A88B}" destId="{53DA997D-453E-49B6-9C9D-AC1629D8670E}" srcOrd="1" destOrd="0" parTransId="{3BD07FFC-70F4-4651-827B-51116190A921}" sibTransId="{6401B8AF-8347-4FB1-879E-EBCAC456B611}"/>
    <dgm:cxn modelId="{60FB1025-339F-4D37-A200-640E5274205F}" type="presOf" srcId="{88DCE8BA-7E6E-4E73-B61B-E63F068C04F3}" destId="{569F18AF-9BEC-4835-92FF-295B558DB1C0}" srcOrd="0" destOrd="0" presId="urn:microsoft.com/office/officeart/2005/8/layout/list1"/>
    <dgm:cxn modelId="{1EEB242F-23D7-4B48-9085-3D4A49D43D7B}" type="presOf" srcId="{88DCE8BA-7E6E-4E73-B61B-E63F068C04F3}" destId="{AD417895-02A2-4111-A03D-F2A3EBA9EAB1}" srcOrd="1" destOrd="0" presId="urn:microsoft.com/office/officeart/2005/8/layout/list1"/>
    <dgm:cxn modelId="{9598E27D-66D8-4FE5-A040-ABB2F12579C8}" type="presOf" srcId="{53DA997D-453E-49B6-9C9D-AC1629D8670E}" destId="{28A72DFB-7FEF-469E-8DC5-DF686D398258}" srcOrd="1" destOrd="0" presId="urn:microsoft.com/office/officeart/2005/8/layout/list1"/>
    <dgm:cxn modelId="{995681E5-EAC6-4124-9966-66021F81F1C2}" type="presOf" srcId="{5AF62562-5F1A-4BAD-906E-E476FD136CA5}" destId="{76A4B362-1845-45E2-B002-D8204DDFCB89}" srcOrd="1" destOrd="0" presId="urn:microsoft.com/office/officeart/2005/8/layout/list1"/>
    <dgm:cxn modelId="{45E724D4-A4D6-4A36-956C-4B67DFDF8A35}" type="presOf" srcId="{5AF62562-5F1A-4BAD-906E-E476FD136CA5}" destId="{C97D3BA9-75A7-429B-BB08-3B2444C11D84}" srcOrd="0" destOrd="0" presId="urn:microsoft.com/office/officeart/2005/8/layout/list1"/>
    <dgm:cxn modelId="{0F22F5BA-93CD-4B42-939E-70F616B913FB}" type="presParOf" srcId="{BC0C13AB-6370-4252-8231-0AF045C64D6D}" destId="{A43953B7-6D92-4FAA-A36F-1353F36327D1}" srcOrd="0" destOrd="0" presId="urn:microsoft.com/office/officeart/2005/8/layout/list1"/>
    <dgm:cxn modelId="{E66358C7-F060-4C9A-BCDA-0F54A15DFB58}" type="presParOf" srcId="{A43953B7-6D92-4FAA-A36F-1353F36327D1}" destId="{C97D3BA9-75A7-429B-BB08-3B2444C11D84}" srcOrd="0" destOrd="0" presId="urn:microsoft.com/office/officeart/2005/8/layout/list1"/>
    <dgm:cxn modelId="{E42624EA-BC63-42C5-A0FB-A5B0C872FAF3}" type="presParOf" srcId="{A43953B7-6D92-4FAA-A36F-1353F36327D1}" destId="{76A4B362-1845-45E2-B002-D8204DDFCB89}" srcOrd="1" destOrd="0" presId="urn:microsoft.com/office/officeart/2005/8/layout/list1"/>
    <dgm:cxn modelId="{C4F03E59-64E1-4E4E-A1AD-AAA31FACABBE}" type="presParOf" srcId="{BC0C13AB-6370-4252-8231-0AF045C64D6D}" destId="{18546145-947A-43AE-933E-8BCC234B4722}" srcOrd="1" destOrd="0" presId="urn:microsoft.com/office/officeart/2005/8/layout/list1"/>
    <dgm:cxn modelId="{31941320-E1F8-46BD-BA6C-EFA07E06D996}" type="presParOf" srcId="{BC0C13AB-6370-4252-8231-0AF045C64D6D}" destId="{E613F10F-19E7-4CC8-9FA8-2A6D336F3833}" srcOrd="2" destOrd="0" presId="urn:microsoft.com/office/officeart/2005/8/layout/list1"/>
    <dgm:cxn modelId="{90D4887E-7486-4D8C-854E-2F9C74BF3D1B}" type="presParOf" srcId="{BC0C13AB-6370-4252-8231-0AF045C64D6D}" destId="{3CCF2B23-19F0-483A-8EDF-989D328CB77E}" srcOrd="3" destOrd="0" presId="urn:microsoft.com/office/officeart/2005/8/layout/list1"/>
    <dgm:cxn modelId="{0A6AF167-FD05-4A73-B05C-944D43285FBB}" type="presParOf" srcId="{BC0C13AB-6370-4252-8231-0AF045C64D6D}" destId="{F09B7884-7769-4E58-AF91-7382BD85D3A4}" srcOrd="4" destOrd="0" presId="urn:microsoft.com/office/officeart/2005/8/layout/list1"/>
    <dgm:cxn modelId="{4BB68789-C9FE-4377-B954-42025A68FFA8}" type="presParOf" srcId="{F09B7884-7769-4E58-AF91-7382BD85D3A4}" destId="{0D4F0DBD-047A-4B23-A60B-39B7E4970518}" srcOrd="0" destOrd="0" presId="urn:microsoft.com/office/officeart/2005/8/layout/list1"/>
    <dgm:cxn modelId="{9C5D6BC7-8177-4507-A0AC-BFF14C03FCD4}" type="presParOf" srcId="{F09B7884-7769-4E58-AF91-7382BD85D3A4}" destId="{28A72DFB-7FEF-469E-8DC5-DF686D398258}" srcOrd="1" destOrd="0" presId="urn:microsoft.com/office/officeart/2005/8/layout/list1"/>
    <dgm:cxn modelId="{1AC02F72-CB04-4A58-99FE-4D51AF738815}" type="presParOf" srcId="{BC0C13AB-6370-4252-8231-0AF045C64D6D}" destId="{8E08BB34-941E-4E3C-BF68-1FF5F6CDFD99}" srcOrd="5" destOrd="0" presId="urn:microsoft.com/office/officeart/2005/8/layout/list1"/>
    <dgm:cxn modelId="{DF872FB2-F3F2-4F8C-B9E8-155AD8A3C8F9}" type="presParOf" srcId="{BC0C13AB-6370-4252-8231-0AF045C64D6D}" destId="{B93C8C8C-07A8-433C-AF91-D48C9A23BBDB}" srcOrd="6" destOrd="0" presId="urn:microsoft.com/office/officeart/2005/8/layout/list1"/>
    <dgm:cxn modelId="{28F20B04-C889-40F6-A4C9-5893CB6E2AFA}" type="presParOf" srcId="{BC0C13AB-6370-4252-8231-0AF045C64D6D}" destId="{C0BE37AE-D9FF-429C-9410-370F05F2454B}" srcOrd="7" destOrd="0" presId="urn:microsoft.com/office/officeart/2005/8/layout/list1"/>
    <dgm:cxn modelId="{A8B0B179-DFB4-4450-888A-922F8FC0A3B6}" type="presParOf" srcId="{BC0C13AB-6370-4252-8231-0AF045C64D6D}" destId="{76A56AA4-3B80-41BB-B0E7-32E6C3FEA909}" srcOrd="8" destOrd="0" presId="urn:microsoft.com/office/officeart/2005/8/layout/list1"/>
    <dgm:cxn modelId="{F76C1B48-F441-4D72-BA86-97B7415F8B38}" type="presParOf" srcId="{76A56AA4-3B80-41BB-B0E7-32E6C3FEA909}" destId="{569F18AF-9BEC-4835-92FF-295B558DB1C0}" srcOrd="0" destOrd="0" presId="urn:microsoft.com/office/officeart/2005/8/layout/list1"/>
    <dgm:cxn modelId="{9ECD23F5-CAE8-4253-8448-738DE7FF392E}" type="presParOf" srcId="{76A56AA4-3B80-41BB-B0E7-32E6C3FEA909}" destId="{AD417895-02A2-4111-A03D-F2A3EBA9EAB1}" srcOrd="1" destOrd="0" presId="urn:microsoft.com/office/officeart/2005/8/layout/list1"/>
    <dgm:cxn modelId="{A7D6A92F-23C1-4FAE-BAAF-F7C431FDB36C}" type="presParOf" srcId="{BC0C13AB-6370-4252-8231-0AF045C64D6D}" destId="{64CCE47F-5189-4453-A31B-93506319F09A}" srcOrd="9" destOrd="0" presId="urn:microsoft.com/office/officeart/2005/8/layout/list1"/>
    <dgm:cxn modelId="{9380F717-172B-41BD-A5BD-8F6C3D776D47}" type="presParOf" srcId="{BC0C13AB-6370-4252-8231-0AF045C64D6D}" destId="{0D1D86A5-1ACA-4FA0-B9F1-EEA27E19161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3F10F-19E7-4CC8-9FA8-2A6D336F3833}">
      <dsp:nvSpPr>
        <dsp:cNvPr id="0" name=""/>
        <dsp:cNvSpPr/>
      </dsp:nvSpPr>
      <dsp:spPr>
        <a:xfrm>
          <a:off x="0" y="523440"/>
          <a:ext cx="87120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A4B362-1845-45E2-B002-D8204DDFCB89}">
      <dsp:nvSpPr>
        <dsp:cNvPr id="0" name=""/>
        <dsp:cNvSpPr/>
      </dsp:nvSpPr>
      <dsp:spPr>
        <a:xfrm>
          <a:off x="435600" y="51120"/>
          <a:ext cx="6964616" cy="94464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05" tIns="0" rIns="23050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tx2">
                  <a:lumMod val="50000"/>
                </a:schemeClr>
              </a:solidFill>
            </a:rPr>
            <a:t>konkurs skierowany do MSP</a:t>
          </a:r>
          <a:endParaRPr lang="pl-PL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81714" y="97234"/>
        <a:ext cx="6872388" cy="852412"/>
      </dsp:txXfrm>
    </dsp:sp>
    <dsp:sp modelId="{B93C8C8C-07A8-433C-AF91-D48C9A23BBDB}">
      <dsp:nvSpPr>
        <dsp:cNvPr id="0" name=""/>
        <dsp:cNvSpPr/>
      </dsp:nvSpPr>
      <dsp:spPr>
        <a:xfrm>
          <a:off x="0" y="1974960"/>
          <a:ext cx="87120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72DFB-7FEF-469E-8DC5-DF686D398258}">
      <dsp:nvSpPr>
        <dsp:cNvPr id="0" name=""/>
        <dsp:cNvSpPr/>
      </dsp:nvSpPr>
      <dsp:spPr>
        <a:xfrm>
          <a:off x="435600" y="1502640"/>
          <a:ext cx="7064508" cy="94464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05" tIns="0" rIns="23050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tx2">
                  <a:lumMod val="50000"/>
                </a:schemeClr>
              </a:solidFill>
            </a:rPr>
            <a:t>usługa powinna być adekwatna do zakresu pomocy potrzebnej przy wdrożeniu  innowacji</a:t>
          </a:r>
          <a:endParaRPr lang="pl-PL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81714" y="1548754"/>
        <a:ext cx="6972280" cy="852412"/>
      </dsp:txXfrm>
    </dsp:sp>
    <dsp:sp modelId="{0D1D86A5-1ACA-4FA0-B9F1-EEA27E191610}">
      <dsp:nvSpPr>
        <dsp:cNvPr id="0" name=""/>
        <dsp:cNvSpPr/>
      </dsp:nvSpPr>
      <dsp:spPr>
        <a:xfrm>
          <a:off x="0" y="3426480"/>
          <a:ext cx="87120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417895-02A2-4111-A03D-F2A3EBA9EAB1}">
      <dsp:nvSpPr>
        <dsp:cNvPr id="0" name=""/>
        <dsp:cNvSpPr/>
      </dsp:nvSpPr>
      <dsp:spPr>
        <a:xfrm>
          <a:off x="435600" y="2954160"/>
          <a:ext cx="7014318" cy="94464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05" tIns="0" rIns="23050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tx2">
                  <a:lumMod val="50000"/>
                </a:schemeClr>
              </a:solidFill>
            </a:rPr>
            <a:t>wartość tej usługi nie może przekraczać  wydatków na wdrożenie innowacji</a:t>
          </a:r>
          <a:endParaRPr lang="pl-PL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81714" y="3000274"/>
        <a:ext cx="6922090" cy="852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1175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7274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7042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6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753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2658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2894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6178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2836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06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9530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9018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774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7166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2737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2878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1736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340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0663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3051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547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943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8972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5053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1899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05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9498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743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1296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8780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1108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7476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266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4199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869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9933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7918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2033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4052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5854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6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6793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6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0767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5041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885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180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5307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0147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7107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907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3931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9170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6674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2435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318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9138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396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9331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5310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1400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613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306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699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1396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1427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6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191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6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990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803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1289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154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097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773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728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64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835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59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662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6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3808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6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587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647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8723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166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6485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079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6508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1098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5561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1343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4897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6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9292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1625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6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61850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1713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8799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5589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8133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7494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254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5483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0420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7535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76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470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881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12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391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026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70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693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800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r.gov.pl/fundusze-europejskie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9.png"/><Relationship Id="rId4" Type="http://schemas.openxmlformats.org/officeDocument/2006/relationships/hyperlink" Target="http://www.bgk.pl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pl-PL" dirty="0" smtClean="0"/>
              <a:t>Program Operacyjny Inteligentny Rozwój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Fundusze europejskie  </a:t>
            </a:r>
            <a:r>
              <a:rPr lang="pl-PL" dirty="0" smtClean="0"/>
              <a:t>2014-2020</a:t>
            </a:r>
            <a:endParaRPr lang="pl-PL" dirty="0"/>
          </a:p>
        </p:txBody>
      </p:sp>
      <p:pic>
        <p:nvPicPr>
          <p:cNvPr id="1026" name="Obraz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57610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8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0" y="2090738"/>
            <a:ext cx="7886700" cy="40862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b="1" dirty="0" smtClean="0"/>
              <a:t>Projekty B+R przedsiębiorstw</a:t>
            </a:r>
          </a:p>
          <a:p>
            <a:pPr>
              <a:buNone/>
            </a:pPr>
            <a:r>
              <a:rPr lang="pl-PL" sz="1400" dirty="0" smtClean="0"/>
              <a:t>Działania 1.1 „Projekty B+R przedsiębiorstw”, </a:t>
            </a:r>
          </a:p>
          <a:p>
            <a:pPr>
              <a:buNone/>
            </a:pPr>
            <a:r>
              <a:rPr lang="pl-PL" sz="1400" dirty="0" smtClean="0"/>
              <a:t>Poddziałania 1.1.1 </a:t>
            </a:r>
            <a:r>
              <a:rPr lang="pl-PL" sz="1400" b="1" dirty="0" smtClean="0"/>
              <a:t>„Badania przemysłowe i prace rozwojowe realizowane przez przedsiębiorstwa”</a:t>
            </a:r>
          </a:p>
          <a:p>
            <a:pPr>
              <a:buNone/>
            </a:pPr>
            <a:endParaRPr lang="pl-PL" sz="1400" b="1" dirty="0"/>
          </a:p>
          <a:p>
            <a:pPr>
              <a:buNone/>
            </a:pPr>
            <a:endParaRPr lang="pl-PL" sz="1400" b="1" dirty="0" smtClean="0"/>
          </a:p>
          <a:p>
            <a:pPr>
              <a:buNone/>
            </a:pPr>
            <a:endParaRPr lang="pl-PL" sz="1400" b="1" dirty="0"/>
          </a:p>
          <a:p>
            <a:pPr>
              <a:buNone/>
            </a:pPr>
            <a:endParaRPr lang="pl-PL" sz="1400" b="1" dirty="0" smtClean="0"/>
          </a:p>
          <a:p>
            <a:pPr>
              <a:buNone/>
            </a:pPr>
            <a:r>
              <a:rPr lang="pl-PL" sz="1400" b="1" dirty="0" smtClean="0"/>
              <a:t/>
            </a:r>
            <a:br>
              <a:rPr lang="pl-PL" sz="1400" b="1" dirty="0" smtClean="0"/>
            </a:br>
            <a:r>
              <a:rPr lang="pl-PL" sz="1400" b="1" dirty="0" smtClean="0"/>
              <a:t>			</a:t>
            </a:r>
            <a:endParaRPr lang="pl-PL" sz="1600" dirty="0" smtClean="0"/>
          </a:p>
        </p:txBody>
      </p:sp>
      <p:grpSp>
        <p:nvGrpSpPr>
          <p:cNvPr id="10" name="Grupa 9"/>
          <p:cNvGrpSpPr/>
          <p:nvPr/>
        </p:nvGrpSpPr>
        <p:grpSpPr>
          <a:xfrm>
            <a:off x="0" y="838409"/>
            <a:ext cx="9144000" cy="1001067"/>
            <a:chOff x="0" y="838409"/>
            <a:chExt cx="9144000" cy="1001067"/>
          </a:xfrm>
        </p:grpSpPr>
        <p:grpSp>
          <p:nvGrpSpPr>
            <p:cNvPr id="4" name="Grupa 3"/>
            <p:cNvGrpSpPr/>
            <p:nvPr/>
          </p:nvGrpSpPr>
          <p:grpSpPr>
            <a:xfrm>
              <a:off x="0" y="838409"/>
              <a:ext cx="9144000" cy="1001067"/>
              <a:chOff x="0" y="0"/>
              <a:chExt cx="9144000" cy="1001067"/>
            </a:xfrm>
          </p:grpSpPr>
          <p:sp>
            <p:nvSpPr>
              <p:cNvPr id="5" name="Prostokąt zaokrąglony 4"/>
              <p:cNvSpPr/>
              <p:nvPr/>
            </p:nvSpPr>
            <p:spPr>
              <a:xfrm>
                <a:off x="0" y="0"/>
                <a:ext cx="9144000" cy="100106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Prostokąt 7"/>
              <p:cNvSpPr/>
              <p:nvPr/>
            </p:nvSpPr>
            <p:spPr>
              <a:xfrm>
                <a:off x="1928906" y="0"/>
                <a:ext cx="7215093" cy="10010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t" anchorCtr="0">
                <a:noAutofit/>
              </a:bodyPr>
              <a:lstStyle/>
              <a:p>
                <a:pPr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kern="1200" dirty="0" smtClean="0">
                    <a:solidFill>
                      <a:schemeClr val="tx1"/>
                    </a:solidFill>
                  </a:rPr>
                  <a:t>Oś priorytetowa I </a:t>
                </a:r>
              </a:p>
              <a:p>
                <a:pPr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b="1" kern="1200" dirty="0" smtClean="0">
                    <a:solidFill>
                      <a:schemeClr val="tx1"/>
                    </a:solidFill>
                  </a:rPr>
                  <a:t>Wsparcie prowadzenia prac B+R przez przedsiębiorstwa</a:t>
                </a:r>
                <a:endParaRPr lang="pl-PL" sz="1600" kern="1200" dirty="0" smtClean="0">
                  <a:solidFill>
                    <a:schemeClr val="tx1"/>
                  </a:solidFill>
                </a:endParaRPr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b="1" i="1" kern="1200" dirty="0" smtClean="0">
                    <a:solidFill>
                      <a:schemeClr val="tx1"/>
                    </a:solidFill>
                  </a:rPr>
                  <a:t>Narodowe Centrum Badań i Rozwoju</a:t>
                </a:r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l-PL" sz="1600" b="1" i="1" kern="1200" dirty="0" smtClean="0"/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l-PL" sz="1600" b="1" i="1" kern="1200" dirty="0" smtClean="0"/>
              </a:p>
              <a:p>
                <a:pPr marL="57150" lvl="1" indent="-57150" algn="l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pl-PL" sz="700" kern="1200" dirty="0"/>
              </a:p>
              <a:p>
                <a:pPr marL="57150" lvl="1" indent="-57150" algn="l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pl-PL" sz="700" kern="1200" dirty="0"/>
              </a:p>
            </p:txBody>
          </p:sp>
        </p:grpSp>
        <p:sp>
          <p:nvSpPr>
            <p:cNvPr id="9" name="Prostokąt zaokrąglony 8"/>
            <p:cNvSpPr/>
            <p:nvPr/>
          </p:nvSpPr>
          <p:spPr>
            <a:xfrm>
              <a:off x="0" y="916745"/>
              <a:ext cx="1828800" cy="800854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" name="Prostokąt zaokrąglony 1"/>
          <p:cNvSpPr/>
          <p:nvPr/>
        </p:nvSpPr>
        <p:spPr>
          <a:xfrm>
            <a:off x="422694" y="3226279"/>
            <a:ext cx="8505646" cy="224286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Minimalna wartość projektów</a:t>
            </a:r>
          </a:p>
          <a:p>
            <a:pPr algn="ctr">
              <a:buNone/>
            </a:pP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Dla mikro małe i średnie przedsiębiorstwo – 2 mln zł</a:t>
            </a:r>
          </a:p>
          <a:p>
            <a:pPr algn="ctr">
              <a:buNone/>
            </a:pPr>
            <a:endParaRPr lang="pl-PL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Przedsiębiorstwa duże  - 12 mln zł</a:t>
            </a:r>
            <a:endParaRPr lang="pl-PL" dirty="0"/>
          </a:p>
        </p:txBody>
      </p:sp>
      <p:pic>
        <p:nvPicPr>
          <p:cNvPr id="11" name="Obraz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0" y="2144713"/>
            <a:ext cx="7886700" cy="40862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b="1" dirty="0" smtClean="0"/>
              <a:t>Projekty B+R przedsiębiorstw</a:t>
            </a:r>
          </a:p>
          <a:p>
            <a:pPr>
              <a:buNone/>
            </a:pPr>
            <a:r>
              <a:rPr lang="pl-PL" sz="1400" dirty="0" smtClean="0"/>
              <a:t>Działania 1.1 „Projekty B+R przedsiębiorstw”, </a:t>
            </a:r>
          </a:p>
          <a:p>
            <a:pPr>
              <a:buNone/>
            </a:pPr>
            <a:r>
              <a:rPr lang="pl-PL" sz="1400" dirty="0" smtClean="0"/>
              <a:t>Poddziałania 1.1.1 </a:t>
            </a:r>
            <a:r>
              <a:rPr lang="pl-PL" sz="1400" b="1" dirty="0" smtClean="0"/>
              <a:t>„Badania przemysłowe i prace rozwojowe realizowane przez przedsiębiorstwa”</a:t>
            </a:r>
            <a:br>
              <a:rPr lang="pl-PL" sz="1400" b="1" dirty="0" smtClean="0"/>
            </a:br>
            <a:r>
              <a:rPr lang="pl-PL" sz="1400" b="1" dirty="0" smtClean="0"/>
              <a:t>			</a:t>
            </a:r>
            <a:endParaRPr lang="pl-PL" sz="1600" dirty="0" smtClean="0"/>
          </a:p>
          <a:p>
            <a:pPr>
              <a:buNone/>
            </a:pPr>
            <a:endParaRPr lang="pl-PL" sz="1400" dirty="0" smtClean="0"/>
          </a:p>
        </p:txBody>
      </p:sp>
      <p:grpSp>
        <p:nvGrpSpPr>
          <p:cNvPr id="2" name="Grupa 9"/>
          <p:cNvGrpSpPr/>
          <p:nvPr/>
        </p:nvGrpSpPr>
        <p:grpSpPr>
          <a:xfrm>
            <a:off x="0" y="838409"/>
            <a:ext cx="9144000" cy="1001067"/>
            <a:chOff x="0" y="838409"/>
            <a:chExt cx="9144000" cy="1001067"/>
          </a:xfrm>
        </p:grpSpPr>
        <p:grpSp>
          <p:nvGrpSpPr>
            <p:cNvPr id="3" name="Grupa 3"/>
            <p:cNvGrpSpPr/>
            <p:nvPr/>
          </p:nvGrpSpPr>
          <p:grpSpPr>
            <a:xfrm>
              <a:off x="0" y="838409"/>
              <a:ext cx="9144000" cy="1001067"/>
              <a:chOff x="0" y="0"/>
              <a:chExt cx="9144000" cy="1001067"/>
            </a:xfrm>
          </p:grpSpPr>
          <p:sp>
            <p:nvSpPr>
              <p:cNvPr id="5" name="Prostokąt zaokrąglony 4"/>
              <p:cNvSpPr/>
              <p:nvPr/>
            </p:nvSpPr>
            <p:spPr>
              <a:xfrm>
                <a:off x="0" y="0"/>
                <a:ext cx="9144000" cy="100106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Prostokąt 7"/>
              <p:cNvSpPr/>
              <p:nvPr/>
            </p:nvSpPr>
            <p:spPr>
              <a:xfrm>
                <a:off x="1928906" y="0"/>
                <a:ext cx="7215093" cy="10010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t" anchorCtr="0">
                <a:noAutofit/>
              </a:bodyPr>
              <a:lstStyle/>
              <a:p>
                <a:pPr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kern="1200" dirty="0" smtClean="0">
                    <a:solidFill>
                      <a:schemeClr val="tx1"/>
                    </a:solidFill>
                  </a:rPr>
                  <a:t>Oś priorytetowa I </a:t>
                </a:r>
              </a:p>
              <a:p>
                <a:pPr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b="1" kern="1200" dirty="0" smtClean="0">
                    <a:solidFill>
                      <a:schemeClr val="tx1"/>
                    </a:solidFill>
                  </a:rPr>
                  <a:t>Wsparcie prowadzenia prac B+R przez przedsiębiorstwa</a:t>
                </a:r>
                <a:endParaRPr lang="pl-PL" sz="1600" kern="1200" dirty="0" smtClean="0">
                  <a:solidFill>
                    <a:schemeClr val="tx1"/>
                  </a:solidFill>
                </a:endParaRPr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b="1" i="1" kern="1200" dirty="0" smtClean="0">
                    <a:solidFill>
                      <a:schemeClr val="tx1"/>
                    </a:solidFill>
                  </a:rPr>
                  <a:t>Narodowe Centrum Badań i Rozwoju</a:t>
                </a:r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l-PL" sz="1600" b="1" i="1" kern="1200" dirty="0" smtClean="0"/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l-PL" sz="1600" b="1" i="1" kern="1200" dirty="0" smtClean="0"/>
              </a:p>
              <a:p>
                <a:pPr marL="57150" lvl="1" indent="-57150" algn="l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pl-PL" sz="700" kern="1200" dirty="0"/>
              </a:p>
              <a:p>
                <a:pPr marL="57150" lvl="1" indent="-57150" algn="l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pl-PL" sz="700" kern="1200" dirty="0"/>
              </a:p>
            </p:txBody>
          </p:sp>
        </p:grpSp>
        <p:sp>
          <p:nvSpPr>
            <p:cNvPr id="9" name="Prostokąt zaokrąglony 8"/>
            <p:cNvSpPr/>
            <p:nvPr/>
          </p:nvSpPr>
          <p:spPr>
            <a:xfrm>
              <a:off x="0" y="916745"/>
              <a:ext cx="1828800" cy="800854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991518"/>
              </p:ext>
            </p:extLst>
          </p:nvPr>
        </p:nvGraphicFramePr>
        <p:xfrm>
          <a:off x="294237" y="3143943"/>
          <a:ext cx="8555525" cy="322695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1105"/>
                <a:gridCol w="1711105"/>
                <a:gridCol w="1711105"/>
                <a:gridCol w="1711105"/>
                <a:gridCol w="1711105"/>
              </a:tblGrid>
              <a:tr h="959366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Status przedsiębiorcy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 err="1" smtClean="0"/>
                        <a:t>Max</a:t>
                      </a:r>
                      <a:r>
                        <a:rPr lang="pl-PL" sz="1200" dirty="0" smtClean="0"/>
                        <a:t>. pomoc</a:t>
                      </a:r>
                      <a:r>
                        <a:rPr lang="pl-PL" sz="1200" baseline="0" dirty="0" smtClean="0"/>
                        <a:t> na badania przemysłowe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 err="1" smtClean="0"/>
                        <a:t>Max</a:t>
                      </a:r>
                      <a:r>
                        <a:rPr lang="pl-PL" sz="1200" dirty="0" smtClean="0"/>
                        <a:t>. pomoc na badania przemysłowe z uwzględnieniem premii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 err="1" smtClean="0"/>
                        <a:t>Max</a:t>
                      </a:r>
                      <a:r>
                        <a:rPr lang="pl-PL" sz="1200" dirty="0" smtClean="0"/>
                        <a:t>. pomoc na prace rozwojowe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 err="1" smtClean="0"/>
                        <a:t>Max</a:t>
                      </a:r>
                      <a:r>
                        <a:rPr lang="pl-PL" sz="1200" dirty="0" smtClean="0"/>
                        <a:t>. pomoc na badania</a:t>
                      </a:r>
                      <a:r>
                        <a:rPr lang="pl-PL" sz="1200" baseline="0" dirty="0" smtClean="0"/>
                        <a:t> rozwojowe z uwzględnieniem premii</a:t>
                      </a:r>
                      <a:endParaRPr lang="pl-PL" sz="1200" dirty="0"/>
                    </a:p>
                  </a:txBody>
                  <a:tcPr anchor="ctr"/>
                </a:tc>
              </a:tr>
              <a:tr h="436076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mikroprzedsiębiorstwo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70%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80%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45%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60%</a:t>
                      </a:r>
                      <a:endParaRPr lang="pl-PL" sz="1200" dirty="0"/>
                    </a:p>
                  </a:txBody>
                  <a:tcPr anchor="ctr"/>
                </a:tc>
              </a:tr>
              <a:tr h="610505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Małe przedsiębiorstwo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70%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80%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45%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60%</a:t>
                      </a:r>
                      <a:endParaRPr lang="pl-PL" sz="1200" dirty="0"/>
                    </a:p>
                  </a:txBody>
                  <a:tcPr anchor="ctr"/>
                </a:tc>
              </a:tr>
              <a:tr h="610505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Średnie przedsiębiorstwo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60%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75%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35%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50%</a:t>
                      </a:r>
                      <a:endParaRPr lang="pl-PL" sz="1200" dirty="0"/>
                    </a:p>
                  </a:txBody>
                  <a:tcPr anchor="ctr"/>
                </a:tc>
              </a:tr>
              <a:tr h="610505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Przedsiębiorstwa</a:t>
                      </a:r>
                      <a:r>
                        <a:rPr lang="pl-PL" sz="1200" baseline="0" dirty="0" smtClean="0"/>
                        <a:t> inne niż MŚP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50%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65%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25%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40%</a:t>
                      </a:r>
                      <a:endParaRPr lang="pl-PL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Obraz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6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0" y="2090738"/>
            <a:ext cx="7886700" cy="40862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b="1" dirty="0" smtClean="0"/>
              <a:t>Projekty B+R przedsiębiorstw</a:t>
            </a:r>
          </a:p>
          <a:p>
            <a:pPr>
              <a:buNone/>
            </a:pPr>
            <a:r>
              <a:rPr lang="pl-PL" sz="1400" dirty="0" smtClean="0"/>
              <a:t>Działania 1.1 „Projekty B+R przedsiębiorstw”, </a:t>
            </a:r>
          </a:p>
          <a:p>
            <a:pPr>
              <a:buNone/>
            </a:pPr>
            <a:r>
              <a:rPr lang="pl-PL" sz="1400" dirty="0" smtClean="0"/>
              <a:t>Poddziałania 1.1.1 </a:t>
            </a:r>
            <a:r>
              <a:rPr lang="pl-PL" sz="1400" b="1" dirty="0" smtClean="0"/>
              <a:t>„Badania przemysłowe i prace rozwojowe realizowane przez przedsiębiorstwa”</a:t>
            </a:r>
          </a:p>
          <a:p>
            <a:pPr>
              <a:buNone/>
            </a:pPr>
            <a:endParaRPr lang="pl-PL" sz="1400" b="1" dirty="0"/>
          </a:p>
          <a:p>
            <a:pPr>
              <a:buNone/>
            </a:pPr>
            <a:endParaRPr lang="pl-PL" sz="1400" b="1" dirty="0" smtClean="0"/>
          </a:p>
          <a:p>
            <a:pPr>
              <a:buNone/>
            </a:pPr>
            <a:endParaRPr lang="pl-PL" sz="1400" b="1" dirty="0"/>
          </a:p>
          <a:p>
            <a:pPr>
              <a:buNone/>
            </a:pPr>
            <a:endParaRPr lang="pl-PL" sz="1400" dirty="0" smtClean="0"/>
          </a:p>
          <a:p>
            <a:pPr>
              <a:buNone/>
            </a:pPr>
            <a:r>
              <a:rPr lang="pl-PL" sz="1400" b="1" dirty="0" smtClean="0"/>
              <a:t/>
            </a:r>
            <a:br>
              <a:rPr lang="pl-PL" sz="1400" b="1" dirty="0" smtClean="0"/>
            </a:br>
            <a:r>
              <a:rPr lang="pl-PL" sz="1400" b="1" dirty="0" smtClean="0"/>
              <a:t>			</a:t>
            </a:r>
            <a:endParaRPr lang="pl-PL" sz="1600" dirty="0" smtClean="0"/>
          </a:p>
        </p:txBody>
      </p:sp>
      <p:grpSp>
        <p:nvGrpSpPr>
          <p:cNvPr id="10" name="Grupa 9"/>
          <p:cNvGrpSpPr/>
          <p:nvPr/>
        </p:nvGrpSpPr>
        <p:grpSpPr>
          <a:xfrm>
            <a:off x="0" y="838409"/>
            <a:ext cx="9144000" cy="1001067"/>
            <a:chOff x="0" y="838409"/>
            <a:chExt cx="9144000" cy="1001067"/>
          </a:xfrm>
        </p:grpSpPr>
        <p:grpSp>
          <p:nvGrpSpPr>
            <p:cNvPr id="4" name="Grupa 3"/>
            <p:cNvGrpSpPr/>
            <p:nvPr/>
          </p:nvGrpSpPr>
          <p:grpSpPr>
            <a:xfrm>
              <a:off x="0" y="838409"/>
              <a:ext cx="9144000" cy="1001067"/>
              <a:chOff x="0" y="0"/>
              <a:chExt cx="9144000" cy="1001067"/>
            </a:xfrm>
          </p:grpSpPr>
          <p:sp>
            <p:nvSpPr>
              <p:cNvPr id="5" name="Prostokąt zaokrąglony 4"/>
              <p:cNvSpPr/>
              <p:nvPr/>
            </p:nvSpPr>
            <p:spPr>
              <a:xfrm>
                <a:off x="0" y="0"/>
                <a:ext cx="9144000" cy="100106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Prostokąt 7"/>
              <p:cNvSpPr/>
              <p:nvPr/>
            </p:nvSpPr>
            <p:spPr>
              <a:xfrm>
                <a:off x="1928906" y="0"/>
                <a:ext cx="7215093" cy="10010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t" anchorCtr="0">
                <a:noAutofit/>
              </a:bodyPr>
              <a:lstStyle/>
              <a:p>
                <a:pPr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kern="1200" dirty="0" smtClean="0">
                    <a:solidFill>
                      <a:schemeClr val="tx1"/>
                    </a:solidFill>
                  </a:rPr>
                  <a:t>Oś priorytetowa I </a:t>
                </a:r>
              </a:p>
              <a:p>
                <a:pPr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b="1" kern="1200" dirty="0" smtClean="0">
                    <a:solidFill>
                      <a:schemeClr val="tx1"/>
                    </a:solidFill>
                  </a:rPr>
                  <a:t>Wsparcie prowadzenia prac B+R przez przedsiębiorstwa</a:t>
                </a:r>
                <a:endParaRPr lang="pl-PL" sz="1600" kern="1200" dirty="0" smtClean="0">
                  <a:solidFill>
                    <a:schemeClr val="tx1"/>
                  </a:solidFill>
                </a:endParaRPr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b="1" i="1" kern="1200" dirty="0" smtClean="0">
                    <a:solidFill>
                      <a:schemeClr val="tx1"/>
                    </a:solidFill>
                  </a:rPr>
                  <a:t>Narodowe Centrum Badań i Rozwoju</a:t>
                </a:r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l-PL" sz="1600" b="1" i="1" kern="1200" dirty="0" smtClean="0"/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l-PL" sz="1600" b="1" i="1" kern="1200" dirty="0" smtClean="0"/>
              </a:p>
              <a:p>
                <a:pPr marL="57150" lvl="1" indent="-57150" algn="l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pl-PL" sz="700" kern="1200" dirty="0"/>
              </a:p>
              <a:p>
                <a:pPr marL="57150" lvl="1" indent="-57150" algn="l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pl-PL" sz="700" kern="1200" dirty="0"/>
              </a:p>
            </p:txBody>
          </p:sp>
        </p:grpSp>
        <p:sp>
          <p:nvSpPr>
            <p:cNvPr id="9" name="Prostokąt zaokrąglony 8"/>
            <p:cNvSpPr/>
            <p:nvPr/>
          </p:nvSpPr>
          <p:spPr>
            <a:xfrm>
              <a:off x="0" y="916745"/>
              <a:ext cx="1828800" cy="800854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" name="Prostokąt zaokrąglony 1"/>
          <p:cNvSpPr/>
          <p:nvPr/>
        </p:nvSpPr>
        <p:spPr>
          <a:xfrm>
            <a:off x="378482" y="3013583"/>
            <a:ext cx="8505646" cy="6469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Planowane w 2016 konkursy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138832" y="3693270"/>
            <a:ext cx="2862891" cy="3052585"/>
          </a:xfrm>
          <a:prstGeom prst="roundRect">
            <a:avLst/>
          </a:prstGeom>
          <a:solidFill>
            <a:srgbClr val="FFAB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</a:rPr>
              <a:t>Wsparcie badań przemysłowych i eksperymentalnych prac rozwojowych w MŚP</a:t>
            </a:r>
          </a:p>
          <a:p>
            <a:endParaRPr lang="pl-PL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Ogłoszenie 1.03.2016</a:t>
            </a: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Rozpoczęcie naboru -4.04.2016</a:t>
            </a: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Zakończenie naboru 29.07.2016 </a:t>
            </a:r>
            <a:endParaRPr lang="pl-PL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3140554" y="3693271"/>
            <a:ext cx="2862891" cy="3052585"/>
          </a:xfrm>
          <a:prstGeom prst="roundRect">
            <a:avLst/>
          </a:prstGeom>
          <a:solidFill>
            <a:srgbClr val="FFAB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</a:rPr>
              <a:t>Wsparcie badań przemysłowych i eksperymentalnych prac rozwojowych w MŚP w regionach słabiej rozwiniętych</a:t>
            </a:r>
          </a:p>
          <a:p>
            <a:endParaRPr lang="pl-PL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Ogłoszenie - III kw.</a:t>
            </a: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Rozpoczęcie naboru - III kw.</a:t>
            </a: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Zakończenie naboru - IV kw.</a:t>
            </a:r>
            <a:endParaRPr lang="pl-PL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6124754" y="3693272"/>
            <a:ext cx="2862891" cy="3052585"/>
          </a:xfrm>
          <a:prstGeom prst="roundRect">
            <a:avLst/>
          </a:prstGeom>
          <a:solidFill>
            <a:srgbClr val="FFAB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</a:rPr>
              <a:t>Wsparcie badań przemysłowych i eksperymentalnych prac rozwojowych dla </a:t>
            </a:r>
            <a:r>
              <a:rPr lang="pl-PL" sz="1600" b="1" u="sng" dirty="0" smtClean="0">
                <a:solidFill>
                  <a:schemeClr val="accent5">
                    <a:lumMod val="50000"/>
                  </a:schemeClr>
                </a:solidFill>
              </a:rPr>
              <a:t>dużych przedsiębiorstw</a:t>
            </a:r>
          </a:p>
          <a:p>
            <a:endParaRPr lang="pl-PL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Ogłoszenie – 28.04.2016</a:t>
            </a: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Rozpoczęcie naboru –1.06.2016</a:t>
            </a: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Zakończenie naboru – 30.12.2016</a:t>
            </a:r>
            <a:endParaRPr lang="pl-PL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Obraz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23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0" y="2144713"/>
            <a:ext cx="7886700" cy="40862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b="1" dirty="0" smtClean="0"/>
              <a:t>Projekty B+R przedsiębiorstw</a:t>
            </a:r>
          </a:p>
          <a:p>
            <a:pPr>
              <a:buNone/>
            </a:pPr>
            <a:r>
              <a:rPr lang="pl-PL" sz="1400" dirty="0" smtClean="0"/>
              <a:t>Działanie 1.1: Projekty B+R przedsiębiorstw </a:t>
            </a:r>
          </a:p>
          <a:p>
            <a:pPr>
              <a:buNone/>
            </a:pPr>
            <a:r>
              <a:rPr lang="pl-PL" sz="1400" dirty="0" smtClean="0"/>
              <a:t>Poddziałanie 1.1.2:</a:t>
            </a:r>
            <a:r>
              <a:rPr lang="pl-PL" sz="1400" b="1" dirty="0" smtClean="0"/>
              <a:t> Prace B+R  związane z wytworzeniem instalacji pilotażowej/demonstracyjnej </a:t>
            </a:r>
            <a:endParaRPr lang="pl-PL" sz="1400" dirty="0" smtClean="0"/>
          </a:p>
        </p:txBody>
      </p:sp>
      <p:grpSp>
        <p:nvGrpSpPr>
          <p:cNvPr id="2" name="Grupa 9"/>
          <p:cNvGrpSpPr/>
          <p:nvPr/>
        </p:nvGrpSpPr>
        <p:grpSpPr>
          <a:xfrm>
            <a:off x="0" y="838409"/>
            <a:ext cx="9144000" cy="1001067"/>
            <a:chOff x="0" y="838409"/>
            <a:chExt cx="9144000" cy="1001067"/>
          </a:xfrm>
        </p:grpSpPr>
        <p:grpSp>
          <p:nvGrpSpPr>
            <p:cNvPr id="3" name="Grupa 3"/>
            <p:cNvGrpSpPr/>
            <p:nvPr/>
          </p:nvGrpSpPr>
          <p:grpSpPr>
            <a:xfrm>
              <a:off x="0" y="838409"/>
              <a:ext cx="9144000" cy="1001067"/>
              <a:chOff x="0" y="0"/>
              <a:chExt cx="9144000" cy="1001067"/>
            </a:xfrm>
          </p:grpSpPr>
          <p:sp>
            <p:nvSpPr>
              <p:cNvPr id="5" name="Prostokąt zaokrąglony 4"/>
              <p:cNvSpPr/>
              <p:nvPr/>
            </p:nvSpPr>
            <p:spPr>
              <a:xfrm>
                <a:off x="0" y="0"/>
                <a:ext cx="9144000" cy="100106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Prostokąt 7"/>
              <p:cNvSpPr/>
              <p:nvPr/>
            </p:nvSpPr>
            <p:spPr>
              <a:xfrm>
                <a:off x="1928906" y="0"/>
                <a:ext cx="7215093" cy="10010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t" anchorCtr="0">
                <a:noAutofit/>
              </a:bodyPr>
              <a:lstStyle/>
              <a:p>
                <a:pPr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kern="1200" dirty="0" smtClean="0">
                    <a:solidFill>
                      <a:schemeClr val="tx1"/>
                    </a:solidFill>
                  </a:rPr>
                  <a:t>Oś priorytetowa I </a:t>
                </a:r>
              </a:p>
              <a:p>
                <a:pPr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b="1" kern="1200" dirty="0" smtClean="0">
                    <a:solidFill>
                      <a:schemeClr val="tx1"/>
                    </a:solidFill>
                  </a:rPr>
                  <a:t>Wsparcie prowadzenia prac B+R przez przedsiębiorstwa</a:t>
                </a:r>
                <a:endParaRPr lang="pl-PL" sz="1600" kern="1200" dirty="0" smtClean="0">
                  <a:solidFill>
                    <a:schemeClr val="tx1"/>
                  </a:solidFill>
                </a:endParaRPr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b="1" i="1" kern="1200" dirty="0" smtClean="0">
                    <a:solidFill>
                      <a:schemeClr val="tx1"/>
                    </a:solidFill>
                  </a:rPr>
                  <a:t>Narodowe Centrum Badań i Rozwoju</a:t>
                </a:r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l-PL" sz="1600" b="1" i="1" kern="1200" dirty="0" smtClean="0"/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l-PL" sz="1600" b="1" i="1" kern="1200" dirty="0" smtClean="0"/>
              </a:p>
              <a:p>
                <a:pPr marL="57150" lvl="1" indent="-57150" algn="l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pl-PL" sz="700" kern="1200" dirty="0"/>
              </a:p>
              <a:p>
                <a:pPr marL="57150" lvl="1" indent="-57150" algn="l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pl-PL" sz="700" kern="1200" dirty="0"/>
              </a:p>
            </p:txBody>
          </p:sp>
        </p:grpSp>
        <p:sp>
          <p:nvSpPr>
            <p:cNvPr id="9" name="Prostokąt zaokrąglony 8"/>
            <p:cNvSpPr/>
            <p:nvPr/>
          </p:nvSpPr>
          <p:spPr>
            <a:xfrm>
              <a:off x="0" y="916745"/>
              <a:ext cx="1828800" cy="800854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" name="Prostokąt zaokrąglony 3"/>
          <p:cNvSpPr/>
          <p:nvPr/>
        </p:nvSpPr>
        <p:spPr>
          <a:xfrm>
            <a:off x="401128" y="3184481"/>
            <a:ext cx="8341743" cy="8785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Dofinansowanie udzielane jest na 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realizację projektów, 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które obejmują wyłącznie 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prace 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rozwojowe 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z 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uwzględnieniem wytworzenia instalacji 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demonstracyjnej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401128" y="4187825"/>
            <a:ext cx="8341743" cy="15355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Beneficjent 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może powierzyć realizację części prac 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B+R 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w projekcie 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podwykonawcy.</a:t>
            </a:r>
          </a:p>
          <a:p>
            <a:pPr algn="ctr"/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Wartość 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prac 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realizowanych 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na zasadzie podwykonawstwa nie 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może 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przekroczyć progów określonych w regulaminie 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konkursów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10" name="Obraz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6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type="subTitle" idx="1"/>
          </p:nvPr>
        </p:nvSpPr>
        <p:spPr>
          <a:xfrm>
            <a:off x="432619" y="2025445"/>
            <a:ext cx="7895304" cy="4336026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pl-PL" sz="1600" b="1" dirty="0" smtClean="0"/>
              <a:t>Projekty B+R przedsiębiorstw</a:t>
            </a:r>
          </a:p>
          <a:p>
            <a:pPr algn="l">
              <a:buNone/>
            </a:pPr>
            <a:r>
              <a:rPr lang="pl-PL" sz="1400" dirty="0" smtClean="0"/>
              <a:t>Działanie 1.1: Projekty B+R przedsiębiorstw </a:t>
            </a:r>
          </a:p>
          <a:p>
            <a:pPr algn="l">
              <a:buNone/>
            </a:pPr>
            <a:r>
              <a:rPr lang="pl-PL" sz="1400" dirty="0" smtClean="0"/>
              <a:t>Poddziałanie 1.1.2:</a:t>
            </a:r>
            <a:r>
              <a:rPr lang="pl-PL" sz="1400" b="1" dirty="0" smtClean="0"/>
              <a:t> Prace B+R  związane z wytworzeniem instalacji pilotażowej/demonstracyjnej</a:t>
            </a:r>
            <a:endParaRPr lang="pl-PL" sz="1600" b="1" dirty="0" smtClean="0"/>
          </a:p>
          <a:p>
            <a:pPr>
              <a:buNone/>
            </a:pPr>
            <a:endParaRPr lang="pl-PL" sz="1400" dirty="0" smtClean="0"/>
          </a:p>
          <a:p>
            <a:endParaRPr lang="pl-PL" sz="1400" dirty="0" smtClean="0"/>
          </a:p>
          <a:p>
            <a:endParaRPr lang="pl-PL" sz="1400" dirty="0"/>
          </a:p>
        </p:txBody>
      </p:sp>
      <p:grpSp>
        <p:nvGrpSpPr>
          <p:cNvPr id="2" name="Grupa 9"/>
          <p:cNvGrpSpPr/>
          <p:nvPr/>
        </p:nvGrpSpPr>
        <p:grpSpPr>
          <a:xfrm>
            <a:off x="0" y="838409"/>
            <a:ext cx="9144000" cy="1001067"/>
            <a:chOff x="0" y="838409"/>
            <a:chExt cx="9144000" cy="1001067"/>
          </a:xfrm>
        </p:grpSpPr>
        <p:grpSp>
          <p:nvGrpSpPr>
            <p:cNvPr id="3" name="Grupa 3"/>
            <p:cNvGrpSpPr/>
            <p:nvPr/>
          </p:nvGrpSpPr>
          <p:grpSpPr>
            <a:xfrm>
              <a:off x="0" y="838409"/>
              <a:ext cx="9144000" cy="1001067"/>
              <a:chOff x="0" y="0"/>
              <a:chExt cx="9144000" cy="1001067"/>
            </a:xfrm>
          </p:grpSpPr>
          <p:sp>
            <p:nvSpPr>
              <p:cNvPr id="5" name="Prostokąt zaokrąglony 4"/>
              <p:cNvSpPr/>
              <p:nvPr/>
            </p:nvSpPr>
            <p:spPr>
              <a:xfrm>
                <a:off x="0" y="0"/>
                <a:ext cx="9144000" cy="100106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Prostokąt 7"/>
              <p:cNvSpPr/>
              <p:nvPr/>
            </p:nvSpPr>
            <p:spPr>
              <a:xfrm>
                <a:off x="1928906" y="0"/>
                <a:ext cx="7215093" cy="10010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t" anchorCtr="0">
                <a:noAutofit/>
              </a:bodyPr>
              <a:lstStyle/>
              <a:p>
                <a:pPr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kern="1200" dirty="0" smtClean="0">
                    <a:solidFill>
                      <a:schemeClr val="tx1"/>
                    </a:solidFill>
                  </a:rPr>
                  <a:t>Oś priorytetowa I </a:t>
                </a:r>
              </a:p>
              <a:p>
                <a:pPr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b="1" kern="1200" dirty="0" smtClean="0">
                    <a:solidFill>
                      <a:schemeClr val="tx1"/>
                    </a:solidFill>
                  </a:rPr>
                  <a:t>Wsparcie prowadzenia prac B+R przez przedsiębiorstwa</a:t>
                </a:r>
                <a:endParaRPr lang="pl-PL" sz="1600" kern="1200" dirty="0" smtClean="0">
                  <a:solidFill>
                    <a:schemeClr val="tx1"/>
                  </a:solidFill>
                </a:endParaRPr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b="1" i="1" kern="1200" dirty="0" smtClean="0">
                    <a:solidFill>
                      <a:schemeClr val="tx1"/>
                    </a:solidFill>
                  </a:rPr>
                  <a:t>Narodowe Centrum Badań i Rozwoju</a:t>
                </a:r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l-PL" sz="1600" b="1" i="1" kern="1200" dirty="0" smtClean="0"/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l-PL" sz="1600" b="1" i="1" kern="1200" dirty="0" smtClean="0"/>
              </a:p>
              <a:p>
                <a:pPr marL="57150" lvl="1" indent="-57150" algn="l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pl-PL" sz="700" kern="1200" dirty="0"/>
              </a:p>
              <a:p>
                <a:pPr marL="57150" lvl="1" indent="-57150" algn="l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pl-PL" sz="700" kern="1200" dirty="0"/>
              </a:p>
            </p:txBody>
          </p:sp>
        </p:grpSp>
        <p:sp>
          <p:nvSpPr>
            <p:cNvPr id="9" name="Prostokąt zaokrąglony 8"/>
            <p:cNvSpPr/>
            <p:nvPr/>
          </p:nvSpPr>
          <p:spPr>
            <a:xfrm>
              <a:off x="0" y="916745"/>
              <a:ext cx="1828800" cy="800854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" name="Prostokąt zaokrąglony 3"/>
          <p:cNvSpPr/>
          <p:nvPr/>
        </p:nvSpPr>
        <p:spPr>
          <a:xfrm>
            <a:off x="888521" y="3321170"/>
            <a:ext cx="7366958" cy="30403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/>
          </a:p>
          <a:p>
            <a:endParaRPr lang="pl-PL" dirty="0"/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Minimalna wartość kosztów kwalifikowalnych  wynosiła: </a:t>
            </a:r>
          </a:p>
          <a:p>
            <a:endParaRPr lang="pl-PL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5 mln PLN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 w przypadku projektu realizowanego przez przedsiębiorcę posiadającego status 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 mikro-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, małego i średniego przedsiębiorcy (MSP); </a:t>
            </a:r>
          </a:p>
          <a:p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20 mln PLN 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w przypadku projektu realizowanego przez innego przedsiębiorcę niż MSP.</a:t>
            </a:r>
          </a:p>
          <a:p>
            <a:pPr algn="ctr"/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Obraz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6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type="subTitle" idx="1"/>
          </p:nvPr>
        </p:nvSpPr>
        <p:spPr>
          <a:xfrm>
            <a:off x="432619" y="2025445"/>
            <a:ext cx="7895304" cy="4336026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pl-PL" sz="1600" b="1" dirty="0" smtClean="0"/>
              <a:t>Projekty B+R przedsiębiorstw</a:t>
            </a:r>
          </a:p>
          <a:p>
            <a:pPr algn="l">
              <a:buNone/>
            </a:pPr>
            <a:r>
              <a:rPr lang="pl-PL" sz="1400" dirty="0" smtClean="0"/>
              <a:t>Działanie 1.1: Projekty B+R przedsiębiorstw </a:t>
            </a:r>
          </a:p>
          <a:p>
            <a:pPr algn="l">
              <a:buNone/>
            </a:pPr>
            <a:r>
              <a:rPr lang="pl-PL" sz="1400" dirty="0" smtClean="0"/>
              <a:t>Poddziałanie 1.1.2:</a:t>
            </a:r>
            <a:r>
              <a:rPr lang="pl-PL" sz="1400" b="1" dirty="0" smtClean="0"/>
              <a:t> Prace B+R  związane z wytworzeniem instalacji pilotażowej/demonstracyjnej</a:t>
            </a:r>
            <a:endParaRPr lang="pl-PL" sz="1600" b="1" dirty="0" smtClean="0"/>
          </a:p>
          <a:p>
            <a:pPr>
              <a:buNone/>
            </a:pPr>
            <a:endParaRPr lang="pl-PL" sz="1400" dirty="0" smtClean="0"/>
          </a:p>
        </p:txBody>
      </p:sp>
      <p:grpSp>
        <p:nvGrpSpPr>
          <p:cNvPr id="2" name="Grupa 9"/>
          <p:cNvGrpSpPr/>
          <p:nvPr/>
        </p:nvGrpSpPr>
        <p:grpSpPr>
          <a:xfrm>
            <a:off x="0" y="838409"/>
            <a:ext cx="9144000" cy="1001067"/>
            <a:chOff x="0" y="838409"/>
            <a:chExt cx="9144000" cy="1001067"/>
          </a:xfrm>
        </p:grpSpPr>
        <p:grpSp>
          <p:nvGrpSpPr>
            <p:cNvPr id="3" name="Grupa 3"/>
            <p:cNvGrpSpPr/>
            <p:nvPr/>
          </p:nvGrpSpPr>
          <p:grpSpPr>
            <a:xfrm>
              <a:off x="0" y="838409"/>
              <a:ext cx="9144000" cy="1001067"/>
              <a:chOff x="0" y="0"/>
              <a:chExt cx="9144000" cy="1001067"/>
            </a:xfrm>
          </p:grpSpPr>
          <p:sp>
            <p:nvSpPr>
              <p:cNvPr id="5" name="Prostokąt zaokrąglony 4"/>
              <p:cNvSpPr/>
              <p:nvPr/>
            </p:nvSpPr>
            <p:spPr>
              <a:xfrm>
                <a:off x="0" y="0"/>
                <a:ext cx="9144000" cy="100106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Prostokąt 7"/>
              <p:cNvSpPr/>
              <p:nvPr/>
            </p:nvSpPr>
            <p:spPr>
              <a:xfrm>
                <a:off x="1928906" y="0"/>
                <a:ext cx="7215093" cy="10010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t" anchorCtr="0">
                <a:noAutofit/>
              </a:bodyPr>
              <a:lstStyle/>
              <a:p>
                <a:pPr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kern="1200" dirty="0" smtClean="0">
                    <a:solidFill>
                      <a:schemeClr val="tx1"/>
                    </a:solidFill>
                  </a:rPr>
                  <a:t>Oś priorytetowa I </a:t>
                </a:r>
              </a:p>
              <a:p>
                <a:pPr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b="1" kern="1200" dirty="0" smtClean="0">
                    <a:solidFill>
                      <a:schemeClr val="tx1"/>
                    </a:solidFill>
                  </a:rPr>
                  <a:t>Wsparcie prowadzenia prac B+R przez przedsiębiorstwa</a:t>
                </a:r>
                <a:endParaRPr lang="pl-PL" sz="1600" kern="1200" dirty="0" smtClean="0">
                  <a:solidFill>
                    <a:schemeClr val="tx1"/>
                  </a:solidFill>
                </a:endParaRPr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b="1" i="1" kern="1200" dirty="0" smtClean="0">
                    <a:solidFill>
                      <a:schemeClr val="tx1"/>
                    </a:solidFill>
                  </a:rPr>
                  <a:t>Narodowe Centrum Badań i Rozwoju</a:t>
                </a:r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l-PL" sz="1600" b="1" i="1" kern="1200" dirty="0" smtClean="0"/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l-PL" sz="1600" b="1" i="1" kern="1200" dirty="0" smtClean="0"/>
              </a:p>
              <a:p>
                <a:pPr marL="57150" lvl="1" indent="-57150" algn="l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pl-PL" sz="700" kern="1200" dirty="0"/>
              </a:p>
              <a:p>
                <a:pPr marL="57150" lvl="1" indent="-57150" algn="l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pl-PL" sz="700" kern="1200" dirty="0"/>
              </a:p>
            </p:txBody>
          </p:sp>
        </p:grpSp>
        <p:sp>
          <p:nvSpPr>
            <p:cNvPr id="9" name="Prostokąt zaokrąglony 8"/>
            <p:cNvSpPr/>
            <p:nvPr/>
          </p:nvSpPr>
          <p:spPr>
            <a:xfrm>
              <a:off x="0" y="916745"/>
              <a:ext cx="1828800" cy="800854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337186" y="3480619"/>
          <a:ext cx="6479460" cy="28434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59820"/>
                <a:gridCol w="2159820"/>
                <a:gridCol w="2159820"/>
              </a:tblGrid>
              <a:tr h="845362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Status przedsiębiorcy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 err="1" smtClean="0"/>
                        <a:t>Max</a:t>
                      </a:r>
                      <a:r>
                        <a:rPr lang="pl-PL" sz="1200" dirty="0" smtClean="0"/>
                        <a:t>. pomoc</a:t>
                      </a:r>
                      <a:r>
                        <a:rPr lang="pl-PL" sz="1200" baseline="0" dirty="0" smtClean="0"/>
                        <a:t> na prace rozwojowe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 err="1" smtClean="0"/>
                        <a:t>Max</a:t>
                      </a:r>
                      <a:r>
                        <a:rPr lang="pl-PL" sz="1200" dirty="0" smtClean="0"/>
                        <a:t>. pomoc na badania</a:t>
                      </a:r>
                      <a:r>
                        <a:rPr lang="pl-PL" sz="1200" baseline="0" dirty="0" smtClean="0"/>
                        <a:t> rozwojowe z uwzględnieniem premii</a:t>
                      </a:r>
                      <a:endParaRPr lang="pl-PL" sz="1200" dirty="0"/>
                    </a:p>
                  </a:txBody>
                  <a:tcPr anchor="ctr"/>
                </a:tc>
              </a:tr>
              <a:tr h="384255">
                <a:tc>
                  <a:txBody>
                    <a:bodyPr/>
                    <a:lstStyle/>
                    <a:p>
                      <a:r>
                        <a:rPr lang="pl-PL" sz="1200" b="1" dirty="0" smtClean="0"/>
                        <a:t>mikroprzedsiębiorstwo</a:t>
                      </a:r>
                      <a:endParaRPr lang="pl-P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45%</a:t>
                      </a:r>
                      <a:endParaRPr lang="pl-P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60%</a:t>
                      </a:r>
                      <a:endParaRPr lang="pl-PL" sz="1200" b="1" dirty="0"/>
                    </a:p>
                  </a:txBody>
                  <a:tcPr anchor="ctr"/>
                </a:tc>
              </a:tr>
              <a:tr h="537957">
                <a:tc>
                  <a:txBody>
                    <a:bodyPr/>
                    <a:lstStyle/>
                    <a:p>
                      <a:r>
                        <a:rPr lang="pl-PL" sz="1200" b="1" dirty="0" smtClean="0"/>
                        <a:t>Małe przedsiębiorstwo</a:t>
                      </a:r>
                      <a:endParaRPr lang="pl-P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45%</a:t>
                      </a:r>
                      <a:endParaRPr lang="pl-P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60%</a:t>
                      </a:r>
                      <a:endParaRPr lang="pl-PL" sz="1200" b="1" dirty="0"/>
                    </a:p>
                  </a:txBody>
                  <a:tcPr anchor="ctr"/>
                </a:tc>
              </a:tr>
              <a:tr h="537957">
                <a:tc>
                  <a:txBody>
                    <a:bodyPr/>
                    <a:lstStyle/>
                    <a:p>
                      <a:r>
                        <a:rPr lang="pl-PL" sz="1200" b="1" dirty="0" smtClean="0"/>
                        <a:t>Średnie przedsiębiorstwo</a:t>
                      </a:r>
                      <a:endParaRPr lang="pl-P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35%</a:t>
                      </a:r>
                      <a:endParaRPr lang="pl-P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50%</a:t>
                      </a:r>
                      <a:endParaRPr lang="pl-PL" sz="1200" b="1" dirty="0"/>
                    </a:p>
                  </a:txBody>
                  <a:tcPr anchor="ctr"/>
                </a:tc>
              </a:tr>
              <a:tr h="537957">
                <a:tc>
                  <a:txBody>
                    <a:bodyPr/>
                    <a:lstStyle/>
                    <a:p>
                      <a:r>
                        <a:rPr lang="pl-PL" sz="1200" b="1" dirty="0" smtClean="0"/>
                        <a:t>Przedsiębiorstwo inne niż MŚP</a:t>
                      </a:r>
                      <a:endParaRPr lang="pl-P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25%</a:t>
                      </a:r>
                      <a:endParaRPr lang="pl-P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40%</a:t>
                      </a:r>
                      <a:endParaRPr lang="pl-PL" sz="12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" name="Obraz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6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0" y="2090738"/>
            <a:ext cx="7886700" cy="40862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b="1" dirty="0" smtClean="0"/>
              <a:t>Projekty B+R przedsiębiorstw</a:t>
            </a:r>
          </a:p>
          <a:p>
            <a:pPr>
              <a:buNone/>
            </a:pPr>
            <a:r>
              <a:rPr lang="pl-PL" sz="1400" dirty="0" smtClean="0"/>
              <a:t>Działania 1.1 „Projekty B+R przedsiębiorstw”, </a:t>
            </a:r>
          </a:p>
          <a:p>
            <a:pPr>
              <a:buNone/>
            </a:pPr>
            <a:r>
              <a:rPr lang="pl-PL" sz="1400" dirty="0"/>
              <a:t>Poddziałanie 1.1.2:</a:t>
            </a:r>
            <a:r>
              <a:rPr lang="pl-PL" sz="1400" b="1" dirty="0"/>
              <a:t> Prace B+R  związane z wytworzeniem instalacji pilotażowej/demonstracyjnej</a:t>
            </a:r>
            <a:endParaRPr lang="pl-PL" sz="1600" b="1" dirty="0"/>
          </a:p>
          <a:p>
            <a:pPr>
              <a:buNone/>
            </a:pPr>
            <a:endParaRPr lang="pl-PL" sz="1400" b="1" dirty="0"/>
          </a:p>
          <a:p>
            <a:pPr>
              <a:buNone/>
            </a:pPr>
            <a:endParaRPr lang="pl-PL" sz="1400" b="1" dirty="0" smtClean="0"/>
          </a:p>
          <a:p>
            <a:pPr>
              <a:buNone/>
            </a:pPr>
            <a:endParaRPr lang="pl-PL" sz="1400" b="1" dirty="0"/>
          </a:p>
          <a:p>
            <a:pPr>
              <a:buNone/>
            </a:pPr>
            <a:endParaRPr lang="pl-PL" sz="1400" dirty="0" smtClean="0"/>
          </a:p>
          <a:p>
            <a:pPr>
              <a:buNone/>
            </a:pPr>
            <a:r>
              <a:rPr lang="pl-PL" sz="1400" b="1" dirty="0" smtClean="0"/>
              <a:t/>
            </a:r>
            <a:br>
              <a:rPr lang="pl-PL" sz="1400" b="1" dirty="0" smtClean="0"/>
            </a:br>
            <a:r>
              <a:rPr lang="pl-PL" sz="1400" b="1" dirty="0" smtClean="0"/>
              <a:t>			</a:t>
            </a:r>
            <a:endParaRPr lang="pl-PL" sz="1600" dirty="0" smtClean="0"/>
          </a:p>
        </p:txBody>
      </p:sp>
      <p:grpSp>
        <p:nvGrpSpPr>
          <p:cNvPr id="10" name="Grupa 9"/>
          <p:cNvGrpSpPr/>
          <p:nvPr/>
        </p:nvGrpSpPr>
        <p:grpSpPr>
          <a:xfrm>
            <a:off x="0" y="838409"/>
            <a:ext cx="9144000" cy="1001067"/>
            <a:chOff x="0" y="838409"/>
            <a:chExt cx="9144000" cy="1001067"/>
          </a:xfrm>
        </p:grpSpPr>
        <p:grpSp>
          <p:nvGrpSpPr>
            <p:cNvPr id="4" name="Grupa 3"/>
            <p:cNvGrpSpPr/>
            <p:nvPr/>
          </p:nvGrpSpPr>
          <p:grpSpPr>
            <a:xfrm>
              <a:off x="0" y="838409"/>
              <a:ext cx="9144000" cy="1001067"/>
              <a:chOff x="0" y="0"/>
              <a:chExt cx="9144000" cy="1001067"/>
            </a:xfrm>
          </p:grpSpPr>
          <p:sp>
            <p:nvSpPr>
              <p:cNvPr id="5" name="Prostokąt zaokrąglony 4"/>
              <p:cNvSpPr/>
              <p:nvPr/>
            </p:nvSpPr>
            <p:spPr>
              <a:xfrm>
                <a:off x="0" y="0"/>
                <a:ext cx="9144000" cy="100106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Prostokąt 7"/>
              <p:cNvSpPr/>
              <p:nvPr/>
            </p:nvSpPr>
            <p:spPr>
              <a:xfrm>
                <a:off x="1928906" y="0"/>
                <a:ext cx="7215093" cy="10010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t" anchorCtr="0">
                <a:noAutofit/>
              </a:bodyPr>
              <a:lstStyle/>
              <a:p>
                <a:pPr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kern="1200" dirty="0" smtClean="0">
                    <a:solidFill>
                      <a:schemeClr val="tx1"/>
                    </a:solidFill>
                  </a:rPr>
                  <a:t>Oś priorytetowa I </a:t>
                </a:r>
              </a:p>
              <a:p>
                <a:pPr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b="1" kern="1200" dirty="0" smtClean="0">
                    <a:solidFill>
                      <a:schemeClr val="tx1"/>
                    </a:solidFill>
                  </a:rPr>
                  <a:t>Wsparcie prowadzenia prac B+R przez przedsiębiorstwa</a:t>
                </a:r>
                <a:endParaRPr lang="pl-PL" sz="1600" kern="1200" dirty="0" smtClean="0">
                  <a:solidFill>
                    <a:schemeClr val="tx1"/>
                  </a:solidFill>
                </a:endParaRPr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b="1" i="1" kern="1200" dirty="0" smtClean="0">
                    <a:solidFill>
                      <a:schemeClr val="tx1"/>
                    </a:solidFill>
                  </a:rPr>
                  <a:t>Narodowe Centrum Badań i Rozwoju</a:t>
                </a:r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l-PL" sz="1600" b="1" i="1" kern="1200" dirty="0" smtClean="0"/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l-PL" sz="1600" b="1" i="1" kern="1200" dirty="0" smtClean="0"/>
              </a:p>
              <a:p>
                <a:pPr marL="57150" lvl="1" indent="-57150" algn="l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pl-PL" sz="700" kern="1200" dirty="0"/>
              </a:p>
              <a:p>
                <a:pPr marL="57150" lvl="1" indent="-57150" algn="l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pl-PL" sz="700" kern="1200" dirty="0"/>
              </a:p>
            </p:txBody>
          </p:sp>
        </p:grpSp>
        <p:sp>
          <p:nvSpPr>
            <p:cNvPr id="9" name="Prostokąt zaokrąglony 8"/>
            <p:cNvSpPr/>
            <p:nvPr/>
          </p:nvSpPr>
          <p:spPr>
            <a:xfrm>
              <a:off x="0" y="916745"/>
              <a:ext cx="1828800" cy="800854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" name="Prostokąt zaokrąglony 1"/>
          <p:cNvSpPr/>
          <p:nvPr/>
        </p:nvSpPr>
        <p:spPr>
          <a:xfrm>
            <a:off x="378482" y="3013583"/>
            <a:ext cx="8505646" cy="6469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Planowane w 2016 konkursy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2816929" y="3660565"/>
            <a:ext cx="3510142" cy="3197436"/>
          </a:xfrm>
          <a:prstGeom prst="roundRect">
            <a:avLst/>
          </a:prstGeom>
          <a:solidFill>
            <a:srgbClr val="FFAB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</a:rPr>
              <a:t>Wsparcie eksperymentalnych prac rozwojowych związanych z tworzeniem linii pilotażowych </a:t>
            </a:r>
          </a:p>
          <a:p>
            <a:endParaRPr lang="pl-PL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</a:rPr>
              <a:t>Konkurs dla dużych przedsiębiorstw</a:t>
            </a:r>
          </a:p>
          <a:p>
            <a:endParaRPr lang="pl-PL" sz="16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</a:rPr>
              <a:t>Ogłoszenie 6.06.2016</a:t>
            </a:r>
          </a:p>
          <a:p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</a:rPr>
              <a:t>Rozpoczęcie naboru 6.07.2016</a:t>
            </a:r>
          </a:p>
          <a:p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</a:rPr>
              <a:t>Zakończenie naboru 12.08.2016</a:t>
            </a:r>
            <a:endParaRPr lang="pl-PL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Obraz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32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9"/>
          <p:cNvGrpSpPr/>
          <p:nvPr/>
        </p:nvGrpSpPr>
        <p:grpSpPr>
          <a:xfrm>
            <a:off x="0" y="838409"/>
            <a:ext cx="9144000" cy="1001067"/>
            <a:chOff x="0" y="838409"/>
            <a:chExt cx="9144000" cy="1001067"/>
          </a:xfrm>
        </p:grpSpPr>
        <p:grpSp>
          <p:nvGrpSpPr>
            <p:cNvPr id="3" name="Grupa 3"/>
            <p:cNvGrpSpPr/>
            <p:nvPr/>
          </p:nvGrpSpPr>
          <p:grpSpPr>
            <a:xfrm>
              <a:off x="0" y="838409"/>
              <a:ext cx="9144000" cy="1001067"/>
              <a:chOff x="0" y="0"/>
              <a:chExt cx="9144000" cy="1001067"/>
            </a:xfrm>
          </p:grpSpPr>
          <p:sp>
            <p:nvSpPr>
              <p:cNvPr id="5" name="Prostokąt zaokrąglony 4"/>
              <p:cNvSpPr/>
              <p:nvPr/>
            </p:nvSpPr>
            <p:spPr>
              <a:xfrm>
                <a:off x="0" y="0"/>
                <a:ext cx="9144000" cy="100106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Prostokąt 7"/>
              <p:cNvSpPr/>
              <p:nvPr/>
            </p:nvSpPr>
            <p:spPr>
              <a:xfrm>
                <a:off x="1928906" y="0"/>
                <a:ext cx="7215093" cy="10010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t" anchorCtr="0">
                <a:noAutofit/>
              </a:bodyPr>
              <a:lstStyle/>
              <a:p>
                <a:pPr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kern="1200" dirty="0" smtClean="0">
                    <a:solidFill>
                      <a:schemeClr val="tx1"/>
                    </a:solidFill>
                  </a:rPr>
                  <a:t>Oś priorytetowa I </a:t>
                </a:r>
              </a:p>
              <a:p>
                <a:pPr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b="1" kern="1200" dirty="0" smtClean="0">
                    <a:solidFill>
                      <a:schemeClr val="tx1"/>
                    </a:solidFill>
                  </a:rPr>
                  <a:t>Wsparcie prowadzenia prac B+R przez przedsiębiorstwa</a:t>
                </a:r>
                <a:endParaRPr lang="pl-PL" sz="1600" kern="1200" dirty="0" smtClean="0">
                  <a:solidFill>
                    <a:schemeClr val="tx1"/>
                  </a:solidFill>
                </a:endParaRPr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b="1" i="1" kern="1200" dirty="0" smtClean="0">
                    <a:solidFill>
                      <a:schemeClr val="tx1"/>
                    </a:solidFill>
                  </a:rPr>
                  <a:t>Narodowe Centrum Badań i Rozwoju</a:t>
                </a:r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l-PL" sz="1600" b="1" i="1" kern="1200" dirty="0" smtClean="0"/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l-PL" sz="1600" b="1" i="1" kern="1200" dirty="0" smtClean="0"/>
              </a:p>
              <a:p>
                <a:pPr lvl="1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l-PL" sz="1600" b="1" i="1" dirty="0" smtClean="0"/>
              </a:p>
              <a:p>
                <a:pPr lvl="1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l-PL" sz="1600" b="1" i="1" kern="1200" dirty="0" smtClean="0"/>
              </a:p>
              <a:p>
                <a:pPr marL="57150" lvl="1" indent="-57150" algn="l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pl-PL" sz="700" kern="1200" dirty="0"/>
              </a:p>
              <a:p>
                <a:pPr marL="57150" lvl="1" indent="-57150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pl-PL" sz="700" kern="1200" dirty="0"/>
              </a:p>
            </p:txBody>
          </p:sp>
        </p:grpSp>
        <p:sp>
          <p:nvSpPr>
            <p:cNvPr id="9" name="Prostokąt zaokrąglony 8"/>
            <p:cNvSpPr/>
            <p:nvPr/>
          </p:nvSpPr>
          <p:spPr>
            <a:xfrm>
              <a:off x="0" y="916745"/>
              <a:ext cx="1828800" cy="800854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1" name="Podtytuł 10"/>
          <p:cNvSpPr>
            <a:spLocks noGrp="1"/>
          </p:cNvSpPr>
          <p:nvPr>
            <p:ph type="subTitle" idx="1"/>
          </p:nvPr>
        </p:nvSpPr>
        <p:spPr>
          <a:xfrm>
            <a:off x="491613" y="1936955"/>
            <a:ext cx="8190271" cy="4739148"/>
          </a:xfrm>
        </p:spPr>
        <p:txBody>
          <a:bodyPr>
            <a:normAutofit/>
          </a:bodyPr>
          <a:lstStyle/>
          <a:p>
            <a:pPr algn="l"/>
            <a:r>
              <a:rPr lang="pl-PL" sz="1600" b="1" dirty="0" smtClean="0"/>
              <a:t>Projekty B+R przedsiębiorstw</a:t>
            </a:r>
          </a:p>
          <a:p>
            <a:pPr algn="l"/>
            <a:r>
              <a:rPr lang="pl-PL" sz="1400" dirty="0" smtClean="0"/>
              <a:t>Działania 1.2 </a:t>
            </a:r>
            <a:r>
              <a:rPr lang="pl-PL" sz="1400" b="1" dirty="0" smtClean="0"/>
              <a:t>„Sektorowe programy B+R”</a:t>
            </a:r>
          </a:p>
          <a:p>
            <a:pPr algn="l"/>
            <a:endParaRPr lang="pl-PL" sz="1400" b="1" dirty="0" smtClean="0"/>
          </a:p>
          <a:p>
            <a:pPr algn="l"/>
            <a:endParaRPr lang="pl-PL" sz="1400" b="1" dirty="0" smtClean="0"/>
          </a:p>
          <a:p>
            <a:pPr algn="l"/>
            <a:endParaRPr lang="pl-PL" sz="1400" b="1" dirty="0" smtClean="0"/>
          </a:p>
          <a:p>
            <a:pPr algn="l"/>
            <a:endParaRPr lang="pl-PL" sz="1400" b="1" dirty="0" smtClean="0"/>
          </a:p>
          <a:p>
            <a:pPr algn="l"/>
            <a:endParaRPr lang="pl-PL" sz="1400" b="1" dirty="0" smtClean="0"/>
          </a:p>
          <a:p>
            <a:pPr algn="l"/>
            <a:endParaRPr lang="pl-PL" sz="1400" b="1" dirty="0" smtClean="0"/>
          </a:p>
          <a:p>
            <a:pPr algn="l"/>
            <a:endParaRPr lang="pl-PL" sz="1400" b="1" dirty="0"/>
          </a:p>
        </p:txBody>
      </p:sp>
      <p:sp>
        <p:nvSpPr>
          <p:cNvPr id="12" name="Prostokąt zaokrąglony 11"/>
          <p:cNvSpPr/>
          <p:nvPr/>
        </p:nvSpPr>
        <p:spPr>
          <a:xfrm>
            <a:off x="299419" y="2556415"/>
            <a:ext cx="8574657" cy="10351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b="1" dirty="0">
                <a:solidFill>
                  <a:schemeClr val="accent5">
                    <a:lumMod val="50000"/>
                  </a:schemeClr>
                </a:solidFill>
              </a:rPr>
              <a:t>Programy sektorowe służą realizacji dużych </a:t>
            </a:r>
            <a:r>
              <a:rPr lang="pl-PL" sz="1400" b="1" dirty="0" smtClean="0">
                <a:solidFill>
                  <a:schemeClr val="accent5">
                    <a:lumMod val="50000"/>
                  </a:schemeClr>
                </a:solidFill>
              </a:rPr>
              <a:t>przedsięwzięć </a:t>
            </a:r>
            <a:r>
              <a:rPr lang="pl-PL" sz="1400" b="1" dirty="0">
                <a:solidFill>
                  <a:schemeClr val="accent5">
                    <a:lumMod val="50000"/>
                  </a:schemeClr>
                </a:solidFill>
              </a:rPr>
              <a:t>B+R, istotnych dla rozwoju </a:t>
            </a:r>
            <a:r>
              <a:rPr lang="pl-PL" sz="1400" b="1" dirty="0" smtClean="0">
                <a:solidFill>
                  <a:schemeClr val="accent5">
                    <a:lumMod val="50000"/>
                  </a:schemeClr>
                </a:solidFill>
              </a:rPr>
              <a:t>poszczególnych </a:t>
            </a:r>
            <a:r>
              <a:rPr lang="pl-PL" sz="1400" b="1" dirty="0">
                <a:solidFill>
                  <a:schemeClr val="accent5">
                    <a:lumMod val="50000"/>
                  </a:schemeClr>
                </a:solidFill>
              </a:rPr>
              <a:t>branż/sektorów gospodarki. </a:t>
            </a:r>
            <a:endParaRPr lang="pl-PL" sz="1400" b="1" dirty="0">
              <a:solidFill>
                <a:srgbClr val="C00000"/>
              </a:solidFill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299419" y="3796570"/>
            <a:ext cx="8574657" cy="10351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b="1" dirty="0">
                <a:solidFill>
                  <a:schemeClr val="accent5">
                    <a:lumMod val="50000"/>
                  </a:schemeClr>
                </a:solidFill>
              </a:rPr>
              <a:t>W programach sektorowych inicjatorem wspólnego przedsięwzięcia jest grupa przedsiębiorstw, </a:t>
            </a:r>
          </a:p>
          <a:p>
            <a:pPr algn="ctr"/>
            <a:r>
              <a:rPr lang="pl-PL" sz="1400" b="1" dirty="0">
                <a:solidFill>
                  <a:schemeClr val="accent5">
                    <a:lumMod val="50000"/>
                  </a:schemeClr>
                </a:solidFill>
              </a:rPr>
              <a:t>które występują w imieniu branży (np. </a:t>
            </a:r>
            <a:r>
              <a:rPr lang="pl-PL" sz="1400" b="1" dirty="0" smtClean="0">
                <a:solidFill>
                  <a:schemeClr val="accent5">
                    <a:lumMod val="50000"/>
                  </a:schemeClr>
                </a:solidFill>
              </a:rPr>
              <a:t>za pośrednictwem </a:t>
            </a:r>
            <a:r>
              <a:rPr lang="pl-PL" sz="1400" b="1" dirty="0">
                <a:solidFill>
                  <a:schemeClr val="accent5">
                    <a:lumMod val="50000"/>
                  </a:schemeClr>
                </a:solidFill>
              </a:rPr>
              <a:t>platformy technologicznej, </a:t>
            </a:r>
            <a:r>
              <a:rPr lang="pl-PL" sz="1400" b="1" dirty="0" smtClean="0">
                <a:solidFill>
                  <a:schemeClr val="accent5">
                    <a:lumMod val="50000"/>
                  </a:schemeClr>
                </a:solidFill>
              </a:rPr>
              <a:t>inicjatywy </a:t>
            </a:r>
            <a:r>
              <a:rPr lang="pl-PL" sz="1400" b="1" dirty="0">
                <a:solidFill>
                  <a:schemeClr val="accent5">
                    <a:lumMod val="50000"/>
                  </a:schemeClr>
                </a:solidFill>
              </a:rPr>
              <a:t>klastrowej, etc.), przedstawiając zarys </a:t>
            </a:r>
            <a:r>
              <a:rPr lang="pl-PL" sz="1400" b="1" dirty="0" smtClean="0">
                <a:solidFill>
                  <a:schemeClr val="accent5">
                    <a:lumMod val="50000"/>
                  </a:schemeClr>
                </a:solidFill>
              </a:rPr>
              <a:t>agendy </a:t>
            </a:r>
            <a:r>
              <a:rPr lang="pl-PL" sz="1400" b="1" dirty="0">
                <a:solidFill>
                  <a:schemeClr val="accent5">
                    <a:lumMod val="50000"/>
                  </a:schemeClr>
                </a:solidFill>
              </a:rPr>
              <a:t>badawczej wraz z konkretnym </a:t>
            </a:r>
            <a:r>
              <a:rPr lang="pl-PL" sz="1400" b="1" dirty="0" smtClean="0">
                <a:solidFill>
                  <a:schemeClr val="accent5">
                    <a:lumMod val="50000"/>
                  </a:schemeClr>
                </a:solidFill>
              </a:rPr>
              <a:t>zapotrzebowaniem </a:t>
            </a:r>
            <a:r>
              <a:rPr lang="pl-PL" sz="1400" b="1" dirty="0">
                <a:solidFill>
                  <a:schemeClr val="accent5">
                    <a:lumMod val="50000"/>
                  </a:schemeClr>
                </a:solidFill>
              </a:rPr>
              <a:t>sektora na prace B+R. </a:t>
            </a:r>
          </a:p>
          <a:p>
            <a:pPr algn="ctr"/>
            <a:endParaRPr lang="pl-PL" b="1" dirty="0" smtClean="0">
              <a:solidFill>
                <a:srgbClr val="C00000"/>
              </a:solidFill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299419" y="5125984"/>
            <a:ext cx="8574657" cy="10351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b="1" dirty="0">
                <a:solidFill>
                  <a:schemeClr val="accent5">
                    <a:lumMod val="50000"/>
                  </a:schemeClr>
                </a:solidFill>
              </a:rPr>
              <a:t>Dofinansowanie udzielane jest na realizację </a:t>
            </a:r>
            <a:r>
              <a:rPr lang="pl-PL" sz="1400" b="1" dirty="0" smtClean="0">
                <a:solidFill>
                  <a:schemeClr val="accent5">
                    <a:lumMod val="50000"/>
                  </a:schemeClr>
                </a:solidFill>
              </a:rPr>
              <a:t>projektów </a:t>
            </a:r>
            <a:r>
              <a:rPr lang="pl-PL" sz="1400" b="1" dirty="0">
                <a:solidFill>
                  <a:schemeClr val="accent5">
                    <a:lumMod val="50000"/>
                  </a:schemeClr>
                </a:solidFill>
              </a:rPr>
              <a:t>które obejmują badania przemysłowe </a:t>
            </a:r>
          </a:p>
          <a:p>
            <a:pPr algn="ctr"/>
            <a:r>
              <a:rPr lang="pl-PL" sz="1400" b="1" dirty="0">
                <a:solidFill>
                  <a:schemeClr val="accent5">
                    <a:lumMod val="50000"/>
                  </a:schemeClr>
                </a:solidFill>
              </a:rPr>
              <a:t>i prace rozwojowe lub prace rozwojowe. </a:t>
            </a:r>
          </a:p>
          <a:p>
            <a:pPr algn="ctr"/>
            <a:endParaRPr lang="pl-PL" b="1" dirty="0" smtClean="0">
              <a:solidFill>
                <a:srgbClr val="C00000"/>
              </a:solidFill>
            </a:endParaRPr>
          </a:p>
        </p:txBody>
      </p:sp>
      <p:pic>
        <p:nvPicPr>
          <p:cNvPr id="14" name="Obraz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6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0" y="2090738"/>
            <a:ext cx="7886700" cy="40862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b="1" dirty="0" smtClean="0"/>
              <a:t>Projekty B+R przedsiębiorstw</a:t>
            </a:r>
          </a:p>
          <a:p>
            <a:pPr marL="0" indent="0">
              <a:buNone/>
            </a:pPr>
            <a:r>
              <a:rPr lang="pl-PL" sz="1400" dirty="0"/>
              <a:t>Działania 1.2 </a:t>
            </a:r>
            <a:r>
              <a:rPr lang="pl-PL" sz="1400" b="1" dirty="0"/>
              <a:t>„Sektorowe programy B+R”</a:t>
            </a:r>
          </a:p>
          <a:p>
            <a:pPr>
              <a:buNone/>
            </a:pPr>
            <a:endParaRPr lang="pl-PL" sz="1400" b="1" dirty="0" smtClean="0"/>
          </a:p>
          <a:p>
            <a:pPr>
              <a:buNone/>
            </a:pPr>
            <a:endParaRPr lang="pl-PL" sz="1400" b="1" dirty="0"/>
          </a:p>
          <a:p>
            <a:pPr>
              <a:buNone/>
            </a:pPr>
            <a:endParaRPr lang="pl-PL" sz="1400" dirty="0" smtClean="0"/>
          </a:p>
          <a:p>
            <a:pPr>
              <a:buNone/>
            </a:pPr>
            <a:r>
              <a:rPr lang="pl-PL" sz="1400" b="1" dirty="0" smtClean="0"/>
              <a:t/>
            </a:r>
            <a:br>
              <a:rPr lang="pl-PL" sz="1400" b="1" dirty="0" smtClean="0"/>
            </a:br>
            <a:r>
              <a:rPr lang="pl-PL" sz="1400" b="1" dirty="0" smtClean="0"/>
              <a:t>			</a:t>
            </a:r>
            <a:endParaRPr lang="pl-PL" sz="1600" dirty="0" smtClean="0"/>
          </a:p>
        </p:txBody>
      </p:sp>
      <p:grpSp>
        <p:nvGrpSpPr>
          <p:cNvPr id="10" name="Grupa 9"/>
          <p:cNvGrpSpPr/>
          <p:nvPr/>
        </p:nvGrpSpPr>
        <p:grpSpPr>
          <a:xfrm>
            <a:off x="0" y="838409"/>
            <a:ext cx="9144000" cy="1001067"/>
            <a:chOff x="0" y="838409"/>
            <a:chExt cx="9144000" cy="1001067"/>
          </a:xfrm>
        </p:grpSpPr>
        <p:grpSp>
          <p:nvGrpSpPr>
            <p:cNvPr id="4" name="Grupa 3"/>
            <p:cNvGrpSpPr/>
            <p:nvPr/>
          </p:nvGrpSpPr>
          <p:grpSpPr>
            <a:xfrm>
              <a:off x="0" y="838409"/>
              <a:ext cx="9144000" cy="1001067"/>
              <a:chOff x="0" y="0"/>
              <a:chExt cx="9144000" cy="1001067"/>
            </a:xfrm>
          </p:grpSpPr>
          <p:sp>
            <p:nvSpPr>
              <p:cNvPr id="5" name="Prostokąt zaokrąglony 4"/>
              <p:cNvSpPr/>
              <p:nvPr/>
            </p:nvSpPr>
            <p:spPr>
              <a:xfrm>
                <a:off x="0" y="0"/>
                <a:ext cx="9144000" cy="100106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Prostokąt 7"/>
              <p:cNvSpPr/>
              <p:nvPr/>
            </p:nvSpPr>
            <p:spPr>
              <a:xfrm>
                <a:off x="1928906" y="0"/>
                <a:ext cx="7215093" cy="10010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t" anchorCtr="0">
                <a:noAutofit/>
              </a:bodyPr>
              <a:lstStyle/>
              <a:p>
                <a:pPr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kern="1200" dirty="0" smtClean="0">
                    <a:solidFill>
                      <a:schemeClr val="tx1"/>
                    </a:solidFill>
                  </a:rPr>
                  <a:t>Oś priorytetowa I </a:t>
                </a:r>
              </a:p>
              <a:p>
                <a:pPr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b="1" kern="1200" dirty="0" smtClean="0">
                    <a:solidFill>
                      <a:schemeClr val="tx1"/>
                    </a:solidFill>
                  </a:rPr>
                  <a:t>Wsparcie prowadzenia prac B+R przez przedsiębiorstwa</a:t>
                </a:r>
                <a:endParaRPr lang="pl-PL" sz="1600" kern="1200" dirty="0" smtClean="0">
                  <a:solidFill>
                    <a:schemeClr val="tx1"/>
                  </a:solidFill>
                </a:endParaRPr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b="1" i="1" kern="1200" dirty="0" smtClean="0">
                    <a:solidFill>
                      <a:schemeClr val="tx1"/>
                    </a:solidFill>
                  </a:rPr>
                  <a:t>Narodowe Centrum Badań i Rozwoju</a:t>
                </a:r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l-PL" sz="1600" b="1" i="1" kern="1200" dirty="0" smtClean="0"/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l-PL" sz="1600" b="1" i="1" kern="1200" dirty="0" smtClean="0"/>
              </a:p>
              <a:p>
                <a:pPr marL="57150" lvl="1" indent="-57150" algn="l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pl-PL" sz="700" kern="1200" dirty="0"/>
              </a:p>
              <a:p>
                <a:pPr marL="57150" lvl="1" indent="-57150" algn="l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pl-PL" sz="700" kern="1200" dirty="0"/>
              </a:p>
            </p:txBody>
          </p:sp>
        </p:grpSp>
        <p:sp>
          <p:nvSpPr>
            <p:cNvPr id="9" name="Prostokąt zaokrąglony 8"/>
            <p:cNvSpPr/>
            <p:nvPr/>
          </p:nvSpPr>
          <p:spPr>
            <a:xfrm>
              <a:off x="0" y="916745"/>
              <a:ext cx="1828800" cy="800854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" name="Prostokąt zaokrąglony 1"/>
          <p:cNvSpPr/>
          <p:nvPr/>
        </p:nvSpPr>
        <p:spPr>
          <a:xfrm>
            <a:off x="378482" y="3013583"/>
            <a:ext cx="8505646" cy="6469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Planowane w 2016 konkursy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103516" y="3746194"/>
            <a:ext cx="2862891" cy="3052585"/>
          </a:xfrm>
          <a:prstGeom prst="roundRect">
            <a:avLst/>
          </a:prstGeom>
          <a:solidFill>
            <a:srgbClr val="FFAB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</a:rPr>
              <a:t>Projekty B+R realizowane w ramach programu sektorowego</a:t>
            </a:r>
          </a:p>
          <a:p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</a:rPr>
              <a:t>INNOTEXTILE</a:t>
            </a:r>
          </a:p>
          <a:p>
            <a:endParaRPr lang="pl-PL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Ogłoszenie 15.03</a:t>
            </a: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Rozpoczęcie naboru – 15.04.2016</a:t>
            </a: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Zakończenie naboru – 15.06.2016</a:t>
            </a:r>
            <a:endParaRPr lang="pl-PL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3069923" y="3746193"/>
            <a:ext cx="2862891" cy="3052585"/>
          </a:xfrm>
          <a:prstGeom prst="roundRect">
            <a:avLst/>
          </a:prstGeom>
          <a:solidFill>
            <a:srgbClr val="FFAB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Projekty B+R realizowane w ramach programu sektorowego</a:t>
            </a:r>
          </a:p>
          <a:p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</a:rPr>
              <a:t>INNOSBZ</a:t>
            </a:r>
            <a:endParaRPr lang="pl-PL" sz="16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pl-PL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Ogłoszenie – 9.05.2016</a:t>
            </a: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Rozpoczęcie naboru – 10.06.2016</a:t>
            </a: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Zakończenie naboru – 11.07.2016</a:t>
            </a:r>
            <a:endParaRPr lang="pl-PL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Obraz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rostokąt zaokrąglony 12"/>
          <p:cNvSpPr/>
          <p:nvPr/>
        </p:nvSpPr>
        <p:spPr>
          <a:xfrm>
            <a:off x="6139846" y="3746827"/>
            <a:ext cx="2862891" cy="3052585"/>
          </a:xfrm>
          <a:prstGeom prst="roundRect">
            <a:avLst/>
          </a:prstGeom>
          <a:solidFill>
            <a:srgbClr val="FFAB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Projekty B+R realizowane w ramach programu sektorowego</a:t>
            </a:r>
          </a:p>
          <a:p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</a:rPr>
              <a:t>INNOSTAL</a:t>
            </a:r>
            <a:endParaRPr lang="pl-PL" sz="16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pl-PL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Ogłoszenie – 28.04.2016</a:t>
            </a: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Rozpoczęcie naboru – 1.06.2016</a:t>
            </a: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Zakończenie naboru – 15.09.2016</a:t>
            </a:r>
            <a:endParaRPr lang="pl-PL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0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0" y="2090738"/>
            <a:ext cx="7886700" cy="40862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b="1" dirty="0" smtClean="0"/>
              <a:t>Projekty B+R przedsiębiorstw</a:t>
            </a:r>
          </a:p>
          <a:p>
            <a:pPr marL="0" indent="0">
              <a:buNone/>
            </a:pPr>
            <a:r>
              <a:rPr lang="pl-PL" sz="1400" dirty="0"/>
              <a:t>Działania 1.2 </a:t>
            </a:r>
            <a:r>
              <a:rPr lang="pl-PL" sz="1400" b="1" dirty="0"/>
              <a:t>„Sektorowe programy B+R”</a:t>
            </a:r>
          </a:p>
          <a:p>
            <a:pPr>
              <a:buNone/>
            </a:pPr>
            <a:endParaRPr lang="pl-PL" sz="1400" b="1" dirty="0" smtClean="0"/>
          </a:p>
          <a:p>
            <a:pPr>
              <a:buNone/>
            </a:pPr>
            <a:endParaRPr lang="pl-PL" sz="1400" b="1" dirty="0"/>
          </a:p>
          <a:p>
            <a:pPr>
              <a:buNone/>
            </a:pPr>
            <a:endParaRPr lang="pl-PL" sz="1400" dirty="0" smtClean="0"/>
          </a:p>
          <a:p>
            <a:pPr>
              <a:buNone/>
            </a:pPr>
            <a:r>
              <a:rPr lang="pl-PL" sz="1400" b="1" dirty="0" smtClean="0"/>
              <a:t/>
            </a:r>
            <a:br>
              <a:rPr lang="pl-PL" sz="1400" b="1" dirty="0" smtClean="0"/>
            </a:br>
            <a:r>
              <a:rPr lang="pl-PL" sz="1400" b="1" dirty="0" smtClean="0"/>
              <a:t>			</a:t>
            </a:r>
            <a:endParaRPr lang="pl-PL" sz="1600" dirty="0" smtClean="0"/>
          </a:p>
        </p:txBody>
      </p:sp>
      <p:grpSp>
        <p:nvGrpSpPr>
          <p:cNvPr id="10" name="Grupa 9"/>
          <p:cNvGrpSpPr/>
          <p:nvPr/>
        </p:nvGrpSpPr>
        <p:grpSpPr>
          <a:xfrm>
            <a:off x="0" y="838409"/>
            <a:ext cx="9144000" cy="1001067"/>
            <a:chOff x="0" y="838409"/>
            <a:chExt cx="9144000" cy="1001067"/>
          </a:xfrm>
        </p:grpSpPr>
        <p:grpSp>
          <p:nvGrpSpPr>
            <p:cNvPr id="4" name="Grupa 3"/>
            <p:cNvGrpSpPr/>
            <p:nvPr/>
          </p:nvGrpSpPr>
          <p:grpSpPr>
            <a:xfrm>
              <a:off x="0" y="838409"/>
              <a:ext cx="9144000" cy="1001067"/>
              <a:chOff x="0" y="0"/>
              <a:chExt cx="9144000" cy="1001067"/>
            </a:xfrm>
          </p:grpSpPr>
          <p:sp>
            <p:nvSpPr>
              <p:cNvPr id="5" name="Prostokąt zaokrąglony 4"/>
              <p:cNvSpPr/>
              <p:nvPr/>
            </p:nvSpPr>
            <p:spPr>
              <a:xfrm>
                <a:off x="0" y="0"/>
                <a:ext cx="9144000" cy="100106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Prostokąt 7"/>
              <p:cNvSpPr/>
              <p:nvPr/>
            </p:nvSpPr>
            <p:spPr>
              <a:xfrm>
                <a:off x="1928906" y="0"/>
                <a:ext cx="7215093" cy="10010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t" anchorCtr="0">
                <a:noAutofit/>
              </a:bodyPr>
              <a:lstStyle/>
              <a:p>
                <a:pPr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kern="1200" dirty="0" smtClean="0">
                    <a:solidFill>
                      <a:schemeClr val="tx1"/>
                    </a:solidFill>
                  </a:rPr>
                  <a:t>Oś priorytetowa I </a:t>
                </a:r>
              </a:p>
              <a:p>
                <a:pPr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b="1" kern="1200" dirty="0" smtClean="0">
                    <a:solidFill>
                      <a:schemeClr val="tx1"/>
                    </a:solidFill>
                  </a:rPr>
                  <a:t>Wsparcie prowadzenia prac B+R przez przedsiębiorstwa</a:t>
                </a:r>
                <a:endParaRPr lang="pl-PL" sz="1600" kern="1200" dirty="0" smtClean="0">
                  <a:solidFill>
                    <a:schemeClr val="tx1"/>
                  </a:solidFill>
                </a:endParaRPr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b="1" i="1" kern="1200" dirty="0" smtClean="0">
                    <a:solidFill>
                      <a:schemeClr val="tx1"/>
                    </a:solidFill>
                  </a:rPr>
                  <a:t>Narodowe Centrum Badań i Rozwoju</a:t>
                </a:r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l-PL" sz="1600" b="1" i="1" kern="1200" dirty="0" smtClean="0"/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l-PL" sz="1600" b="1" i="1" kern="1200" dirty="0" smtClean="0"/>
              </a:p>
              <a:p>
                <a:pPr marL="57150" lvl="1" indent="-57150" algn="l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pl-PL" sz="700" kern="1200" dirty="0"/>
              </a:p>
              <a:p>
                <a:pPr marL="57150" lvl="1" indent="-57150" algn="l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pl-PL" sz="700" kern="1200" dirty="0"/>
              </a:p>
            </p:txBody>
          </p:sp>
        </p:grpSp>
        <p:sp>
          <p:nvSpPr>
            <p:cNvPr id="9" name="Prostokąt zaokrąglony 8"/>
            <p:cNvSpPr/>
            <p:nvPr/>
          </p:nvSpPr>
          <p:spPr>
            <a:xfrm>
              <a:off x="0" y="916745"/>
              <a:ext cx="1828800" cy="800854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" name="Prostokąt zaokrąglony 1"/>
          <p:cNvSpPr/>
          <p:nvPr/>
        </p:nvSpPr>
        <p:spPr>
          <a:xfrm>
            <a:off x="378482" y="3013583"/>
            <a:ext cx="8505646" cy="6469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Planowane w 2016 konkursy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103516" y="3746194"/>
            <a:ext cx="2862891" cy="3052585"/>
          </a:xfrm>
          <a:prstGeom prst="roundRect">
            <a:avLst/>
          </a:prstGeom>
          <a:solidFill>
            <a:srgbClr val="FFAB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</a:rPr>
              <a:t>Projekty B+R realizowane w ramach programu sektorowego</a:t>
            </a:r>
          </a:p>
          <a:p>
            <a:r>
              <a:rPr lang="pl-PL" sz="1600" b="1" dirty="0" err="1" smtClean="0">
                <a:solidFill>
                  <a:schemeClr val="accent5">
                    <a:lumMod val="50000"/>
                  </a:schemeClr>
                </a:solidFill>
              </a:rPr>
              <a:t>GameINN</a:t>
            </a:r>
            <a:endParaRPr lang="pl-PL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Ogłoszenie 28.04.2016</a:t>
            </a: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Rozpoczęcie naboru – 1.06.2016</a:t>
            </a: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Zakończenie naboru – 16.08.2016</a:t>
            </a:r>
            <a:endParaRPr lang="pl-PL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3069923" y="3746193"/>
            <a:ext cx="2862891" cy="3052585"/>
          </a:xfrm>
          <a:prstGeom prst="roundRect">
            <a:avLst/>
          </a:prstGeom>
          <a:solidFill>
            <a:srgbClr val="FFAB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Projekty B+R realizowane w ramach programu sektorowego</a:t>
            </a:r>
          </a:p>
          <a:p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</a:rPr>
              <a:t>INNOTABOR</a:t>
            </a:r>
            <a:endParaRPr lang="pl-PL" sz="16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pl-PL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Ogłoszenie – 15.07.2016</a:t>
            </a: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Rozpoczęcie naboru – 16.08.2016</a:t>
            </a: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Zakończenie naboru – 30.09.2016</a:t>
            </a:r>
            <a:endParaRPr lang="pl-PL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Obraz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rostokąt zaokrąglony 12"/>
          <p:cNvSpPr/>
          <p:nvPr/>
        </p:nvSpPr>
        <p:spPr>
          <a:xfrm>
            <a:off x="6139846" y="3746827"/>
            <a:ext cx="2862891" cy="3052585"/>
          </a:xfrm>
          <a:prstGeom prst="roundRect">
            <a:avLst/>
          </a:prstGeom>
          <a:solidFill>
            <a:srgbClr val="FFAB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Projekty B+R realizowane w ramach programu sektorowego</a:t>
            </a:r>
          </a:p>
          <a:p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</a:rPr>
              <a:t>INNOMOTO, PBSE, IUSER</a:t>
            </a:r>
            <a:endParaRPr lang="pl-PL" sz="16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pl-PL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Ogłoszenie – III KW.</a:t>
            </a: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Rozpoczęcie naboru – III KW.</a:t>
            </a: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Zakończenie naboru – IV KW.</a:t>
            </a:r>
            <a:endParaRPr lang="pl-PL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0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i="1" dirty="0" smtClean="0"/>
              <a:t>Celem </a:t>
            </a:r>
            <a:r>
              <a:rPr lang="pl-PL" sz="1600" i="1" dirty="0" smtClean="0"/>
              <a:t>głównym</a:t>
            </a:r>
            <a:r>
              <a:rPr lang="pl-PL" sz="2000" i="1" dirty="0" smtClean="0"/>
              <a:t> programu jest wzrost innowacyjności polskiej gospodarki.</a:t>
            </a:r>
            <a:endParaRPr lang="pl-PL" sz="2000" i="1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0" y="2090738"/>
            <a:ext cx="7886700" cy="4086225"/>
          </a:xfrm>
        </p:spPr>
        <p:txBody>
          <a:bodyPr>
            <a:normAutofit/>
          </a:bodyPr>
          <a:lstStyle/>
          <a:p>
            <a:endParaRPr lang="pl-PL" sz="1600" dirty="0" smtClean="0"/>
          </a:p>
          <a:p>
            <a:pPr algn="ctr">
              <a:buNone/>
            </a:pPr>
            <a:r>
              <a:rPr lang="pl-PL" dirty="0" smtClean="0"/>
              <a:t> </a:t>
            </a:r>
            <a:r>
              <a:rPr lang="pl-PL" sz="1400" dirty="0" smtClean="0"/>
              <a:t>Hasło: </a:t>
            </a:r>
          </a:p>
          <a:p>
            <a:pPr algn="ctr">
              <a:buNone/>
            </a:pPr>
            <a:r>
              <a:rPr lang="pl-PL" b="1" i="1" dirty="0" smtClean="0">
                <a:solidFill>
                  <a:srgbClr val="009999"/>
                </a:solidFill>
              </a:rPr>
              <a:t>„wsparcie projektów od pomysłu do rynku” </a:t>
            </a:r>
          </a:p>
          <a:p>
            <a:pPr algn="ctr">
              <a:buNone/>
            </a:pPr>
            <a:endParaRPr lang="pl-PL" b="1" i="1" dirty="0" smtClean="0">
              <a:solidFill>
                <a:srgbClr val="009999"/>
              </a:solidFill>
            </a:endParaRPr>
          </a:p>
          <a:p>
            <a:pPr algn="ctr">
              <a:buNone/>
            </a:pPr>
            <a:r>
              <a:rPr lang="pl-PL" sz="1600" i="1" dirty="0" smtClean="0"/>
              <a:t>czyli</a:t>
            </a:r>
          </a:p>
          <a:p>
            <a:pPr algn="ctr">
              <a:buNone/>
            </a:pPr>
            <a:r>
              <a:rPr lang="pl-PL" sz="1600" i="1" dirty="0" smtClean="0"/>
              <a:t>wsparcie realizacji całego procesu powstawania innowacji: od fazy tworzenia </a:t>
            </a:r>
          </a:p>
          <a:p>
            <a:pPr algn="ctr">
              <a:buNone/>
            </a:pPr>
            <a:r>
              <a:rPr lang="pl-PL" sz="1600" i="1" dirty="0" smtClean="0"/>
              <a:t>się pomysłu, poprzez etap prac B+R, w tym przygotowanie prototypu, aż po komercjalizację wyników  prac B+R</a:t>
            </a:r>
          </a:p>
          <a:p>
            <a:pPr algn="ctr">
              <a:buNone/>
            </a:pPr>
            <a:endParaRPr lang="pl-PL" sz="1600" i="1" dirty="0"/>
          </a:p>
        </p:txBody>
      </p:sp>
      <p:pic>
        <p:nvPicPr>
          <p:cNvPr id="2050" name="Obraz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6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277" t="2836" r="291" b="2465"/>
          <a:stretch>
            <a:fillRect/>
          </a:stretch>
        </p:blipFill>
        <p:spPr bwMode="auto">
          <a:xfrm>
            <a:off x="660930" y="738554"/>
            <a:ext cx="7639008" cy="6001365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3" name="Obraz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6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793" t="3160" r="1043" b="10353"/>
          <a:stretch>
            <a:fillRect/>
          </a:stretch>
        </p:blipFill>
        <p:spPr bwMode="auto">
          <a:xfrm>
            <a:off x="518747" y="800100"/>
            <a:ext cx="8090266" cy="5882054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4" name="Elipsa 3"/>
          <p:cNvSpPr/>
          <p:nvPr/>
        </p:nvSpPr>
        <p:spPr>
          <a:xfrm>
            <a:off x="2514600" y="3138854"/>
            <a:ext cx="2338754" cy="1336431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6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4139" t="3540" r="1634" b="3186"/>
          <a:stretch>
            <a:fillRect/>
          </a:stretch>
        </p:blipFill>
        <p:spPr bwMode="auto">
          <a:xfrm>
            <a:off x="571501" y="835270"/>
            <a:ext cx="7376745" cy="5841700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" name="Obraz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6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666" t="3665" r="381" b="5572"/>
          <a:stretch>
            <a:fillRect/>
          </a:stretch>
        </p:blipFill>
        <p:spPr bwMode="auto">
          <a:xfrm>
            <a:off x="540707" y="589085"/>
            <a:ext cx="8146093" cy="6164341"/>
          </a:xfrm>
          <a:prstGeom prst="rect">
            <a:avLst/>
          </a:prstGeom>
          <a:noFill/>
          <a:ln w="222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Strzałka w lewo 4"/>
          <p:cNvSpPr/>
          <p:nvPr/>
        </p:nvSpPr>
        <p:spPr>
          <a:xfrm>
            <a:off x="2444262" y="2083778"/>
            <a:ext cx="1415561" cy="633046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Objaśnienie ze strzałką w górę 5"/>
          <p:cNvSpPr/>
          <p:nvPr/>
        </p:nvSpPr>
        <p:spPr>
          <a:xfrm>
            <a:off x="1283677" y="685799"/>
            <a:ext cx="4809392" cy="861647"/>
          </a:xfrm>
          <a:prstGeom prst="up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C00000"/>
                </a:solidFill>
                <a:hlinkClick r:id="rId3"/>
              </a:rPr>
              <a:t>www.ncbr.gov.pl/fundusze-europejskie</a:t>
            </a:r>
            <a:r>
              <a:rPr lang="pl-PL" b="1" dirty="0" smtClean="0">
                <a:solidFill>
                  <a:srgbClr val="C00000"/>
                </a:solidFill>
              </a:rPr>
              <a:t>  </a:t>
            </a:r>
            <a:endParaRPr lang="pl-PL" b="1" dirty="0">
              <a:solidFill>
                <a:srgbClr val="C00000"/>
              </a:solidFill>
            </a:endParaRPr>
          </a:p>
        </p:txBody>
      </p:sp>
      <p:pic>
        <p:nvPicPr>
          <p:cNvPr id="8" name="Obraz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6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Symbol zastępczy zawartości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739" t="8593" r="257" b="2911"/>
          <a:stretch>
            <a:fillRect/>
          </a:stretch>
        </p:blipFill>
        <p:spPr bwMode="auto">
          <a:xfrm>
            <a:off x="487847" y="720969"/>
            <a:ext cx="8131342" cy="5996354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8" name="Strzałka w prawo 7"/>
          <p:cNvSpPr/>
          <p:nvPr/>
        </p:nvSpPr>
        <p:spPr>
          <a:xfrm>
            <a:off x="0" y="2154114"/>
            <a:ext cx="1204547" cy="83526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76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9"/>
          <p:cNvGrpSpPr/>
          <p:nvPr/>
        </p:nvGrpSpPr>
        <p:grpSpPr>
          <a:xfrm>
            <a:off x="0" y="838409"/>
            <a:ext cx="9144000" cy="1001067"/>
            <a:chOff x="0" y="838409"/>
            <a:chExt cx="9144000" cy="1001067"/>
          </a:xfrm>
        </p:grpSpPr>
        <p:grpSp>
          <p:nvGrpSpPr>
            <p:cNvPr id="3" name="Grupa 3"/>
            <p:cNvGrpSpPr/>
            <p:nvPr/>
          </p:nvGrpSpPr>
          <p:grpSpPr>
            <a:xfrm>
              <a:off x="0" y="838409"/>
              <a:ext cx="9144000" cy="1001067"/>
              <a:chOff x="0" y="0"/>
              <a:chExt cx="9144000" cy="1001067"/>
            </a:xfrm>
          </p:grpSpPr>
          <p:sp>
            <p:nvSpPr>
              <p:cNvPr id="5" name="Prostokąt zaokrąglony 4"/>
              <p:cNvSpPr/>
              <p:nvPr/>
            </p:nvSpPr>
            <p:spPr>
              <a:xfrm>
                <a:off x="0" y="0"/>
                <a:ext cx="9144000" cy="100106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Prostokąt 7"/>
              <p:cNvSpPr/>
              <p:nvPr/>
            </p:nvSpPr>
            <p:spPr>
              <a:xfrm>
                <a:off x="1928906" y="0"/>
                <a:ext cx="7215093" cy="10010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t" anchorCtr="0">
                <a:noAutofit/>
              </a:bodyPr>
              <a:lstStyle/>
              <a:p>
                <a:pPr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kern="1200" dirty="0" smtClean="0">
                    <a:solidFill>
                      <a:schemeClr val="tx1"/>
                    </a:solidFill>
                  </a:rPr>
                  <a:t>Oś priorytetowa I </a:t>
                </a:r>
              </a:p>
              <a:p>
                <a:pPr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b="1" kern="1200" dirty="0" smtClean="0">
                    <a:solidFill>
                      <a:schemeClr val="tx1"/>
                    </a:solidFill>
                  </a:rPr>
                  <a:t>Wsparcie prowadzenia prac B+R przez przedsiębiorstwa</a:t>
                </a:r>
                <a:endParaRPr lang="pl-PL" sz="1600" kern="1200" dirty="0" smtClean="0">
                  <a:solidFill>
                    <a:schemeClr val="tx1"/>
                  </a:solidFill>
                </a:endParaRPr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b="1" i="1" kern="1200" dirty="0" smtClean="0">
                    <a:solidFill>
                      <a:schemeClr val="tx1"/>
                    </a:solidFill>
                  </a:rPr>
                  <a:t>Narodowe Centrum Badań i Rozwoju</a:t>
                </a:r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l-PL" sz="1600" b="1" i="1" kern="1200" dirty="0" smtClean="0"/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l-PL" sz="1600" b="1" i="1" kern="1200" dirty="0" smtClean="0"/>
              </a:p>
              <a:p>
                <a:pPr lvl="1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l-PL" sz="1600" b="1" i="1" dirty="0" smtClean="0"/>
              </a:p>
              <a:p>
                <a:pPr lvl="1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l-PL" sz="1600" b="1" i="1" kern="1200" dirty="0" smtClean="0"/>
              </a:p>
              <a:p>
                <a:pPr marL="57150" lvl="1" indent="-57150" algn="l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pl-PL" sz="700" kern="1200" dirty="0"/>
              </a:p>
              <a:p>
                <a:pPr marL="57150" lvl="1" indent="-57150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pl-PL" sz="700" kern="1200" dirty="0"/>
              </a:p>
            </p:txBody>
          </p:sp>
        </p:grpSp>
        <p:sp>
          <p:nvSpPr>
            <p:cNvPr id="9" name="Prostokąt zaokrąglony 8"/>
            <p:cNvSpPr/>
            <p:nvPr/>
          </p:nvSpPr>
          <p:spPr>
            <a:xfrm>
              <a:off x="0" y="916745"/>
              <a:ext cx="1828800" cy="800854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1" name="Podtytuł 10"/>
          <p:cNvSpPr>
            <a:spLocks noGrp="1"/>
          </p:cNvSpPr>
          <p:nvPr>
            <p:ph idx="1"/>
          </p:nvPr>
        </p:nvSpPr>
        <p:spPr>
          <a:xfrm>
            <a:off x="398300" y="2000771"/>
            <a:ext cx="8151556" cy="4141685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pl-PL" sz="1400" b="1" dirty="0" smtClean="0"/>
              <a:t>Działanie 1.3 Prace B+R finansowane z udziałem funduszy kapitałowych</a:t>
            </a:r>
          </a:p>
          <a:p>
            <a:pPr algn="l">
              <a:buNone/>
            </a:pPr>
            <a:endParaRPr lang="pl-PL" sz="1400" b="1" dirty="0" smtClean="0"/>
          </a:p>
          <a:p>
            <a:pPr algn="l">
              <a:buNone/>
            </a:pPr>
            <a:endParaRPr lang="pl-PL" sz="1400" dirty="0" smtClean="0"/>
          </a:p>
          <a:p>
            <a:pPr algn="l">
              <a:buNone/>
            </a:pPr>
            <a:endParaRPr lang="pl-PL" sz="1400" dirty="0" smtClean="0"/>
          </a:p>
          <a:p>
            <a:pPr algn="l">
              <a:buNone/>
            </a:pPr>
            <a:endParaRPr lang="pl-PL" sz="1400" dirty="0"/>
          </a:p>
          <a:p>
            <a:pPr algn="l">
              <a:buNone/>
            </a:pPr>
            <a:endParaRPr lang="pl-PL" sz="1400" dirty="0" smtClean="0"/>
          </a:p>
          <a:p>
            <a:pPr algn="l">
              <a:buNone/>
            </a:pPr>
            <a:endParaRPr lang="pl-PL" sz="1400" dirty="0"/>
          </a:p>
          <a:p>
            <a:pPr algn="l">
              <a:buNone/>
            </a:pPr>
            <a:endParaRPr lang="pl-PL" sz="1400" dirty="0" smtClean="0"/>
          </a:p>
          <a:p>
            <a:pPr algn="l">
              <a:buNone/>
            </a:pPr>
            <a:endParaRPr lang="pl-PL" sz="1400" dirty="0"/>
          </a:p>
          <a:p>
            <a:pPr algn="l">
              <a:buNone/>
            </a:pPr>
            <a:endParaRPr lang="pl-PL" sz="1400" dirty="0" smtClean="0"/>
          </a:p>
          <a:p>
            <a:pPr algn="l">
              <a:buNone/>
            </a:pPr>
            <a:endParaRPr lang="pl-PL" sz="1400" dirty="0"/>
          </a:p>
          <a:p>
            <a:pPr algn="l">
              <a:buNone/>
            </a:pPr>
            <a:endParaRPr lang="pl-PL" sz="1400" dirty="0" smtClean="0"/>
          </a:p>
          <a:p>
            <a:pPr algn="l">
              <a:buNone/>
            </a:pPr>
            <a:endParaRPr lang="pl-PL" sz="1400" dirty="0" smtClean="0"/>
          </a:p>
          <a:p>
            <a:pPr algn="l">
              <a:buNone/>
            </a:pPr>
            <a:endParaRPr lang="pl-PL" sz="1400" dirty="0" smtClean="0"/>
          </a:p>
          <a:p>
            <a:pPr algn="l">
              <a:buNone/>
            </a:pPr>
            <a:endParaRPr lang="pl-PL" sz="1400" b="1" dirty="0" smtClean="0"/>
          </a:p>
          <a:p>
            <a:pPr algn="l">
              <a:buNone/>
            </a:pPr>
            <a:endParaRPr lang="pl-PL" sz="1400" b="1" dirty="0" smtClean="0"/>
          </a:p>
          <a:p>
            <a:pPr algn="l">
              <a:buNone/>
            </a:pPr>
            <a:endParaRPr lang="pl-PL" sz="1400" b="1" dirty="0" smtClean="0"/>
          </a:p>
          <a:p>
            <a:pPr algn="l"/>
            <a:endParaRPr lang="pl-PL" sz="1400" b="1" dirty="0" smtClean="0"/>
          </a:p>
          <a:p>
            <a:pPr algn="l"/>
            <a:endParaRPr lang="pl-PL" sz="1400" b="1" dirty="0" smtClean="0"/>
          </a:p>
          <a:p>
            <a:pPr algn="l"/>
            <a:endParaRPr lang="pl-PL" sz="1400" b="1" dirty="0"/>
          </a:p>
        </p:txBody>
      </p:sp>
      <p:sp>
        <p:nvSpPr>
          <p:cNvPr id="10" name="Prostokąt zaokrąglony 9"/>
          <p:cNvSpPr/>
          <p:nvPr/>
        </p:nvSpPr>
        <p:spPr>
          <a:xfrm>
            <a:off x="284671" y="2797511"/>
            <a:ext cx="8574657" cy="10351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dirty="0">
                <a:solidFill>
                  <a:schemeClr val="accent5">
                    <a:lumMod val="50000"/>
                  </a:schemeClr>
                </a:solidFill>
              </a:rPr>
              <a:t>Utworzone zostaną </a:t>
            </a:r>
            <a:r>
              <a:rPr lang="pl-PL" sz="1400" b="1" dirty="0">
                <a:solidFill>
                  <a:schemeClr val="accent5">
                    <a:lumMod val="50000"/>
                  </a:schemeClr>
                </a:solidFill>
              </a:rPr>
              <a:t>wehikuły inwestycyjne</a:t>
            </a:r>
            <a:r>
              <a:rPr lang="pl-PL" sz="1400" dirty="0">
                <a:solidFill>
                  <a:schemeClr val="accent5">
                    <a:lumMod val="50000"/>
                  </a:schemeClr>
                </a:solidFill>
              </a:rPr>
              <a:t>, których celem będzie wyszukiwanie innowacyjnych pomysłów, pochodzących </a:t>
            </a:r>
            <a:r>
              <a:rPr lang="pl-PL" sz="1400" dirty="0" smtClean="0">
                <a:solidFill>
                  <a:schemeClr val="accent5">
                    <a:lumMod val="50000"/>
                  </a:schemeClr>
                </a:solidFill>
              </a:rPr>
              <a:t>głównie </a:t>
            </a:r>
            <a:r>
              <a:rPr lang="pl-PL" sz="1400" dirty="0">
                <a:solidFill>
                  <a:schemeClr val="accent5">
                    <a:lumMod val="50000"/>
                  </a:schemeClr>
                </a:solidFill>
              </a:rPr>
              <a:t>ze środowiska jednostek naukowych. Będą się zajmowały weryfikacją racjonalności pomysłów na projekt B+R we wczesnej fazie rozwoju.</a:t>
            </a:r>
          </a:p>
          <a:p>
            <a:endParaRPr lang="pl-PL" sz="1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pl-PL" sz="1400" b="1" dirty="0">
              <a:solidFill>
                <a:srgbClr val="C00000"/>
              </a:solidFill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284671" y="4629420"/>
            <a:ext cx="8574657" cy="10351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sz="1400" dirty="0" smtClean="0">
                <a:solidFill>
                  <a:schemeClr val="accent5">
                    <a:lumMod val="50000"/>
                  </a:schemeClr>
                </a:solidFill>
              </a:rPr>
              <a:t>Rozwój publiczno-prywatnych form finansowania nakierowanych na komercjalizację prac badawczo rozwojowych w fazie </a:t>
            </a:r>
            <a:r>
              <a:rPr lang="pl-PL" sz="1400" dirty="0" err="1" smtClean="0">
                <a:solidFill>
                  <a:schemeClr val="accent5">
                    <a:lumMod val="50000"/>
                  </a:schemeClr>
                </a:solidFill>
              </a:rPr>
              <a:t>preinkubacji</a:t>
            </a:r>
            <a:r>
              <a:rPr lang="pl-PL" sz="1400" dirty="0" smtClean="0">
                <a:solidFill>
                  <a:schemeClr val="accent5">
                    <a:lumMod val="50000"/>
                  </a:schemeClr>
                </a:solidFill>
              </a:rPr>
              <a:t>, inkubacji i akceleracji. </a:t>
            </a:r>
            <a:endParaRPr lang="pl-PL" sz="1400" dirty="0">
              <a:solidFill>
                <a:srgbClr val="C00000"/>
              </a:solidFill>
            </a:endParaRPr>
          </a:p>
        </p:txBody>
      </p:sp>
      <p:pic>
        <p:nvPicPr>
          <p:cNvPr id="13" name="Obraz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6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629728" y="1828801"/>
            <a:ext cx="7885622" cy="43481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dirty="0" smtClean="0"/>
              <a:t>Działanie 2.1 </a:t>
            </a:r>
            <a:r>
              <a:rPr lang="pl-PL" sz="1600" b="1" dirty="0" smtClean="0"/>
              <a:t>Wsparcie inwestycji w infrastrukturę B+R przedsiębiorstw</a:t>
            </a:r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pPr>
              <a:buNone/>
            </a:pPr>
            <a:r>
              <a:rPr lang="pl-PL" sz="1100" i="1" dirty="0" smtClean="0"/>
              <a:t>Pomoc udzielana m.in. w oparciu o rozporządzenia Ministra Gospodarki z dnia 12 czerwca 2015 r.  w sprawie udzielania pomocy finansowej na inwestycje typu centra badawczo-rozwojowe przedsiębiorców w ramach Programu Operacyjnego Inteligentny Rozwój 2014-2020 (Dz. U. 2015 poz.787)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0" y="722023"/>
            <a:ext cx="9144000" cy="1001067"/>
            <a:chOff x="0" y="2973517"/>
            <a:chExt cx="9144000" cy="1001067"/>
          </a:xfrm>
        </p:grpSpPr>
        <p:sp>
          <p:nvSpPr>
            <p:cNvPr id="10" name="Dowolny kształt 9"/>
            <p:cNvSpPr/>
            <p:nvPr/>
          </p:nvSpPr>
          <p:spPr>
            <a:xfrm>
              <a:off x="0" y="2973517"/>
              <a:ext cx="9144000" cy="1001067"/>
            </a:xfrm>
            <a:custGeom>
              <a:avLst/>
              <a:gdLst>
                <a:gd name="connsiteX0" fmla="*/ 0 w 9144000"/>
                <a:gd name="connsiteY0" fmla="*/ 100107 h 1001067"/>
                <a:gd name="connsiteX1" fmla="*/ 29321 w 9144000"/>
                <a:gd name="connsiteY1" fmla="*/ 29321 h 1001067"/>
                <a:gd name="connsiteX2" fmla="*/ 100107 w 9144000"/>
                <a:gd name="connsiteY2" fmla="*/ 0 h 1001067"/>
                <a:gd name="connsiteX3" fmla="*/ 9043893 w 9144000"/>
                <a:gd name="connsiteY3" fmla="*/ 0 h 1001067"/>
                <a:gd name="connsiteX4" fmla="*/ 9114679 w 9144000"/>
                <a:gd name="connsiteY4" fmla="*/ 29321 h 1001067"/>
                <a:gd name="connsiteX5" fmla="*/ 9144000 w 9144000"/>
                <a:gd name="connsiteY5" fmla="*/ 100107 h 1001067"/>
                <a:gd name="connsiteX6" fmla="*/ 9144000 w 9144000"/>
                <a:gd name="connsiteY6" fmla="*/ 900960 h 1001067"/>
                <a:gd name="connsiteX7" fmla="*/ 9114679 w 9144000"/>
                <a:gd name="connsiteY7" fmla="*/ 971746 h 1001067"/>
                <a:gd name="connsiteX8" fmla="*/ 9043893 w 9144000"/>
                <a:gd name="connsiteY8" fmla="*/ 1001067 h 1001067"/>
                <a:gd name="connsiteX9" fmla="*/ 100107 w 9144000"/>
                <a:gd name="connsiteY9" fmla="*/ 1001067 h 1001067"/>
                <a:gd name="connsiteX10" fmla="*/ 29321 w 9144000"/>
                <a:gd name="connsiteY10" fmla="*/ 971746 h 1001067"/>
                <a:gd name="connsiteX11" fmla="*/ 0 w 9144000"/>
                <a:gd name="connsiteY11" fmla="*/ 900960 h 1001067"/>
                <a:gd name="connsiteX12" fmla="*/ 0 w 9144000"/>
                <a:gd name="connsiteY12" fmla="*/ 100107 h 10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4000" h="1001067">
                  <a:moveTo>
                    <a:pt x="0" y="100107"/>
                  </a:moveTo>
                  <a:cubicBezTo>
                    <a:pt x="0" y="73557"/>
                    <a:pt x="10547" y="48094"/>
                    <a:pt x="29321" y="29321"/>
                  </a:cubicBezTo>
                  <a:cubicBezTo>
                    <a:pt x="48095" y="10547"/>
                    <a:pt x="73557" y="0"/>
                    <a:pt x="100107" y="0"/>
                  </a:cubicBezTo>
                  <a:lnTo>
                    <a:pt x="9043893" y="0"/>
                  </a:lnTo>
                  <a:cubicBezTo>
                    <a:pt x="9070443" y="0"/>
                    <a:pt x="9095906" y="10547"/>
                    <a:pt x="9114679" y="29321"/>
                  </a:cubicBezTo>
                  <a:cubicBezTo>
                    <a:pt x="9133453" y="48095"/>
                    <a:pt x="9144000" y="73557"/>
                    <a:pt x="9144000" y="100107"/>
                  </a:cubicBezTo>
                  <a:lnTo>
                    <a:pt x="9144000" y="900960"/>
                  </a:lnTo>
                  <a:cubicBezTo>
                    <a:pt x="9144000" y="927510"/>
                    <a:pt x="9133453" y="952973"/>
                    <a:pt x="9114679" y="971746"/>
                  </a:cubicBezTo>
                  <a:cubicBezTo>
                    <a:pt x="9095905" y="990520"/>
                    <a:pt x="9070443" y="1001067"/>
                    <a:pt x="9043893" y="1001067"/>
                  </a:cubicBezTo>
                  <a:lnTo>
                    <a:pt x="100107" y="1001067"/>
                  </a:lnTo>
                  <a:cubicBezTo>
                    <a:pt x="73557" y="1001067"/>
                    <a:pt x="48094" y="990520"/>
                    <a:pt x="29321" y="971746"/>
                  </a:cubicBezTo>
                  <a:cubicBezTo>
                    <a:pt x="10547" y="952972"/>
                    <a:pt x="0" y="927510"/>
                    <a:pt x="0" y="900960"/>
                  </a:cubicBezTo>
                  <a:lnTo>
                    <a:pt x="0" y="10010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9866" tIns="60960" rIns="60961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kern="1200" dirty="0" smtClean="0">
                  <a:solidFill>
                    <a:schemeClr val="tx1"/>
                  </a:solidFill>
                </a:rPr>
                <a:t>Oś priorytetowa II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dirty="0" smtClean="0">
                  <a:solidFill>
                    <a:schemeClr val="tx1"/>
                  </a:solidFill>
                </a:rPr>
                <a:t>Wsparcie otoczenia i potencjału biznesu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dirty="0" smtClean="0">
                  <a:solidFill>
                    <a:schemeClr val="tx1"/>
                  </a:solidFill>
                </a:rPr>
                <a:t>Ministerstwo Rozwoju</a:t>
              </a:r>
              <a:endParaRPr lang="pl-PL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Prostokąt zaokrąglony 10"/>
            <p:cNvSpPr/>
            <p:nvPr/>
          </p:nvSpPr>
          <p:spPr>
            <a:xfrm>
              <a:off x="100106" y="3073624"/>
              <a:ext cx="1828800" cy="800854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" name="Prostokąt zaokrąglony 1"/>
          <p:cNvSpPr/>
          <p:nvPr/>
        </p:nvSpPr>
        <p:spPr>
          <a:xfrm>
            <a:off x="280358" y="3777688"/>
            <a:ext cx="8583283" cy="12163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pl-PL" sz="1400" dirty="0" smtClean="0">
                <a:solidFill>
                  <a:schemeClr val="accent5">
                    <a:lumMod val="50000"/>
                  </a:schemeClr>
                </a:solidFill>
              </a:rPr>
              <a:t>Przez </a:t>
            </a:r>
            <a:r>
              <a:rPr lang="pl-PL" sz="1400" dirty="0">
                <a:solidFill>
                  <a:schemeClr val="accent5">
                    <a:lumMod val="50000"/>
                  </a:schemeClr>
                </a:solidFill>
              </a:rPr>
              <a:t>inwestycję </a:t>
            </a:r>
            <a:r>
              <a:rPr lang="pl-PL" sz="1400" b="1" dirty="0">
                <a:solidFill>
                  <a:schemeClr val="accent5">
                    <a:lumMod val="50000"/>
                  </a:schemeClr>
                </a:solidFill>
              </a:rPr>
              <a:t>typu centrum badawczo-rozwojowe </a:t>
            </a:r>
            <a:r>
              <a:rPr lang="pl-PL" sz="1400" dirty="0">
                <a:solidFill>
                  <a:schemeClr val="accent5">
                    <a:lumMod val="50000"/>
                  </a:schemeClr>
                </a:solidFill>
              </a:rPr>
              <a:t>należy rozumieć jednostkę organizacyjną lub wyodrębnioną organizacyjnie jednostkę rozpoczynającą lub rozwijającą działalność, której głównym zadaniem jest prowadzenie przez wykwalifikowaną kadrę badań naukowych i prac rozwojowych w wydzielonych i przystosowanych do tego typu działalności pomieszczeniach oraz z wykorzystaniem infrastruktury badawczo-rozwojowej.</a:t>
            </a:r>
          </a:p>
          <a:p>
            <a:pPr algn="ctr"/>
            <a:endParaRPr lang="pl-PL" dirty="0"/>
          </a:p>
        </p:txBody>
      </p:sp>
      <p:sp>
        <p:nvSpPr>
          <p:cNvPr id="13" name="Prostokąt zaokrąglony 12"/>
          <p:cNvSpPr/>
          <p:nvPr/>
        </p:nvSpPr>
        <p:spPr>
          <a:xfrm>
            <a:off x="280358" y="2355547"/>
            <a:ext cx="8583283" cy="12163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accent5">
                    <a:lumMod val="50000"/>
                  </a:schemeClr>
                </a:solidFill>
              </a:rPr>
              <a:t>Dofinansowanie będzie udzielane przedsiębiorcom na projekty inwestycyjne związane z tworzeniem lub rozwojem centrów badawczo-rozwojowych.</a:t>
            </a:r>
          </a:p>
          <a:p>
            <a:pPr algn="ctr"/>
            <a:endParaRPr lang="pl-PL" dirty="0"/>
          </a:p>
        </p:txBody>
      </p:sp>
      <p:pic>
        <p:nvPicPr>
          <p:cNvPr id="8" name="Obraz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6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577970" y="1889185"/>
            <a:ext cx="7937380" cy="428777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sz="1600" dirty="0" smtClean="0"/>
              <a:t>Działanie 2.1 </a:t>
            </a:r>
            <a:r>
              <a:rPr lang="pl-PL" sz="1600" b="1" dirty="0" smtClean="0"/>
              <a:t>Wsparcie inwestycji w infrastrukturę B+R przedsiębiorstw</a:t>
            </a:r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r>
              <a:rPr lang="pl-PL" sz="1600" b="1" dirty="0" smtClean="0"/>
              <a:t>Na co?</a:t>
            </a:r>
          </a:p>
          <a:p>
            <a:pPr lvl="0">
              <a:buNone/>
            </a:pPr>
            <a:r>
              <a:rPr lang="pl-PL" sz="1800" b="1" dirty="0" smtClean="0"/>
              <a:t>Infrastrukturę</a:t>
            </a:r>
          </a:p>
          <a:p>
            <a:pPr lvl="0"/>
            <a:r>
              <a:rPr lang="pl-PL" sz="1800" dirty="0" smtClean="0"/>
              <a:t>nabycia nieruchomości zabudowanych i niezabudowanych (w tym prawa użytkowania wieczystego) pod pewnymi warunkami</a:t>
            </a:r>
          </a:p>
          <a:p>
            <a:r>
              <a:rPr lang="pl-PL" sz="1800" dirty="0" smtClean="0"/>
              <a:t>nabycia albo wytworzenia środków trwałych innych niż określone powyżej wraz z kosztem instalacji i uruchomienia, (również w ramach leasingu)</a:t>
            </a:r>
          </a:p>
          <a:p>
            <a:pPr lvl="0"/>
            <a:r>
              <a:rPr lang="pl-PL" sz="1800" dirty="0" smtClean="0"/>
              <a:t>nabycia robót i materiałów budowlanych,</a:t>
            </a:r>
          </a:p>
          <a:p>
            <a:r>
              <a:rPr lang="pl-PL" sz="1800" dirty="0" smtClean="0"/>
              <a:t>nabycia wartości niematerialnych i prawnych w formie patentów, licencji, </a:t>
            </a:r>
            <a:r>
              <a:rPr lang="pl-PL" sz="1800" dirty="0" err="1" smtClean="0"/>
              <a:t>know-how</a:t>
            </a:r>
            <a:r>
              <a:rPr lang="pl-PL" sz="1800" dirty="0" smtClean="0"/>
              <a:t> oraz innych praw własności intelektualnej pod pewnymi warunkami</a:t>
            </a:r>
          </a:p>
          <a:p>
            <a:r>
              <a:rPr lang="pl-PL" sz="1800" dirty="0" smtClean="0"/>
              <a:t>spłaty rat leasingu nieruchomości zabudowanych i niezabudowanych pod pewnymi warunkami</a:t>
            </a:r>
          </a:p>
          <a:p>
            <a:endParaRPr lang="pl-PL" sz="1800" b="1" dirty="0" smtClean="0"/>
          </a:p>
          <a:p>
            <a:pPr>
              <a:buNone/>
            </a:pPr>
            <a:r>
              <a:rPr lang="pl-PL" sz="1600" b="1" dirty="0" smtClean="0"/>
              <a:t>Maksymalna intensywność wsparcia wynosi 70% wartości kosztów kwalifikowanych w zależności od statusu przedsiębiorstwa i miejsca lokalizacji inwestycji.</a:t>
            </a:r>
            <a:endParaRPr lang="pl-PL" sz="1600" dirty="0" smtClean="0"/>
          </a:p>
          <a:p>
            <a:pPr lvl="0">
              <a:buNone/>
            </a:pPr>
            <a:r>
              <a:rPr lang="pl-PL" sz="1200" i="1" dirty="0" smtClean="0"/>
              <a:t>Regionalna pomoc inwestycyjną udzielaną zgodnie z art. 14 Rozporządzenia 651/2014 oraz zgodnie z § 3 i § 5 Rozporządzenia Rady Ministrów z dnia 30 czerwca 2014 r. w sprawie ustalenia mapy pomocy regionalnej na lata 2014 – 2020</a:t>
            </a:r>
            <a:r>
              <a:rPr lang="pl-PL" sz="1400" dirty="0" smtClean="0"/>
              <a:t>;</a:t>
            </a:r>
          </a:p>
          <a:p>
            <a:endParaRPr lang="pl-PL" sz="1400" dirty="0" smtClean="0"/>
          </a:p>
        </p:txBody>
      </p:sp>
      <p:grpSp>
        <p:nvGrpSpPr>
          <p:cNvPr id="2" name="Grupa 8"/>
          <p:cNvGrpSpPr/>
          <p:nvPr/>
        </p:nvGrpSpPr>
        <p:grpSpPr>
          <a:xfrm>
            <a:off x="0" y="722023"/>
            <a:ext cx="9144000" cy="1001067"/>
            <a:chOff x="0" y="2973517"/>
            <a:chExt cx="9144000" cy="1001067"/>
          </a:xfrm>
        </p:grpSpPr>
        <p:sp>
          <p:nvSpPr>
            <p:cNvPr id="10" name="Dowolny kształt 9"/>
            <p:cNvSpPr/>
            <p:nvPr/>
          </p:nvSpPr>
          <p:spPr>
            <a:xfrm>
              <a:off x="0" y="2973517"/>
              <a:ext cx="9144000" cy="1001067"/>
            </a:xfrm>
            <a:custGeom>
              <a:avLst/>
              <a:gdLst>
                <a:gd name="connsiteX0" fmla="*/ 0 w 9144000"/>
                <a:gd name="connsiteY0" fmla="*/ 100107 h 1001067"/>
                <a:gd name="connsiteX1" fmla="*/ 29321 w 9144000"/>
                <a:gd name="connsiteY1" fmla="*/ 29321 h 1001067"/>
                <a:gd name="connsiteX2" fmla="*/ 100107 w 9144000"/>
                <a:gd name="connsiteY2" fmla="*/ 0 h 1001067"/>
                <a:gd name="connsiteX3" fmla="*/ 9043893 w 9144000"/>
                <a:gd name="connsiteY3" fmla="*/ 0 h 1001067"/>
                <a:gd name="connsiteX4" fmla="*/ 9114679 w 9144000"/>
                <a:gd name="connsiteY4" fmla="*/ 29321 h 1001067"/>
                <a:gd name="connsiteX5" fmla="*/ 9144000 w 9144000"/>
                <a:gd name="connsiteY5" fmla="*/ 100107 h 1001067"/>
                <a:gd name="connsiteX6" fmla="*/ 9144000 w 9144000"/>
                <a:gd name="connsiteY6" fmla="*/ 900960 h 1001067"/>
                <a:gd name="connsiteX7" fmla="*/ 9114679 w 9144000"/>
                <a:gd name="connsiteY7" fmla="*/ 971746 h 1001067"/>
                <a:gd name="connsiteX8" fmla="*/ 9043893 w 9144000"/>
                <a:gd name="connsiteY8" fmla="*/ 1001067 h 1001067"/>
                <a:gd name="connsiteX9" fmla="*/ 100107 w 9144000"/>
                <a:gd name="connsiteY9" fmla="*/ 1001067 h 1001067"/>
                <a:gd name="connsiteX10" fmla="*/ 29321 w 9144000"/>
                <a:gd name="connsiteY10" fmla="*/ 971746 h 1001067"/>
                <a:gd name="connsiteX11" fmla="*/ 0 w 9144000"/>
                <a:gd name="connsiteY11" fmla="*/ 900960 h 1001067"/>
                <a:gd name="connsiteX12" fmla="*/ 0 w 9144000"/>
                <a:gd name="connsiteY12" fmla="*/ 100107 h 10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4000" h="1001067">
                  <a:moveTo>
                    <a:pt x="0" y="100107"/>
                  </a:moveTo>
                  <a:cubicBezTo>
                    <a:pt x="0" y="73557"/>
                    <a:pt x="10547" y="48094"/>
                    <a:pt x="29321" y="29321"/>
                  </a:cubicBezTo>
                  <a:cubicBezTo>
                    <a:pt x="48095" y="10547"/>
                    <a:pt x="73557" y="0"/>
                    <a:pt x="100107" y="0"/>
                  </a:cubicBezTo>
                  <a:lnTo>
                    <a:pt x="9043893" y="0"/>
                  </a:lnTo>
                  <a:cubicBezTo>
                    <a:pt x="9070443" y="0"/>
                    <a:pt x="9095906" y="10547"/>
                    <a:pt x="9114679" y="29321"/>
                  </a:cubicBezTo>
                  <a:cubicBezTo>
                    <a:pt x="9133453" y="48095"/>
                    <a:pt x="9144000" y="73557"/>
                    <a:pt x="9144000" y="100107"/>
                  </a:cubicBezTo>
                  <a:lnTo>
                    <a:pt x="9144000" y="900960"/>
                  </a:lnTo>
                  <a:cubicBezTo>
                    <a:pt x="9144000" y="927510"/>
                    <a:pt x="9133453" y="952973"/>
                    <a:pt x="9114679" y="971746"/>
                  </a:cubicBezTo>
                  <a:cubicBezTo>
                    <a:pt x="9095905" y="990520"/>
                    <a:pt x="9070443" y="1001067"/>
                    <a:pt x="9043893" y="1001067"/>
                  </a:cubicBezTo>
                  <a:lnTo>
                    <a:pt x="100107" y="1001067"/>
                  </a:lnTo>
                  <a:cubicBezTo>
                    <a:pt x="73557" y="1001067"/>
                    <a:pt x="48094" y="990520"/>
                    <a:pt x="29321" y="971746"/>
                  </a:cubicBezTo>
                  <a:cubicBezTo>
                    <a:pt x="10547" y="952972"/>
                    <a:pt x="0" y="927510"/>
                    <a:pt x="0" y="900960"/>
                  </a:cubicBezTo>
                  <a:lnTo>
                    <a:pt x="0" y="10010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9866" tIns="60960" rIns="60961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kern="1200" dirty="0" smtClean="0">
                  <a:solidFill>
                    <a:schemeClr val="tx1"/>
                  </a:solidFill>
                </a:rPr>
                <a:t>Oś priorytetowa II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dirty="0" smtClean="0">
                  <a:solidFill>
                    <a:schemeClr val="tx1"/>
                  </a:solidFill>
                </a:rPr>
                <a:t>Wsparcie otoczenia i potencjału biznesu</a:t>
              </a: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dirty="0">
                  <a:solidFill>
                    <a:schemeClr val="tx1"/>
                  </a:solidFill>
                </a:rPr>
                <a:t>Ministerstwo Rozwoju</a:t>
              </a:r>
            </a:p>
          </p:txBody>
        </p:sp>
        <p:sp>
          <p:nvSpPr>
            <p:cNvPr id="11" name="Prostokąt zaokrąglony 10"/>
            <p:cNvSpPr/>
            <p:nvPr/>
          </p:nvSpPr>
          <p:spPr>
            <a:xfrm>
              <a:off x="100106" y="3073624"/>
              <a:ext cx="1828800" cy="800854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6" name="Obraz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6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577970" y="1889185"/>
            <a:ext cx="7937380" cy="428777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1600" dirty="0" smtClean="0"/>
              <a:t>Działanie 2.1 </a:t>
            </a:r>
            <a:r>
              <a:rPr lang="pl-PL" sz="1600" b="1" dirty="0" smtClean="0"/>
              <a:t>Wsparcie inwestycji w infrastrukturę B+R przedsiębiorstw</a:t>
            </a:r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r>
              <a:rPr lang="pl-PL" sz="1600" b="1" dirty="0" smtClean="0"/>
              <a:t>Na co?</a:t>
            </a:r>
          </a:p>
          <a:p>
            <a:pPr>
              <a:buNone/>
            </a:pPr>
            <a:r>
              <a:rPr lang="pl-PL" sz="1400" b="1" dirty="0" smtClean="0"/>
              <a:t>prace rozwojowe</a:t>
            </a:r>
          </a:p>
          <a:p>
            <a:pPr>
              <a:buNone/>
            </a:pPr>
            <a:r>
              <a:rPr lang="pl-PL" sz="1400" dirty="0" smtClean="0"/>
              <a:t>koszty odpowiedniej wiedzy technicznej oraz koszty doradztwa i równorzędnych usług wykorzystywanych na potrzeby projektu</a:t>
            </a:r>
          </a:p>
          <a:p>
            <a:pPr>
              <a:buNone/>
            </a:pPr>
            <a:endParaRPr lang="pl-PL" sz="1400" dirty="0" smtClean="0"/>
          </a:p>
          <a:p>
            <a:pPr>
              <a:buNone/>
            </a:pPr>
            <a:r>
              <a:rPr lang="pl-PL" sz="1400" dirty="0" smtClean="0"/>
              <a:t> </a:t>
            </a:r>
          </a:p>
          <a:p>
            <a:pPr>
              <a:buNone/>
            </a:pPr>
            <a:r>
              <a:rPr lang="pl-PL" sz="1400" dirty="0" smtClean="0"/>
              <a:t>Maksymalna intensywność dofinansowania wynosi:</a:t>
            </a:r>
          </a:p>
          <a:p>
            <a:pPr>
              <a:buNone/>
            </a:pPr>
            <a:r>
              <a:rPr lang="pl-PL" sz="1400" dirty="0" smtClean="0"/>
              <a:t>45% wartości kosztów kwalifikowanych w przypadku mikro- lub małego przedsiębiorcy, </a:t>
            </a:r>
          </a:p>
          <a:p>
            <a:pPr>
              <a:buNone/>
            </a:pPr>
            <a:r>
              <a:rPr lang="pl-PL" sz="1400" dirty="0" smtClean="0"/>
              <a:t>35% w przypadku średniego przedsiębiorcy,</a:t>
            </a:r>
          </a:p>
          <a:p>
            <a:pPr>
              <a:buNone/>
            </a:pPr>
            <a:r>
              <a:rPr lang="pl-PL" sz="1400" dirty="0" smtClean="0"/>
              <a:t> 25% w przypadku innego niż miro-, małe lub średnie przedsiębiorstwo.</a:t>
            </a:r>
          </a:p>
          <a:p>
            <a:pPr lvl="0">
              <a:buNone/>
            </a:pPr>
            <a:endParaRPr lang="pl-PL" sz="1400" dirty="0" smtClean="0"/>
          </a:p>
          <a:p>
            <a:pPr lvl="0">
              <a:buNone/>
            </a:pPr>
            <a:r>
              <a:rPr lang="pl-PL" sz="1200" i="1" dirty="0" smtClean="0"/>
              <a:t>pomoc na projekty badawczo-rozwojowe udzielane zgodnie z art. 25 Rozporządzenia 651/2014;</a:t>
            </a:r>
          </a:p>
          <a:p>
            <a:pPr lvl="0">
              <a:buNone/>
            </a:pPr>
            <a:endParaRPr lang="pl-PL" sz="1400" dirty="0" smtClean="0"/>
          </a:p>
          <a:p>
            <a:endParaRPr lang="pl-PL" sz="1600" dirty="0" smtClean="0"/>
          </a:p>
          <a:p>
            <a:endParaRPr lang="pl-PL" sz="1400" dirty="0" smtClean="0"/>
          </a:p>
        </p:txBody>
      </p:sp>
      <p:grpSp>
        <p:nvGrpSpPr>
          <p:cNvPr id="2" name="Grupa 8"/>
          <p:cNvGrpSpPr/>
          <p:nvPr/>
        </p:nvGrpSpPr>
        <p:grpSpPr>
          <a:xfrm>
            <a:off x="0" y="722023"/>
            <a:ext cx="9144000" cy="1001067"/>
            <a:chOff x="0" y="2973517"/>
            <a:chExt cx="9144000" cy="1001067"/>
          </a:xfrm>
        </p:grpSpPr>
        <p:sp>
          <p:nvSpPr>
            <p:cNvPr id="10" name="Dowolny kształt 9"/>
            <p:cNvSpPr/>
            <p:nvPr/>
          </p:nvSpPr>
          <p:spPr>
            <a:xfrm>
              <a:off x="0" y="2973517"/>
              <a:ext cx="9144000" cy="1001067"/>
            </a:xfrm>
            <a:custGeom>
              <a:avLst/>
              <a:gdLst>
                <a:gd name="connsiteX0" fmla="*/ 0 w 9144000"/>
                <a:gd name="connsiteY0" fmla="*/ 100107 h 1001067"/>
                <a:gd name="connsiteX1" fmla="*/ 29321 w 9144000"/>
                <a:gd name="connsiteY1" fmla="*/ 29321 h 1001067"/>
                <a:gd name="connsiteX2" fmla="*/ 100107 w 9144000"/>
                <a:gd name="connsiteY2" fmla="*/ 0 h 1001067"/>
                <a:gd name="connsiteX3" fmla="*/ 9043893 w 9144000"/>
                <a:gd name="connsiteY3" fmla="*/ 0 h 1001067"/>
                <a:gd name="connsiteX4" fmla="*/ 9114679 w 9144000"/>
                <a:gd name="connsiteY4" fmla="*/ 29321 h 1001067"/>
                <a:gd name="connsiteX5" fmla="*/ 9144000 w 9144000"/>
                <a:gd name="connsiteY5" fmla="*/ 100107 h 1001067"/>
                <a:gd name="connsiteX6" fmla="*/ 9144000 w 9144000"/>
                <a:gd name="connsiteY6" fmla="*/ 900960 h 1001067"/>
                <a:gd name="connsiteX7" fmla="*/ 9114679 w 9144000"/>
                <a:gd name="connsiteY7" fmla="*/ 971746 h 1001067"/>
                <a:gd name="connsiteX8" fmla="*/ 9043893 w 9144000"/>
                <a:gd name="connsiteY8" fmla="*/ 1001067 h 1001067"/>
                <a:gd name="connsiteX9" fmla="*/ 100107 w 9144000"/>
                <a:gd name="connsiteY9" fmla="*/ 1001067 h 1001067"/>
                <a:gd name="connsiteX10" fmla="*/ 29321 w 9144000"/>
                <a:gd name="connsiteY10" fmla="*/ 971746 h 1001067"/>
                <a:gd name="connsiteX11" fmla="*/ 0 w 9144000"/>
                <a:gd name="connsiteY11" fmla="*/ 900960 h 1001067"/>
                <a:gd name="connsiteX12" fmla="*/ 0 w 9144000"/>
                <a:gd name="connsiteY12" fmla="*/ 100107 h 10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4000" h="1001067">
                  <a:moveTo>
                    <a:pt x="0" y="100107"/>
                  </a:moveTo>
                  <a:cubicBezTo>
                    <a:pt x="0" y="73557"/>
                    <a:pt x="10547" y="48094"/>
                    <a:pt x="29321" y="29321"/>
                  </a:cubicBezTo>
                  <a:cubicBezTo>
                    <a:pt x="48095" y="10547"/>
                    <a:pt x="73557" y="0"/>
                    <a:pt x="100107" y="0"/>
                  </a:cubicBezTo>
                  <a:lnTo>
                    <a:pt x="9043893" y="0"/>
                  </a:lnTo>
                  <a:cubicBezTo>
                    <a:pt x="9070443" y="0"/>
                    <a:pt x="9095906" y="10547"/>
                    <a:pt x="9114679" y="29321"/>
                  </a:cubicBezTo>
                  <a:cubicBezTo>
                    <a:pt x="9133453" y="48095"/>
                    <a:pt x="9144000" y="73557"/>
                    <a:pt x="9144000" y="100107"/>
                  </a:cubicBezTo>
                  <a:lnTo>
                    <a:pt x="9144000" y="900960"/>
                  </a:lnTo>
                  <a:cubicBezTo>
                    <a:pt x="9144000" y="927510"/>
                    <a:pt x="9133453" y="952973"/>
                    <a:pt x="9114679" y="971746"/>
                  </a:cubicBezTo>
                  <a:cubicBezTo>
                    <a:pt x="9095905" y="990520"/>
                    <a:pt x="9070443" y="1001067"/>
                    <a:pt x="9043893" y="1001067"/>
                  </a:cubicBezTo>
                  <a:lnTo>
                    <a:pt x="100107" y="1001067"/>
                  </a:lnTo>
                  <a:cubicBezTo>
                    <a:pt x="73557" y="1001067"/>
                    <a:pt x="48094" y="990520"/>
                    <a:pt x="29321" y="971746"/>
                  </a:cubicBezTo>
                  <a:cubicBezTo>
                    <a:pt x="10547" y="952972"/>
                    <a:pt x="0" y="927510"/>
                    <a:pt x="0" y="900960"/>
                  </a:cubicBezTo>
                  <a:lnTo>
                    <a:pt x="0" y="10010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9866" tIns="60960" rIns="60961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kern="1200" dirty="0" smtClean="0">
                  <a:solidFill>
                    <a:schemeClr val="tx1"/>
                  </a:solidFill>
                </a:rPr>
                <a:t>Oś priorytetowa II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dirty="0" smtClean="0">
                  <a:solidFill>
                    <a:schemeClr val="tx1"/>
                  </a:solidFill>
                </a:rPr>
                <a:t>Wsparcie otoczenia i potencjału biznesu</a:t>
              </a: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dirty="0">
                  <a:solidFill>
                    <a:schemeClr val="tx1"/>
                  </a:solidFill>
                </a:rPr>
                <a:t>Ministerstwo Rozwoju</a:t>
              </a:r>
            </a:p>
          </p:txBody>
        </p:sp>
        <p:sp>
          <p:nvSpPr>
            <p:cNvPr id="11" name="Prostokąt zaokrąglony 10"/>
            <p:cNvSpPr/>
            <p:nvPr/>
          </p:nvSpPr>
          <p:spPr>
            <a:xfrm>
              <a:off x="100106" y="3073624"/>
              <a:ext cx="1828800" cy="800854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6" name="Obraz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6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603849" y="1837427"/>
            <a:ext cx="7911501" cy="4339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dirty="0" smtClean="0"/>
              <a:t>Działanie 2.1 </a:t>
            </a:r>
            <a:r>
              <a:rPr lang="pl-PL" sz="1600" b="1" dirty="0" smtClean="0"/>
              <a:t>Wsparcie inwestycji w infrastrukturę B+R przedsiębiorstw</a:t>
            </a:r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pPr>
              <a:buNone/>
            </a:pPr>
            <a:r>
              <a:rPr lang="pl-PL" sz="1600" b="1" dirty="0" smtClean="0"/>
              <a:t>Dla kogo?</a:t>
            </a:r>
          </a:p>
          <a:p>
            <a:endParaRPr lang="pl-PL" sz="1600" dirty="0" smtClean="0"/>
          </a:p>
          <a:p>
            <a:pPr lvl="0">
              <a:buNone/>
            </a:pPr>
            <a:r>
              <a:rPr lang="pl-PL" sz="1600" dirty="0" smtClean="0"/>
              <a:t>mikro-, mali lub średni przedsiębiorcy</a:t>
            </a:r>
          </a:p>
          <a:p>
            <a:pPr>
              <a:buNone/>
            </a:pPr>
            <a:r>
              <a:rPr lang="pl-PL" sz="1600" dirty="0" smtClean="0"/>
              <a:t>przedsiębiorcy inni niż mikro-, małe lub średnie przedsiębiorstwa</a:t>
            </a:r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400" dirty="0" smtClean="0"/>
          </a:p>
        </p:txBody>
      </p:sp>
      <p:grpSp>
        <p:nvGrpSpPr>
          <p:cNvPr id="2" name="Grupa 8"/>
          <p:cNvGrpSpPr/>
          <p:nvPr/>
        </p:nvGrpSpPr>
        <p:grpSpPr>
          <a:xfrm>
            <a:off x="0" y="722023"/>
            <a:ext cx="9144000" cy="1001067"/>
            <a:chOff x="0" y="2973517"/>
            <a:chExt cx="9144000" cy="1001067"/>
          </a:xfrm>
        </p:grpSpPr>
        <p:sp>
          <p:nvSpPr>
            <p:cNvPr id="10" name="Dowolny kształt 9"/>
            <p:cNvSpPr/>
            <p:nvPr/>
          </p:nvSpPr>
          <p:spPr>
            <a:xfrm>
              <a:off x="0" y="2973517"/>
              <a:ext cx="9144000" cy="1001067"/>
            </a:xfrm>
            <a:custGeom>
              <a:avLst/>
              <a:gdLst>
                <a:gd name="connsiteX0" fmla="*/ 0 w 9144000"/>
                <a:gd name="connsiteY0" fmla="*/ 100107 h 1001067"/>
                <a:gd name="connsiteX1" fmla="*/ 29321 w 9144000"/>
                <a:gd name="connsiteY1" fmla="*/ 29321 h 1001067"/>
                <a:gd name="connsiteX2" fmla="*/ 100107 w 9144000"/>
                <a:gd name="connsiteY2" fmla="*/ 0 h 1001067"/>
                <a:gd name="connsiteX3" fmla="*/ 9043893 w 9144000"/>
                <a:gd name="connsiteY3" fmla="*/ 0 h 1001067"/>
                <a:gd name="connsiteX4" fmla="*/ 9114679 w 9144000"/>
                <a:gd name="connsiteY4" fmla="*/ 29321 h 1001067"/>
                <a:gd name="connsiteX5" fmla="*/ 9144000 w 9144000"/>
                <a:gd name="connsiteY5" fmla="*/ 100107 h 1001067"/>
                <a:gd name="connsiteX6" fmla="*/ 9144000 w 9144000"/>
                <a:gd name="connsiteY6" fmla="*/ 900960 h 1001067"/>
                <a:gd name="connsiteX7" fmla="*/ 9114679 w 9144000"/>
                <a:gd name="connsiteY7" fmla="*/ 971746 h 1001067"/>
                <a:gd name="connsiteX8" fmla="*/ 9043893 w 9144000"/>
                <a:gd name="connsiteY8" fmla="*/ 1001067 h 1001067"/>
                <a:gd name="connsiteX9" fmla="*/ 100107 w 9144000"/>
                <a:gd name="connsiteY9" fmla="*/ 1001067 h 1001067"/>
                <a:gd name="connsiteX10" fmla="*/ 29321 w 9144000"/>
                <a:gd name="connsiteY10" fmla="*/ 971746 h 1001067"/>
                <a:gd name="connsiteX11" fmla="*/ 0 w 9144000"/>
                <a:gd name="connsiteY11" fmla="*/ 900960 h 1001067"/>
                <a:gd name="connsiteX12" fmla="*/ 0 w 9144000"/>
                <a:gd name="connsiteY12" fmla="*/ 100107 h 10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4000" h="1001067">
                  <a:moveTo>
                    <a:pt x="0" y="100107"/>
                  </a:moveTo>
                  <a:cubicBezTo>
                    <a:pt x="0" y="73557"/>
                    <a:pt x="10547" y="48094"/>
                    <a:pt x="29321" y="29321"/>
                  </a:cubicBezTo>
                  <a:cubicBezTo>
                    <a:pt x="48095" y="10547"/>
                    <a:pt x="73557" y="0"/>
                    <a:pt x="100107" y="0"/>
                  </a:cubicBezTo>
                  <a:lnTo>
                    <a:pt x="9043893" y="0"/>
                  </a:lnTo>
                  <a:cubicBezTo>
                    <a:pt x="9070443" y="0"/>
                    <a:pt x="9095906" y="10547"/>
                    <a:pt x="9114679" y="29321"/>
                  </a:cubicBezTo>
                  <a:cubicBezTo>
                    <a:pt x="9133453" y="48095"/>
                    <a:pt x="9144000" y="73557"/>
                    <a:pt x="9144000" y="100107"/>
                  </a:cubicBezTo>
                  <a:lnTo>
                    <a:pt x="9144000" y="900960"/>
                  </a:lnTo>
                  <a:cubicBezTo>
                    <a:pt x="9144000" y="927510"/>
                    <a:pt x="9133453" y="952973"/>
                    <a:pt x="9114679" y="971746"/>
                  </a:cubicBezTo>
                  <a:cubicBezTo>
                    <a:pt x="9095905" y="990520"/>
                    <a:pt x="9070443" y="1001067"/>
                    <a:pt x="9043893" y="1001067"/>
                  </a:cubicBezTo>
                  <a:lnTo>
                    <a:pt x="100107" y="1001067"/>
                  </a:lnTo>
                  <a:cubicBezTo>
                    <a:pt x="73557" y="1001067"/>
                    <a:pt x="48094" y="990520"/>
                    <a:pt x="29321" y="971746"/>
                  </a:cubicBezTo>
                  <a:cubicBezTo>
                    <a:pt x="10547" y="952972"/>
                    <a:pt x="0" y="927510"/>
                    <a:pt x="0" y="900960"/>
                  </a:cubicBezTo>
                  <a:lnTo>
                    <a:pt x="0" y="10010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9866" tIns="60960" rIns="60961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kern="1200" dirty="0" smtClean="0">
                  <a:solidFill>
                    <a:schemeClr val="tx1"/>
                  </a:solidFill>
                </a:rPr>
                <a:t>Oś priorytetowa II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dirty="0" smtClean="0">
                  <a:solidFill>
                    <a:schemeClr val="tx1"/>
                  </a:solidFill>
                </a:rPr>
                <a:t>Wsparcie otoczenia i potencjału biznesu</a:t>
              </a: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dirty="0">
                  <a:solidFill>
                    <a:schemeClr val="tx1"/>
                  </a:solidFill>
                </a:rPr>
                <a:t>Ministerstwo Rozwoju</a:t>
              </a:r>
            </a:p>
          </p:txBody>
        </p:sp>
        <p:sp>
          <p:nvSpPr>
            <p:cNvPr id="11" name="Prostokąt zaokrąglony 10"/>
            <p:cNvSpPr/>
            <p:nvPr/>
          </p:nvSpPr>
          <p:spPr>
            <a:xfrm>
              <a:off x="100106" y="3073624"/>
              <a:ext cx="1828800" cy="800854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6" name="Obraz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6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Krajowe inteligentne specjalizacje</a:t>
            </a:r>
            <a:endParaRPr lang="pl-PL" dirty="0"/>
          </a:p>
        </p:txBody>
      </p:sp>
      <p:sp>
        <p:nvSpPr>
          <p:cNvPr id="3" name="Prostokąt zaokrąglony 2"/>
          <p:cNvSpPr/>
          <p:nvPr/>
        </p:nvSpPr>
        <p:spPr>
          <a:xfrm>
            <a:off x="500332" y="2027208"/>
            <a:ext cx="8410755" cy="1259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Potrzeba wskazania inteligentnych specjalizacji na poziomie krajowym i regionalnym wynika m.in. z konieczności 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spełnienia 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warunku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ex-</a:t>
            </a:r>
            <a:r>
              <a:rPr lang="pl-PL" b="1" dirty="0" err="1">
                <a:solidFill>
                  <a:schemeClr val="accent5">
                    <a:lumMod val="50000"/>
                  </a:schemeClr>
                </a:solidFill>
              </a:rPr>
              <a:t>ante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  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jest kryterium warunkującym wsparcie na ww. obszary w programach operacyjnych na lata 2014-2020.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28650" y="3550968"/>
            <a:ext cx="837624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</a:rPr>
              <a:t>Zdrowe społeczeństwo</a:t>
            </a:r>
          </a:p>
          <a:p>
            <a:r>
              <a:rPr lang="pl-PL" sz="1600" b="1" dirty="0" err="1" smtClean="0">
                <a:solidFill>
                  <a:schemeClr val="accent5">
                    <a:lumMod val="50000"/>
                  </a:schemeClr>
                </a:solidFill>
              </a:rPr>
              <a:t>Biogospodarka</a:t>
            </a:r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</a:rPr>
              <a:t> rolno-spożywcza, leśno-drzewna i środowiskowa</a:t>
            </a:r>
          </a:p>
          <a:p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</a:rPr>
              <a:t>Zrównoważona energetyka</a:t>
            </a:r>
          </a:p>
          <a:p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</a:rPr>
              <a:t>Surowce naturalne i gospodarka odpadami</a:t>
            </a:r>
          </a:p>
          <a:p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</a:rPr>
              <a:t>Innowacyjne technologie i procesy przemysłowe (w ujęciu horyzontalnym)</a:t>
            </a:r>
            <a:r>
              <a:rPr lang="pl-PL" sz="1600" b="1" i="1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endParaRPr lang="pl-PL" dirty="0" smtClean="0">
              <a:solidFill>
                <a:srgbClr val="676767"/>
              </a:solidFill>
              <a:latin typeface="Source Sans Pro"/>
            </a:endParaRPr>
          </a:p>
          <a:p>
            <a:endParaRPr lang="pl-PL" dirty="0">
              <a:solidFill>
                <a:schemeClr val="accent5">
                  <a:lumMod val="50000"/>
                </a:schemeClr>
              </a:solidFill>
              <a:latin typeface="Source Sans Pro"/>
            </a:endParaRPr>
          </a:p>
        </p:txBody>
      </p:sp>
      <p:pic>
        <p:nvPicPr>
          <p:cNvPr id="9" name="Obraz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85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577970" y="1889185"/>
            <a:ext cx="7937380" cy="42877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dirty="0" smtClean="0"/>
              <a:t>Działanie 2.1 </a:t>
            </a:r>
            <a:r>
              <a:rPr lang="pl-PL" sz="1600" b="1" dirty="0" smtClean="0"/>
              <a:t>Wsparcie inwestycji w infrastrukturę B+R przedsiębiorstw</a:t>
            </a:r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endParaRPr lang="pl-PL" sz="1600" dirty="0" smtClean="0"/>
          </a:p>
          <a:p>
            <a:pPr marL="0" indent="0">
              <a:buNone/>
            </a:pPr>
            <a:endParaRPr lang="pl-PL" sz="1600" dirty="0" smtClean="0"/>
          </a:p>
          <a:p>
            <a:endParaRPr lang="pl-PL" sz="1400" dirty="0" smtClean="0"/>
          </a:p>
        </p:txBody>
      </p:sp>
      <p:grpSp>
        <p:nvGrpSpPr>
          <p:cNvPr id="2" name="Grupa 8"/>
          <p:cNvGrpSpPr/>
          <p:nvPr/>
        </p:nvGrpSpPr>
        <p:grpSpPr>
          <a:xfrm>
            <a:off x="0" y="722023"/>
            <a:ext cx="9144000" cy="1001067"/>
            <a:chOff x="0" y="2973517"/>
            <a:chExt cx="9144000" cy="1001067"/>
          </a:xfrm>
        </p:grpSpPr>
        <p:sp>
          <p:nvSpPr>
            <p:cNvPr id="10" name="Dowolny kształt 9"/>
            <p:cNvSpPr/>
            <p:nvPr/>
          </p:nvSpPr>
          <p:spPr>
            <a:xfrm>
              <a:off x="0" y="2973517"/>
              <a:ext cx="9144000" cy="1001067"/>
            </a:xfrm>
            <a:custGeom>
              <a:avLst/>
              <a:gdLst>
                <a:gd name="connsiteX0" fmla="*/ 0 w 9144000"/>
                <a:gd name="connsiteY0" fmla="*/ 100107 h 1001067"/>
                <a:gd name="connsiteX1" fmla="*/ 29321 w 9144000"/>
                <a:gd name="connsiteY1" fmla="*/ 29321 h 1001067"/>
                <a:gd name="connsiteX2" fmla="*/ 100107 w 9144000"/>
                <a:gd name="connsiteY2" fmla="*/ 0 h 1001067"/>
                <a:gd name="connsiteX3" fmla="*/ 9043893 w 9144000"/>
                <a:gd name="connsiteY3" fmla="*/ 0 h 1001067"/>
                <a:gd name="connsiteX4" fmla="*/ 9114679 w 9144000"/>
                <a:gd name="connsiteY4" fmla="*/ 29321 h 1001067"/>
                <a:gd name="connsiteX5" fmla="*/ 9144000 w 9144000"/>
                <a:gd name="connsiteY5" fmla="*/ 100107 h 1001067"/>
                <a:gd name="connsiteX6" fmla="*/ 9144000 w 9144000"/>
                <a:gd name="connsiteY6" fmla="*/ 900960 h 1001067"/>
                <a:gd name="connsiteX7" fmla="*/ 9114679 w 9144000"/>
                <a:gd name="connsiteY7" fmla="*/ 971746 h 1001067"/>
                <a:gd name="connsiteX8" fmla="*/ 9043893 w 9144000"/>
                <a:gd name="connsiteY8" fmla="*/ 1001067 h 1001067"/>
                <a:gd name="connsiteX9" fmla="*/ 100107 w 9144000"/>
                <a:gd name="connsiteY9" fmla="*/ 1001067 h 1001067"/>
                <a:gd name="connsiteX10" fmla="*/ 29321 w 9144000"/>
                <a:gd name="connsiteY10" fmla="*/ 971746 h 1001067"/>
                <a:gd name="connsiteX11" fmla="*/ 0 w 9144000"/>
                <a:gd name="connsiteY11" fmla="*/ 900960 h 1001067"/>
                <a:gd name="connsiteX12" fmla="*/ 0 w 9144000"/>
                <a:gd name="connsiteY12" fmla="*/ 100107 h 10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4000" h="1001067">
                  <a:moveTo>
                    <a:pt x="0" y="100107"/>
                  </a:moveTo>
                  <a:cubicBezTo>
                    <a:pt x="0" y="73557"/>
                    <a:pt x="10547" y="48094"/>
                    <a:pt x="29321" y="29321"/>
                  </a:cubicBezTo>
                  <a:cubicBezTo>
                    <a:pt x="48095" y="10547"/>
                    <a:pt x="73557" y="0"/>
                    <a:pt x="100107" y="0"/>
                  </a:cubicBezTo>
                  <a:lnTo>
                    <a:pt x="9043893" y="0"/>
                  </a:lnTo>
                  <a:cubicBezTo>
                    <a:pt x="9070443" y="0"/>
                    <a:pt x="9095906" y="10547"/>
                    <a:pt x="9114679" y="29321"/>
                  </a:cubicBezTo>
                  <a:cubicBezTo>
                    <a:pt x="9133453" y="48095"/>
                    <a:pt x="9144000" y="73557"/>
                    <a:pt x="9144000" y="100107"/>
                  </a:cubicBezTo>
                  <a:lnTo>
                    <a:pt x="9144000" y="900960"/>
                  </a:lnTo>
                  <a:cubicBezTo>
                    <a:pt x="9144000" y="927510"/>
                    <a:pt x="9133453" y="952973"/>
                    <a:pt x="9114679" y="971746"/>
                  </a:cubicBezTo>
                  <a:cubicBezTo>
                    <a:pt x="9095905" y="990520"/>
                    <a:pt x="9070443" y="1001067"/>
                    <a:pt x="9043893" y="1001067"/>
                  </a:cubicBezTo>
                  <a:lnTo>
                    <a:pt x="100107" y="1001067"/>
                  </a:lnTo>
                  <a:cubicBezTo>
                    <a:pt x="73557" y="1001067"/>
                    <a:pt x="48094" y="990520"/>
                    <a:pt x="29321" y="971746"/>
                  </a:cubicBezTo>
                  <a:cubicBezTo>
                    <a:pt x="10547" y="952972"/>
                    <a:pt x="0" y="927510"/>
                    <a:pt x="0" y="900960"/>
                  </a:cubicBezTo>
                  <a:lnTo>
                    <a:pt x="0" y="10010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9866" tIns="60960" rIns="60961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kern="1200" dirty="0" smtClean="0">
                  <a:solidFill>
                    <a:schemeClr val="tx1"/>
                  </a:solidFill>
                </a:rPr>
                <a:t>Oś priorytetowa II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dirty="0" smtClean="0">
                  <a:solidFill>
                    <a:schemeClr val="tx1"/>
                  </a:solidFill>
                </a:rPr>
                <a:t>Wsparcie otoczenia i potencjału biznesu</a:t>
              </a: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dirty="0">
                  <a:solidFill>
                    <a:schemeClr val="tx1"/>
                  </a:solidFill>
                </a:rPr>
                <a:t>Ministerstwo Rozwoju</a:t>
              </a:r>
            </a:p>
          </p:txBody>
        </p:sp>
        <p:sp>
          <p:nvSpPr>
            <p:cNvPr id="11" name="Prostokąt zaokrąglony 10"/>
            <p:cNvSpPr/>
            <p:nvPr/>
          </p:nvSpPr>
          <p:spPr>
            <a:xfrm>
              <a:off x="100106" y="3073624"/>
              <a:ext cx="1828800" cy="800854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6" name="Prostokąt zaokrąglony 5"/>
          <p:cNvSpPr/>
          <p:nvPr/>
        </p:nvSpPr>
        <p:spPr>
          <a:xfrm>
            <a:off x="318097" y="2332545"/>
            <a:ext cx="8505646" cy="6469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Planowane w 2016 konkursy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1708029" y="3124377"/>
            <a:ext cx="2862891" cy="3052585"/>
          </a:xfrm>
          <a:prstGeom prst="roundRect">
            <a:avLst/>
          </a:prstGeom>
          <a:solidFill>
            <a:srgbClr val="FFAB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</a:rPr>
              <a:t>Tworzenie lub rozwój centrów badawczo-rozwojowych przedsiębiorstw</a:t>
            </a:r>
          </a:p>
          <a:p>
            <a:endParaRPr lang="pl-PL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Ogłoszenie - 29.01</a:t>
            </a: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Rozpoczęcie naboru – 1.03</a:t>
            </a: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Zakończenie naboru – 29.04 </a:t>
            </a:r>
            <a:endParaRPr lang="pl-PL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4907888" y="3124376"/>
            <a:ext cx="2862891" cy="3052585"/>
          </a:xfrm>
          <a:prstGeom prst="roundRect">
            <a:avLst/>
          </a:prstGeom>
          <a:solidFill>
            <a:srgbClr val="FFAB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Tworzenie lub rozwój centrów badawczo-rozwojowych przedsiębiorstw</a:t>
            </a:r>
          </a:p>
          <a:p>
            <a:endParaRPr lang="pl-PL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Ogłoszenie – 29.07</a:t>
            </a: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Rozpoczęcie naboru – 1.09</a:t>
            </a: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Zakończenie naboru – 31.10</a:t>
            </a:r>
            <a:endParaRPr lang="pl-PL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Obraz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6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8"/>
          <p:cNvGrpSpPr/>
          <p:nvPr/>
        </p:nvGrpSpPr>
        <p:grpSpPr>
          <a:xfrm>
            <a:off x="0" y="722023"/>
            <a:ext cx="9144000" cy="1001067"/>
            <a:chOff x="0" y="2973517"/>
            <a:chExt cx="9144000" cy="1001067"/>
          </a:xfrm>
        </p:grpSpPr>
        <p:sp>
          <p:nvSpPr>
            <p:cNvPr id="10" name="Dowolny kształt 9"/>
            <p:cNvSpPr/>
            <p:nvPr/>
          </p:nvSpPr>
          <p:spPr>
            <a:xfrm>
              <a:off x="0" y="2973517"/>
              <a:ext cx="9144000" cy="1001067"/>
            </a:xfrm>
            <a:custGeom>
              <a:avLst/>
              <a:gdLst>
                <a:gd name="connsiteX0" fmla="*/ 0 w 9144000"/>
                <a:gd name="connsiteY0" fmla="*/ 100107 h 1001067"/>
                <a:gd name="connsiteX1" fmla="*/ 29321 w 9144000"/>
                <a:gd name="connsiteY1" fmla="*/ 29321 h 1001067"/>
                <a:gd name="connsiteX2" fmla="*/ 100107 w 9144000"/>
                <a:gd name="connsiteY2" fmla="*/ 0 h 1001067"/>
                <a:gd name="connsiteX3" fmla="*/ 9043893 w 9144000"/>
                <a:gd name="connsiteY3" fmla="*/ 0 h 1001067"/>
                <a:gd name="connsiteX4" fmla="*/ 9114679 w 9144000"/>
                <a:gd name="connsiteY4" fmla="*/ 29321 h 1001067"/>
                <a:gd name="connsiteX5" fmla="*/ 9144000 w 9144000"/>
                <a:gd name="connsiteY5" fmla="*/ 100107 h 1001067"/>
                <a:gd name="connsiteX6" fmla="*/ 9144000 w 9144000"/>
                <a:gd name="connsiteY6" fmla="*/ 900960 h 1001067"/>
                <a:gd name="connsiteX7" fmla="*/ 9114679 w 9144000"/>
                <a:gd name="connsiteY7" fmla="*/ 971746 h 1001067"/>
                <a:gd name="connsiteX8" fmla="*/ 9043893 w 9144000"/>
                <a:gd name="connsiteY8" fmla="*/ 1001067 h 1001067"/>
                <a:gd name="connsiteX9" fmla="*/ 100107 w 9144000"/>
                <a:gd name="connsiteY9" fmla="*/ 1001067 h 1001067"/>
                <a:gd name="connsiteX10" fmla="*/ 29321 w 9144000"/>
                <a:gd name="connsiteY10" fmla="*/ 971746 h 1001067"/>
                <a:gd name="connsiteX11" fmla="*/ 0 w 9144000"/>
                <a:gd name="connsiteY11" fmla="*/ 900960 h 1001067"/>
                <a:gd name="connsiteX12" fmla="*/ 0 w 9144000"/>
                <a:gd name="connsiteY12" fmla="*/ 100107 h 10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4000" h="1001067">
                  <a:moveTo>
                    <a:pt x="0" y="100107"/>
                  </a:moveTo>
                  <a:cubicBezTo>
                    <a:pt x="0" y="73557"/>
                    <a:pt x="10547" y="48094"/>
                    <a:pt x="29321" y="29321"/>
                  </a:cubicBezTo>
                  <a:cubicBezTo>
                    <a:pt x="48095" y="10547"/>
                    <a:pt x="73557" y="0"/>
                    <a:pt x="100107" y="0"/>
                  </a:cubicBezTo>
                  <a:lnTo>
                    <a:pt x="9043893" y="0"/>
                  </a:lnTo>
                  <a:cubicBezTo>
                    <a:pt x="9070443" y="0"/>
                    <a:pt x="9095906" y="10547"/>
                    <a:pt x="9114679" y="29321"/>
                  </a:cubicBezTo>
                  <a:cubicBezTo>
                    <a:pt x="9133453" y="48095"/>
                    <a:pt x="9144000" y="73557"/>
                    <a:pt x="9144000" y="100107"/>
                  </a:cubicBezTo>
                  <a:lnTo>
                    <a:pt x="9144000" y="900960"/>
                  </a:lnTo>
                  <a:cubicBezTo>
                    <a:pt x="9144000" y="927510"/>
                    <a:pt x="9133453" y="952973"/>
                    <a:pt x="9114679" y="971746"/>
                  </a:cubicBezTo>
                  <a:cubicBezTo>
                    <a:pt x="9095905" y="990520"/>
                    <a:pt x="9070443" y="1001067"/>
                    <a:pt x="9043893" y="1001067"/>
                  </a:cubicBezTo>
                  <a:lnTo>
                    <a:pt x="100107" y="1001067"/>
                  </a:lnTo>
                  <a:cubicBezTo>
                    <a:pt x="73557" y="1001067"/>
                    <a:pt x="48094" y="990520"/>
                    <a:pt x="29321" y="971746"/>
                  </a:cubicBezTo>
                  <a:cubicBezTo>
                    <a:pt x="10547" y="952972"/>
                    <a:pt x="0" y="927510"/>
                    <a:pt x="0" y="900960"/>
                  </a:cubicBezTo>
                  <a:lnTo>
                    <a:pt x="0" y="10010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9866" tIns="60960" rIns="60961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kern="1200" dirty="0" smtClean="0">
                  <a:solidFill>
                    <a:schemeClr val="tx1"/>
                  </a:solidFill>
                </a:rPr>
                <a:t>Oś priorytetowa II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dirty="0" smtClean="0">
                  <a:solidFill>
                    <a:schemeClr val="tx1"/>
                  </a:solidFill>
                </a:rPr>
                <a:t>Wsparcie otoczenia i potencjału biznesu</a:t>
              </a: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dirty="0">
                  <a:solidFill>
                    <a:schemeClr val="tx1"/>
                  </a:solidFill>
                </a:rPr>
                <a:t>Ministerstwo </a:t>
              </a:r>
              <a:r>
                <a:rPr lang="pl-PL" sz="1600" b="1" dirty="0" smtClean="0">
                  <a:solidFill>
                    <a:schemeClr val="tx1"/>
                  </a:solidFill>
                </a:rPr>
                <a:t>Rozwoju</a:t>
              </a:r>
              <a:r>
                <a:rPr lang="pl-PL" sz="1600" b="1" kern="1200" dirty="0" smtClean="0">
                  <a:solidFill>
                    <a:schemeClr val="tx1"/>
                  </a:solidFill>
                </a:rPr>
                <a:t>; </a:t>
              </a:r>
              <a:endParaRPr lang="pl-PL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Prostokąt zaokrąglony 10"/>
            <p:cNvSpPr/>
            <p:nvPr/>
          </p:nvSpPr>
          <p:spPr>
            <a:xfrm>
              <a:off x="100106" y="3073624"/>
              <a:ext cx="1828800" cy="800854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1" y="2364541"/>
            <a:ext cx="8522898" cy="3878016"/>
          </a:xfrm>
          <a:prstGeom prst="rect">
            <a:avLst/>
          </a:prstGeom>
        </p:spPr>
      </p:pic>
      <p:sp>
        <p:nvSpPr>
          <p:cNvPr id="4" name="Objaśnienie ze strzałką w dół 3"/>
          <p:cNvSpPr/>
          <p:nvPr/>
        </p:nvSpPr>
        <p:spPr>
          <a:xfrm>
            <a:off x="2018581" y="1823197"/>
            <a:ext cx="3588589" cy="63533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www.funduszeeuropejskie.gov.pl</a:t>
            </a:r>
            <a:endParaRPr lang="pl-PL" dirty="0"/>
          </a:p>
        </p:txBody>
      </p:sp>
      <p:pic>
        <p:nvPicPr>
          <p:cNvPr id="7" name="Obraz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6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8"/>
          <p:cNvGrpSpPr/>
          <p:nvPr/>
        </p:nvGrpSpPr>
        <p:grpSpPr>
          <a:xfrm>
            <a:off x="0" y="722023"/>
            <a:ext cx="9144000" cy="1001067"/>
            <a:chOff x="0" y="2973517"/>
            <a:chExt cx="9144000" cy="1001067"/>
          </a:xfrm>
        </p:grpSpPr>
        <p:sp>
          <p:nvSpPr>
            <p:cNvPr id="10" name="Dowolny kształt 9"/>
            <p:cNvSpPr/>
            <p:nvPr/>
          </p:nvSpPr>
          <p:spPr>
            <a:xfrm>
              <a:off x="0" y="2973517"/>
              <a:ext cx="9144000" cy="1001067"/>
            </a:xfrm>
            <a:custGeom>
              <a:avLst/>
              <a:gdLst>
                <a:gd name="connsiteX0" fmla="*/ 0 w 9144000"/>
                <a:gd name="connsiteY0" fmla="*/ 100107 h 1001067"/>
                <a:gd name="connsiteX1" fmla="*/ 29321 w 9144000"/>
                <a:gd name="connsiteY1" fmla="*/ 29321 h 1001067"/>
                <a:gd name="connsiteX2" fmla="*/ 100107 w 9144000"/>
                <a:gd name="connsiteY2" fmla="*/ 0 h 1001067"/>
                <a:gd name="connsiteX3" fmla="*/ 9043893 w 9144000"/>
                <a:gd name="connsiteY3" fmla="*/ 0 h 1001067"/>
                <a:gd name="connsiteX4" fmla="*/ 9114679 w 9144000"/>
                <a:gd name="connsiteY4" fmla="*/ 29321 h 1001067"/>
                <a:gd name="connsiteX5" fmla="*/ 9144000 w 9144000"/>
                <a:gd name="connsiteY5" fmla="*/ 100107 h 1001067"/>
                <a:gd name="connsiteX6" fmla="*/ 9144000 w 9144000"/>
                <a:gd name="connsiteY6" fmla="*/ 900960 h 1001067"/>
                <a:gd name="connsiteX7" fmla="*/ 9114679 w 9144000"/>
                <a:gd name="connsiteY7" fmla="*/ 971746 h 1001067"/>
                <a:gd name="connsiteX8" fmla="*/ 9043893 w 9144000"/>
                <a:gd name="connsiteY8" fmla="*/ 1001067 h 1001067"/>
                <a:gd name="connsiteX9" fmla="*/ 100107 w 9144000"/>
                <a:gd name="connsiteY9" fmla="*/ 1001067 h 1001067"/>
                <a:gd name="connsiteX10" fmla="*/ 29321 w 9144000"/>
                <a:gd name="connsiteY10" fmla="*/ 971746 h 1001067"/>
                <a:gd name="connsiteX11" fmla="*/ 0 w 9144000"/>
                <a:gd name="connsiteY11" fmla="*/ 900960 h 1001067"/>
                <a:gd name="connsiteX12" fmla="*/ 0 w 9144000"/>
                <a:gd name="connsiteY12" fmla="*/ 100107 h 10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4000" h="1001067">
                  <a:moveTo>
                    <a:pt x="0" y="100107"/>
                  </a:moveTo>
                  <a:cubicBezTo>
                    <a:pt x="0" y="73557"/>
                    <a:pt x="10547" y="48094"/>
                    <a:pt x="29321" y="29321"/>
                  </a:cubicBezTo>
                  <a:cubicBezTo>
                    <a:pt x="48095" y="10547"/>
                    <a:pt x="73557" y="0"/>
                    <a:pt x="100107" y="0"/>
                  </a:cubicBezTo>
                  <a:lnTo>
                    <a:pt x="9043893" y="0"/>
                  </a:lnTo>
                  <a:cubicBezTo>
                    <a:pt x="9070443" y="0"/>
                    <a:pt x="9095906" y="10547"/>
                    <a:pt x="9114679" y="29321"/>
                  </a:cubicBezTo>
                  <a:cubicBezTo>
                    <a:pt x="9133453" y="48095"/>
                    <a:pt x="9144000" y="73557"/>
                    <a:pt x="9144000" y="100107"/>
                  </a:cubicBezTo>
                  <a:lnTo>
                    <a:pt x="9144000" y="900960"/>
                  </a:lnTo>
                  <a:cubicBezTo>
                    <a:pt x="9144000" y="927510"/>
                    <a:pt x="9133453" y="952973"/>
                    <a:pt x="9114679" y="971746"/>
                  </a:cubicBezTo>
                  <a:cubicBezTo>
                    <a:pt x="9095905" y="990520"/>
                    <a:pt x="9070443" y="1001067"/>
                    <a:pt x="9043893" y="1001067"/>
                  </a:cubicBezTo>
                  <a:lnTo>
                    <a:pt x="100107" y="1001067"/>
                  </a:lnTo>
                  <a:cubicBezTo>
                    <a:pt x="73557" y="1001067"/>
                    <a:pt x="48094" y="990520"/>
                    <a:pt x="29321" y="971746"/>
                  </a:cubicBezTo>
                  <a:cubicBezTo>
                    <a:pt x="10547" y="952972"/>
                    <a:pt x="0" y="927510"/>
                    <a:pt x="0" y="900960"/>
                  </a:cubicBezTo>
                  <a:lnTo>
                    <a:pt x="0" y="10010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9866" tIns="60960" rIns="60961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kern="1200" dirty="0" smtClean="0">
                  <a:solidFill>
                    <a:schemeClr val="tx1"/>
                  </a:solidFill>
                </a:rPr>
                <a:t>Oś priorytetowa II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dirty="0" smtClean="0">
                  <a:solidFill>
                    <a:schemeClr val="tx1"/>
                  </a:solidFill>
                </a:rPr>
                <a:t>Wsparcie otoczenia i potencjału biznesu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dirty="0" smtClean="0">
                  <a:solidFill>
                    <a:schemeClr val="tx1"/>
                  </a:solidFill>
                </a:rPr>
                <a:t>Polska Agencja Rozwoju przedsiębiorczości</a:t>
              </a:r>
              <a:endParaRPr lang="pl-PL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Prostokąt zaokrąglony 10"/>
            <p:cNvSpPr/>
            <p:nvPr/>
          </p:nvSpPr>
          <p:spPr>
            <a:xfrm>
              <a:off x="100106" y="3073624"/>
              <a:ext cx="1828800" cy="800854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3" name="pole tekstowe 12"/>
          <p:cNvSpPr txBox="1"/>
          <p:nvPr/>
        </p:nvSpPr>
        <p:spPr>
          <a:xfrm>
            <a:off x="250167" y="1923691"/>
            <a:ext cx="82382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Działanie 2.3 </a:t>
            </a:r>
            <a:r>
              <a:rPr lang="pl-PL" sz="1600" b="1" dirty="0" smtClean="0"/>
              <a:t>Proinnowacyjne usługi dla przedsiębiorstw</a:t>
            </a:r>
            <a:endParaRPr lang="pl-PL" sz="1600" dirty="0" smtClean="0"/>
          </a:p>
          <a:p>
            <a:r>
              <a:rPr lang="pl-PL" sz="1600" dirty="0" smtClean="0"/>
              <a:t>Poddziałanie 2.3.1  </a:t>
            </a:r>
            <a:r>
              <a:rPr lang="pl-PL" sz="1600" b="1" dirty="0" smtClean="0"/>
              <a:t>Proinnowacyjne usługi IOB dla MŚP </a:t>
            </a:r>
          </a:p>
          <a:p>
            <a:r>
              <a:rPr lang="pl-PL" dirty="0" smtClean="0"/>
              <a:t> 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215662" y="4471908"/>
            <a:ext cx="8583283" cy="12163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pl-PL" sz="1400" b="1" dirty="0" smtClean="0">
                <a:solidFill>
                  <a:schemeClr val="accent5">
                    <a:lumMod val="50000"/>
                  </a:schemeClr>
                </a:solidFill>
              </a:rPr>
              <a:t>Usługi </a:t>
            </a:r>
            <a:r>
              <a:rPr lang="pl-PL" sz="1400" b="1" dirty="0">
                <a:solidFill>
                  <a:schemeClr val="accent5">
                    <a:lumMod val="50000"/>
                  </a:schemeClr>
                </a:solidFill>
              </a:rPr>
              <a:t>wsparcia innowacji </a:t>
            </a:r>
            <a:r>
              <a:rPr lang="pl-PL" sz="1400" dirty="0" smtClean="0">
                <a:solidFill>
                  <a:schemeClr val="accent5">
                    <a:lumMod val="50000"/>
                  </a:schemeClr>
                </a:solidFill>
              </a:rPr>
              <a:t>oznaczające </a:t>
            </a:r>
            <a:r>
              <a:rPr lang="pl-PL" sz="1400" dirty="0">
                <a:solidFill>
                  <a:schemeClr val="accent5">
                    <a:lumMod val="50000"/>
                  </a:schemeClr>
                </a:solidFill>
              </a:rPr>
              <a:t>udostępnienie przestrzeni biurowej, banków danych, zasobów bibliotecznych, badań rynku, laboratoriów, znakowanie, testowanie i certyfikację jakości </a:t>
            </a:r>
            <a:r>
              <a:rPr lang="pl-PL" sz="1400" b="1" dirty="0">
                <a:solidFill>
                  <a:schemeClr val="accent5">
                    <a:lumMod val="50000"/>
                  </a:schemeClr>
                </a:solidFill>
              </a:rPr>
              <a:t>w celu opracowania bardziej efektywnych produktów procesów i usług, </a:t>
            </a:r>
            <a:r>
              <a:rPr lang="pl-PL" sz="1400" b="1" dirty="0" smtClean="0">
                <a:solidFill>
                  <a:schemeClr val="accent5">
                    <a:lumMod val="50000"/>
                  </a:schemeClr>
                </a:solidFill>
              </a:rPr>
              <a:t>wspierających </a:t>
            </a:r>
            <a:r>
              <a:rPr lang="pl-PL" sz="1400" b="1" dirty="0">
                <a:solidFill>
                  <a:schemeClr val="accent5">
                    <a:lumMod val="50000"/>
                  </a:schemeClr>
                </a:solidFill>
              </a:rPr>
              <a:t>MSP w procesie wdrożenia innowacji produktowych lub procesowych o charakterze technologicznym</a:t>
            </a:r>
            <a:endParaRPr lang="pl-PL" b="1" dirty="0"/>
          </a:p>
        </p:txBody>
      </p:sp>
      <p:sp>
        <p:nvSpPr>
          <p:cNvPr id="14" name="Prostokąt zaokrąglony 13"/>
          <p:cNvSpPr/>
          <p:nvPr/>
        </p:nvSpPr>
        <p:spPr>
          <a:xfrm>
            <a:off x="215662" y="3049767"/>
            <a:ext cx="8583283" cy="12163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accent5">
                    <a:lumMod val="50000"/>
                  </a:schemeClr>
                </a:solidFill>
              </a:rPr>
              <a:t>U</a:t>
            </a:r>
            <a:r>
              <a:rPr lang="pl-PL" sz="1400" b="1" dirty="0" smtClean="0">
                <a:solidFill>
                  <a:schemeClr val="accent5">
                    <a:lumMod val="50000"/>
                  </a:schemeClr>
                </a:solidFill>
              </a:rPr>
              <a:t>sługi doradcze </a:t>
            </a:r>
            <a:r>
              <a:rPr lang="pl-PL" sz="1400" b="1" dirty="0">
                <a:solidFill>
                  <a:schemeClr val="accent5">
                    <a:lumMod val="50000"/>
                  </a:schemeClr>
                </a:solidFill>
              </a:rPr>
              <a:t>w zakresie innowacji </a:t>
            </a:r>
            <a:r>
              <a:rPr lang="pl-PL" sz="1400" dirty="0" smtClean="0">
                <a:solidFill>
                  <a:schemeClr val="accent5">
                    <a:lumMod val="50000"/>
                  </a:schemeClr>
                </a:solidFill>
              </a:rPr>
              <a:t>oznaczające </a:t>
            </a:r>
            <a:r>
              <a:rPr lang="pl-PL" sz="1400" dirty="0">
                <a:solidFill>
                  <a:schemeClr val="accent5">
                    <a:lumMod val="50000"/>
                  </a:schemeClr>
                </a:solidFill>
              </a:rPr>
              <a:t>doradztwo, pomoc i szkolenia w zakresie transferu wiedzy, nabywania i ochrony wartości niematerialnych i prawnych oraz korzystania z nich, korzystania z norm i regulacji, w których są one </a:t>
            </a:r>
            <a:r>
              <a:rPr lang="pl-PL" sz="1400" dirty="0" smtClean="0">
                <a:solidFill>
                  <a:schemeClr val="accent5">
                    <a:lumMod val="50000"/>
                  </a:schemeClr>
                </a:solidFill>
              </a:rPr>
              <a:t>osadzone.</a:t>
            </a:r>
            <a:endParaRPr lang="pl-PL" dirty="0"/>
          </a:p>
        </p:txBody>
      </p:sp>
      <p:pic>
        <p:nvPicPr>
          <p:cNvPr id="8" name="Obraz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6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8"/>
          <p:cNvGrpSpPr/>
          <p:nvPr/>
        </p:nvGrpSpPr>
        <p:grpSpPr>
          <a:xfrm>
            <a:off x="0" y="722023"/>
            <a:ext cx="9144000" cy="1001067"/>
            <a:chOff x="0" y="2973517"/>
            <a:chExt cx="9144000" cy="1001067"/>
          </a:xfrm>
        </p:grpSpPr>
        <p:sp>
          <p:nvSpPr>
            <p:cNvPr id="10" name="Dowolny kształt 9"/>
            <p:cNvSpPr/>
            <p:nvPr/>
          </p:nvSpPr>
          <p:spPr>
            <a:xfrm>
              <a:off x="0" y="2973517"/>
              <a:ext cx="9144000" cy="1001067"/>
            </a:xfrm>
            <a:custGeom>
              <a:avLst/>
              <a:gdLst>
                <a:gd name="connsiteX0" fmla="*/ 0 w 9144000"/>
                <a:gd name="connsiteY0" fmla="*/ 100107 h 1001067"/>
                <a:gd name="connsiteX1" fmla="*/ 29321 w 9144000"/>
                <a:gd name="connsiteY1" fmla="*/ 29321 h 1001067"/>
                <a:gd name="connsiteX2" fmla="*/ 100107 w 9144000"/>
                <a:gd name="connsiteY2" fmla="*/ 0 h 1001067"/>
                <a:gd name="connsiteX3" fmla="*/ 9043893 w 9144000"/>
                <a:gd name="connsiteY3" fmla="*/ 0 h 1001067"/>
                <a:gd name="connsiteX4" fmla="*/ 9114679 w 9144000"/>
                <a:gd name="connsiteY4" fmla="*/ 29321 h 1001067"/>
                <a:gd name="connsiteX5" fmla="*/ 9144000 w 9144000"/>
                <a:gd name="connsiteY5" fmla="*/ 100107 h 1001067"/>
                <a:gd name="connsiteX6" fmla="*/ 9144000 w 9144000"/>
                <a:gd name="connsiteY6" fmla="*/ 900960 h 1001067"/>
                <a:gd name="connsiteX7" fmla="*/ 9114679 w 9144000"/>
                <a:gd name="connsiteY7" fmla="*/ 971746 h 1001067"/>
                <a:gd name="connsiteX8" fmla="*/ 9043893 w 9144000"/>
                <a:gd name="connsiteY8" fmla="*/ 1001067 h 1001067"/>
                <a:gd name="connsiteX9" fmla="*/ 100107 w 9144000"/>
                <a:gd name="connsiteY9" fmla="*/ 1001067 h 1001067"/>
                <a:gd name="connsiteX10" fmla="*/ 29321 w 9144000"/>
                <a:gd name="connsiteY10" fmla="*/ 971746 h 1001067"/>
                <a:gd name="connsiteX11" fmla="*/ 0 w 9144000"/>
                <a:gd name="connsiteY11" fmla="*/ 900960 h 1001067"/>
                <a:gd name="connsiteX12" fmla="*/ 0 w 9144000"/>
                <a:gd name="connsiteY12" fmla="*/ 100107 h 10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4000" h="1001067">
                  <a:moveTo>
                    <a:pt x="0" y="100107"/>
                  </a:moveTo>
                  <a:cubicBezTo>
                    <a:pt x="0" y="73557"/>
                    <a:pt x="10547" y="48094"/>
                    <a:pt x="29321" y="29321"/>
                  </a:cubicBezTo>
                  <a:cubicBezTo>
                    <a:pt x="48095" y="10547"/>
                    <a:pt x="73557" y="0"/>
                    <a:pt x="100107" y="0"/>
                  </a:cubicBezTo>
                  <a:lnTo>
                    <a:pt x="9043893" y="0"/>
                  </a:lnTo>
                  <a:cubicBezTo>
                    <a:pt x="9070443" y="0"/>
                    <a:pt x="9095906" y="10547"/>
                    <a:pt x="9114679" y="29321"/>
                  </a:cubicBezTo>
                  <a:cubicBezTo>
                    <a:pt x="9133453" y="48095"/>
                    <a:pt x="9144000" y="73557"/>
                    <a:pt x="9144000" y="100107"/>
                  </a:cubicBezTo>
                  <a:lnTo>
                    <a:pt x="9144000" y="900960"/>
                  </a:lnTo>
                  <a:cubicBezTo>
                    <a:pt x="9144000" y="927510"/>
                    <a:pt x="9133453" y="952973"/>
                    <a:pt x="9114679" y="971746"/>
                  </a:cubicBezTo>
                  <a:cubicBezTo>
                    <a:pt x="9095905" y="990520"/>
                    <a:pt x="9070443" y="1001067"/>
                    <a:pt x="9043893" y="1001067"/>
                  </a:cubicBezTo>
                  <a:lnTo>
                    <a:pt x="100107" y="1001067"/>
                  </a:lnTo>
                  <a:cubicBezTo>
                    <a:pt x="73557" y="1001067"/>
                    <a:pt x="48094" y="990520"/>
                    <a:pt x="29321" y="971746"/>
                  </a:cubicBezTo>
                  <a:cubicBezTo>
                    <a:pt x="10547" y="952972"/>
                    <a:pt x="0" y="927510"/>
                    <a:pt x="0" y="900960"/>
                  </a:cubicBezTo>
                  <a:lnTo>
                    <a:pt x="0" y="10010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9866" tIns="60960" rIns="60961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kern="1200" dirty="0" smtClean="0">
                  <a:solidFill>
                    <a:schemeClr val="tx1"/>
                  </a:solidFill>
                </a:rPr>
                <a:t>Oś priorytetowa II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dirty="0" smtClean="0">
                  <a:solidFill>
                    <a:schemeClr val="tx1"/>
                  </a:solidFill>
                </a:rPr>
                <a:t>Wsparcie otoczenia i potencjału biznesu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dirty="0" smtClean="0">
                  <a:solidFill>
                    <a:schemeClr val="tx1"/>
                  </a:solidFill>
                </a:rPr>
                <a:t>Polska Agencja Rozwoju przedsiębiorczości</a:t>
              </a:r>
              <a:endParaRPr lang="pl-PL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Prostokąt zaokrąglony 10"/>
            <p:cNvSpPr/>
            <p:nvPr/>
          </p:nvSpPr>
          <p:spPr>
            <a:xfrm>
              <a:off x="100106" y="3073624"/>
              <a:ext cx="1828800" cy="800854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628650" y="1880559"/>
            <a:ext cx="7886700" cy="42964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dirty="0" smtClean="0"/>
              <a:t>Działanie 2.3 </a:t>
            </a:r>
            <a:r>
              <a:rPr lang="pl-PL" sz="1600" b="1" dirty="0" smtClean="0"/>
              <a:t>Proinnowacyjne usługi dla przedsiębiorstw</a:t>
            </a:r>
            <a:endParaRPr lang="pl-PL" sz="1600" dirty="0" smtClean="0"/>
          </a:p>
          <a:p>
            <a:pPr>
              <a:buNone/>
            </a:pPr>
            <a:r>
              <a:rPr lang="pl-PL" sz="1600" dirty="0" smtClean="0"/>
              <a:t>Poddziałanie 2.3.1  </a:t>
            </a:r>
            <a:r>
              <a:rPr lang="pl-PL" sz="1600" b="1" dirty="0" smtClean="0"/>
              <a:t>Proinnowacyjne usługi IOB dla MŚP </a:t>
            </a:r>
          </a:p>
          <a:p>
            <a:pPr>
              <a:buNone/>
            </a:pPr>
            <a:endParaRPr lang="pl-PL" sz="1600" b="1" dirty="0" smtClean="0"/>
          </a:p>
          <a:p>
            <a:pPr>
              <a:buNone/>
            </a:pPr>
            <a:endParaRPr lang="pl-PL" sz="1600" b="1" dirty="0" smtClean="0"/>
          </a:p>
          <a:p>
            <a:pPr>
              <a:buNone/>
            </a:pPr>
            <a:endParaRPr lang="pl-PL" sz="1600" b="1" dirty="0" smtClean="0"/>
          </a:p>
          <a:p>
            <a:pPr>
              <a:buNone/>
            </a:pPr>
            <a:r>
              <a:rPr lang="pl-PL" sz="1600" b="1" dirty="0" smtClean="0"/>
              <a:t>Innowacja technologiczna produktowa </a:t>
            </a:r>
            <a:r>
              <a:rPr lang="pl-PL" sz="1600" dirty="0" smtClean="0"/>
              <a:t>, tj.  nowy wyrób lub usługa lub znaczące ich  ulepszenie. </a:t>
            </a:r>
          </a:p>
          <a:p>
            <a:pPr>
              <a:buNone/>
            </a:pPr>
            <a:r>
              <a:rPr lang="pl-PL" sz="1600" dirty="0" smtClean="0"/>
              <a:t> </a:t>
            </a:r>
          </a:p>
          <a:p>
            <a:pPr>
              <a:buNone/>
            </a:pPr>
            <a:r>
              <a:rPr lang="pl-PL" sz="1600" dirty="0" smtClean="0"/>
              <a:t>Ulepszenie może dotyczyć charakterystyk  technicznych, komponentów, materiałów,  wbudowanego oprogramowania oraz innych  cech funkcjonalnych</a:t>
            </a:r>
            <a:endParaRPr lang="pl-PL" sz="1600" dirty="0"/>
          </a:p>
        </p:txBody>
      </p:sp>
      <p:pic>
        <p:nvPicPr>
          <p:cNvPr id="6" name="Obraz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6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8"/>
          <p:cNvGrpSpPr/>
          <p:nvPr/>
        </p:nvGrpSpPr>
        <p:grpSpPr>
          <a:xfrm>
            <a:off x="0" y="722023"/>
            <a:ext cx="9144000" cy="1001067"/>
            <a:chOff x="0" y="2973517"/>
            <a:chExt cx="9144000" cy="1001067"/>
          </a:xfrm>
        </p:grpSpPr>
        <p:sp>
          <p:nvSpPr>
            <p:cNvPr id="10" name="Dowolny kształt 9"/>
            <p:cNvSpPr/>
            <p:nvPr/>
          </p:nvSpPr>
          <p:spPr>
            <a:xfrm>
              <a:off x="0" y="2973517"/>
              <a:ext cx="9144000" cy="1001067"/>
            </a:xfrm>
            <a:custGeom>
              <a:avLst/>
              <a:gdLst>
                <a:gd name="connsiteX0" fmla="*/ 0 w 9144000"/>
                <a:gd name="connsiteY0" fmla="*/ 100107 h 1001067"/>
                <a:gd name="connsiteX1" fmla="*/ 29321 w 9144000"/>
                <a:gd name="connsiteY1" fmla="*/ 29321 h 1001067"/>
                <a:gd name="connsiteX2" fmla="*/ 100107 w 9144000"/>
                <a:gd name="connsiteY2" fmla="*/ 0 h 1001067"/>
                <a:gd name="connsiteX3" fmla="*/ 9043893 w 9144000"/>
                <a:gd name="connsiteY3" fmla="*/ 0 h 1001067"/>
                <a:gd name="connsiteX4" fmla="*/ 9114679 w 9144000"/>
                <a:gd name="connsiteY4" fmla="*/ 29321 h 1001067"/>
                <a:gd name="connsiteX5" fmla="*/ 9144000 w 9144000"/>
                <a:gd name="connsiteY5" fmla="*/ 100107 h 1001067"/>
                <a:gd name="connsiteX6" fmla="*/ 9144000 w 9144000"/>
                <a:gd name="connsiteY6" fmla="*/ 900960 h 1001067"/>
                <a:gd name="connsiteX7" fmla="*/ 9114679 w 9144000"/>
                <a:gd name="connsiteY7" fmla="*/ 971746 h 1001067"/>
                <a:gd name="connsiteX8" fmla="*/ 9043893 w 9144000"/>
                <a:gd name="connsiteY8" fmla="*/ 1001067 h 1001067"/>
                <a:gd name="connsiteX9" fmla="*/ 100107 w 9144000"/>
                <a:gd name="connsiteY9" fmla="*/ 1001067 h 1001067"/>
                <a:gd name="connsiteX10" fmla="*/ 29321 w 9144000"/>
                <a:gd name="connsiteY10" fmla="*/ 971746 h 1001067"/>
                <a:gd name="connsiteX11" fmla="*/ 0 w 9144000"/>
                <a:gd name="connsiteY11" fmla="*/ 900960 h 1001067"/>
                <a:gd name="connsiteX12" fmla="*/ 0 w 9144000"/>
                <a:gd name="connsiteY12" fmla="*/ 100107 h 10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4000" h="1001067">
                  <a:moveTo>
                    <a:pt x="0" y="100107"/>
                  </a:moveTo>
                  <a:cubicBezTo>
                    <a:pt x="0" y="73557"/>
                    <a:pt x="10547" y="48094"/>
                    <a:pt x="29321" y="29321"/>
                  </a:cubicBezTo>
                  <a:cubicBezTo>
                    <a:pt x="48095" y="10547"/>
                    <a:pt x="73557" y="0"/>
                    <a:pt x="100107" y="0"/>
                  </a:cubicBezTo>
                  <a:lnTo>
                    <a:pt x="9043893" y="0"/>
                  </a:lnTo>
                  <a:cubicBezTo>
                    <a:pt x="9070443" y="0"/>
                    <a:pt x="9095906" y="10547"/>
                    <a:pt x="9114679" y="29321"/>
                  </a:cubicBezTo>
                  <a:cubicBezTo>
                    <a:pt x="9133453" y="48095"/>
                    <a:pt x="9144000" y="73557"/>
                    <a:pt x="9144000" y="100107"/>
                  </a:cubicBezTo>
                  <a:lnTo>
                    <a:pt x="9144000" y="900960"/>
                  </a:lnTo>
                  <a:cubicBezTo>
                    <a:pt x="9144000" y="927510"/>
                    <a:pt x="9133453" y="952973"/>
                    <a:pt x="9114679" y="971746"/>
                  </a:cubicBezTo>
                  <a:cubicBezTo>
                    <a:pt x="9095905" y="990520"/>
                    <a:pt x="9070443" y="1001067"/>
                    <a:pt x="9043893" y="1001067"/>
                  </a:cubicBezTo>
                  <a:lnTo>
                    <a:pt x="100107" y="1001067"/>
                  </a:lnTo>
                  <a:cubicBezTo>
                    <a:pt x="73557" y="1001067"/>
                    <a:pt x="48094" y="990520"/>
                    <a:pt x="29321" y="971746"/>
                  </a:cubicBezTo>
                  <a:cubicBezTo>
                    <a:pt x="10547" y="952972"/>
                    <a:pt x="0" y="927510"/>
                    <a:pt x="0" y="900960"/>
                  </a:cubicBezTo>
                  <a:lnTo>
                    <a:pt x="0" y="10010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9866" tIns="60960" rIns="60961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kern="1200" dirty="0" smtClean="0">
                  <a:solidFill>
                    <a:schemeClr val="tx1"/>
                  </a:solidFill>
                </a:rPr>
                <a:t>Oś priorytetowa II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dirty="0" smtClean="0">
                  <a:solidFill>
                    <a:schemeClr val="tx1"/>
                  </a:solidFill>
                </a:rPr>
                <a:t>Wsparcie otoczenia i potencjału biznesu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dirty="0" smtClean="0">
                  <a:solidFill>
                    <a:schemeClr val="tx1"/>
                  </a:solidFill>
                </a:rPr>
                <a:t>Polska Agencja Rozwoju przedsiębiorczości</a:t>
              </a:r>
              <a:endParaRPr lang="pl-PL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Prostokąt zaokrąglony 10"/>
            <p:cNvSpPr/>
            <p:nvPr/>
          </p:nvSpPr>
          <p:spPr>
            <a:xfrm>
              <a:off x="100106" y="3073624"/>
              <a:ext cx="1828800" cy="800854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628650" y="1889185"/>
            <a:ext cx="7886700" cy="42877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dirty="0" smtClean="0"/>
              <a:t>Działanie 2.3 </a:t>
            </a:r>
            <a:r>
              <a:rPr lang="pl-PL" sz="1600" b="1" dirty="0" smtClean="0"/>
              <a:t>Proinnowacyjne usługi dla przedsiębiorstw</a:t>
            </a:r>
            <a:endParaRPr lang="pl-PL" sz="1600" dirty="0" smtClean="0"/>
          </a:p>
          <a:p>
            <a:pPr>
              <a:buNone/>
            </a:pPr>
            <a:r>
              <a:rPr lang="pl-PL" sz="1600" dirty="0" smtClean="0"/>
              <a:t>Poddziałanie 2.3.1  </a:t>
            </a:r>
            <a:r>
              <a:rPr lang="pl-PL" sz="1600" b="1" dirty="0" smtClean="0"/>
              <a:t>Proinnowacyjne usługi IOB dla MŚP </a:t>
            </a:r>
          </a:p>
          <a:p>
            <a:pPr>
              <a:buNone/>
            </a:pPr>
            <a:endParaRPr lang="pl-PL" sz="1600" b="1" dirty="0" smtClean="0"/>
          </a:p>
          <a:p>
            <a:pPr>
              <a:buNone/>
            </a:pPr>
            <a:endParaRPr lang="pl-PL" sz="1600" b="1" dirty="0" smtClean="0"/>
          </a:p>
          <a:p>
            <a:pPr>
              <a:buNone/>
            </a:pPr>
            <a:endParaRPr lang="pl-PL" sz="1600" b="1" dirty="0" smtClean="0"/>
          </a:p>
          <a:p>
            <a:pPr>
              <a:buNone/>
            </a:pPr>
            <a:r>
              <a:rPr lang="pl-PL" sz="1400" b="1" dirty="0" smtClean="0"/>
              <a:t>Innowacja technologiczna procesowa</a:t>
            </a:r>
            <a:r>
              <a:rPr lang="pl-PL" sz="1400" dirty="0" smtClean="0"/>
              <a:t>, tj.  nowa lub znacząco udoskonalona metoda  produkcji lub dostawy (w tym zmiany w  zakresie technologii, urządzeń oraz/lub  oprogramowania). </a:t>
            </a:r>
          </a:p>
          <a:p>
            <a:pPr>
              <a:buNone/>
            </a:pPr>
            <a:endParaRPr lang="pl-PL" sz="1400" dirty="0" smtClean="0"/>
          </a:p>
          <a:p>
            <a:pPr>
              <a:buNone/>
            </a:pPr>
            <a:r>
              <a:rPr lang="pl-PL" sz="1400" dirty="0" smtClean="0"/>
              <a:t> </a:t>
            </a:r>
          </a:p>
          <a:p>
            <a:pPr>
              <a:buNone/>
            </a:pPr>
            <a:r>
              <a:rPr lang="pl-PL" sz="1400" dirty="0" smtClean="0"/>
              <a:t>Do innowacji procesowej zalicza się także  nowe lub znacząco udoskonalone metody tworzenia i świadczenia usług. </a:t>
            </a:r>
            <a:endParaRPr lang="pl-PL" sz="1400" dirty="0"/>
          </a:p>
        </p:txBody>
      </p:sp>
      <p:pic>
        <p:nvPicPr>
          <p:cNvPr id="6" name="Obraz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6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8"/>
          <p:cNvGrpSpPr/>
          <p:nvPr/>
        </p:nvGrpSpPr>
        <p:grpSpPr>
          <a:xfrm>
            <a:off x="0" y="722023"/>
            <a:ext cx="9144000" cy="1001067"/>
            <a:chOff x="0" y="2973517"/>
            <a:chExt cx="9144000" cy="1001067"/>
          </a:xfrm>
        </p:grpSpPr>
        <p:sp>
          <p:nvSpPr>
            <p:cNvPr id="10" name="Dowolny kształt 9"/>
            <p:cNvSpPr/>
            <p:nvPr/>
          </p:nvSpPr>
          <p:spPr>
            <a:xfrm>
              <a:off x="0" y="2973517"/>
              <a:ext cx="9144000" cy="1001067"/>
            </a:xfrm>
            <a:custGeom>
              <a:avLst/>
              <a:gdLst>
                <a:gd name="connsiteX0" fmla="*/ 0 w 9144000"/>
                <a:gd name="connsiteY0" fmla="*/ 100107 h 1001067"/>
                <a:gd name="connsiteX1" fmla="*/ 29321 w 9144000"/>
                <a:gd name="connsiteY1" fmla="*/ 29321 h 1001067"/>
                <a:gd name="connsiteX2" fmla="*/ 100107 w 9144000"/>
                <a:gd name="connsiteY2" fmla="*/ 0 h 1001067"/>
                <a:gd name="connsiteX3" fmla="*/ 9043893 w 9144000"/>
                <a:gd name="connsiteY3" fmla="*/ 0 h 1001067"/>
                <a:gd name="connsiteX4" fmla="*/ 9114679 w 9144000"/>
                <a:gd name="connsiteY4" fmla="*/ 29321 h 1001067"/>
                <a:gd name="connsiteX5" fmla="*/ 9144000 w 9144000"/>
                <a:gd name="connsiteY5" fmla="*/ 100107 h 1001067"/>
                <a:gd name="connsiteX6" fmla="*/ 9144000 w 9144000"/>
                <a:gd name="connsiteY6" fmla="*/ 900960 h 1001067"/>
                <a:gd name="connsiteX7" fmla="*/ 9114679 w 9144000"/>
                <a:gd name="connsiteY7" fmla="*/ 971746 h 1001067"/>
                <a:gd name="connsiteX8" fmla="*/ 9043893 w 9144000"/>
                <a:gd name="connsiteY8" fmla="*/ 1001067 h 1001067"/>
                <a:gd name="connsiteX9" fmla="*/ 100107 w 9144000"/>
                <a:gd name="connsiteY9" fmla="*/ 1001067 h 1001067"/>
                <a:gd name="connsiteX10" fmla="*/ 29321 w 9144000"/>
                <a:gd name="connsiteY10" fmla="*/ 971746 h 1001067"/>
                <a:gd name="connsiteX11" fmla="*/ 0 w 9144000"/>
                <a:gd name="connsiteY11" fmla="*/ 900960 h 1001067"/>
                <a:gd name="connsiteX12" fmla="*/ 0 w 9144000"/>
                <a:gd name="connsiteY12" fmla="*/ 100107 h 10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4000" h="1001067">
                  <a:moveTo>
                    <a:pt x="0" y="100107"/>
                  </a:moveTo>
                  <a:cubicBezTo>
                    <a:pt x="0" y="73557"/>
                    <a:pt x="10547" y="48094"/>
                    <a:pt x="29321" y="29321"/>
                  </a:cubicBezTo>
                  <a:cubicBezTo>
                    <a:pt x="48095" y="10547"/>
                    <a:pt x="73557" y="0"/>
                    <a:pt x="100107" y="0"/>
                  </a:cubicBezTo>
                  <a:lnTo>
                    <a:pt x="9043893" y="0"/>
                  </a:lnTo>
                  <a:cubicBezTo>
                    <a:pt x="9070443" y="0"/>
                    <a:pt x="9095906" y="10547"/>
                    <a:pt x="9114679" y="29321"/>
                  </a:cubicBezTo>
                  <a:cubicBezTo>
                    <a:pt x="9133453" y="48095"/>
                    <a:pt x="9144000" y="73557"/>
                    <a:pt x="9144000" y="100107"/>
                  </a:cubicBezTo>
                  <a:lnTo>
                    <a:pt x="9144000" y="900960"/>
                  </a:lnTo>
                  <a:cubicBezTo>
                    <a:pt x="9144000" y="927510"/>
                    <a:pt x="9133453" y="952973"/>
                    <a:pt x="9114679" y="971746"/>
                  </a:cubicBezTo>
                  <a:cubicBezTo>
                    <a:pt x="9095905" y="990520"/>
                    <a:pt x="9070443" y="1001067"/>
                    <a:pt x="9043893" y="1001067"/>
                  </a:cubicBezTo>
                  <a:lnTo>
                    <a:pt x="100107" y="1001067"/>
                  </a:lnTo>
                  <a:cubicBezTo>
                    <a:pt x="73557" y="1001067"/>
                    <a:pt x="48094" y="990520"/>
                    <a:pt x="29321" y="971746"/>
                  </a:cubicBezTo>
                  <a:cubicBezTo>
                    <a:pt x="10547" y="952972"/>
                    <a:pt x="0" y="927510"/>
                    <a:pt x="0" y="900960"/>
                  </a:cubicBezTo>
                  <a:lnTo>
                    <a:pt x="0" y="10010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9866" tIns="60960" rIns="60961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kern="1200" dirty="0" smtClean="0">
                  <a:solidFill>
                    <a:schemeClr val="tx1"/>
                  </a:solidFill>
                </a:rPr>
                <a:t>Oś priorytetowa II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dirty="0" smtClean="0">
                  <a:solidFill>
                    <a:schemeClr val="tx1"/>
                  </a:solidFill>
                </a:rPr>
                <a:t>Wsparcie otoczenia i potencjału biznesu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dirty="0" smtClean="0">
                  <a:solidFill>
                    <a:schemeClr val="tx1"/>
                  </a:solidFill>
                </a:rPr>
                <a:t>Polska Agencja Rozwoju przedsiębiorczości</a:t>
              </a:r>
              <a:endParaRPr lang="pl-PL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Prostokąt zaokrąglony 10"/>
            <p:cNvSpPr/>
            <p:nvPr/>
          </p:nvSpPr>
          <p:spPr>
            <a:xfrm>
              <a:off x="100106" y="3073624"/>
              <a:ext cx="1828800" cy="800854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628650" y="1863307"/>
            <a:ext cx="7886700" cy="4313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dirty="0" smtClean="0"/>
              <a:t>Działanie 2.3 </a:t>
            </a:r>
            <a:r>
              <a:rPr lang="pl-PL" sz="1600" b="1" dirty="0" smtClean="0"/>
              <a:t>Proinnowacyjne usługi dla przedsiębiorstw</a:t>
            </a:r>
            <a:endParaRPr lang="pl-PL" sz="1600" dirty="0" smtClean="0"/>
          </a:p>
          <a:p>
            <a:pPr>
              <a:buNone/>
            </a:pPr>
            <a:r>
              <a:rPr lang="pl-PL" sz="1600" dirty="0" smtClean="0"/>
              <a:t>Poddziałanie 2.3.1  </a:t>
            </a:r>
            <a:r>
              <a:rPr lang="pl-PL" sz="1600" b="1" dirty="0" smtClean="0"/>
              <a:t>Proinnowacyjne usługi IOB dla MŚP</a:t>
            </a:r>
          </a:p>
          <a:p>
            <a:pPr>
              <a:buNone/>
            </a:pPr>
            <a:endParaRPr lang="pl-PL" sz="1600" b="1" dirty="0" smtClean="0"/>
          </a:p>
          <a:p>
            <a:pPr>
              <a:buNone/>
            </a:pPr>
            <a:endParaRPr lang="pl-PL" sz="1600" dirty="0" smtClean="0"/>
          </a:p>
        </p:txBody>
      </p:sp>
      <p:graphicFrame>
        <p:nvGraphicFramePr>
          <p:cNvPr id="14" name="Diagram 13"/>
          <p:cNvGraphicFramePr/>
          <p:nvPr/>
        </p:nvGraphicFramePr>
        <p:xfrm>
          <a:off x="310550" y="2501658"/>
          <a:ext cx="8712000" cy="428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Obraz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6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8"/>
          <p:cNvGrpSpPr/>
          <p:nvPr/>
        </p:nvGrpSpPr>
        <p:grpSpPr>
          <a:xfrm>
            <a:off x="0" y="722023"/>
            <a:ext cx="9144000" cy="1001067"/>
            <a:chOff x="0" y="2973517"/>
            <a:chExt cx="9144000" cy="1001067"/>
          </a:xfrm>
        </p:grpSpPr>
        <p:sp>
          <p:nvSpPr>
            <p:cNvPr id="10" name="Dowolny kształt 9"/>
            <p:cNvSpPr/>
            <p:nvPr/>
          </p:nvSpPr>
          <p:spPr>
            <a:xfrm>
              <a:off x="0" y="2973517"/>
              <a:ext cx="9144000" cy="1001067"/>
            </a:xfrm>
            <a:custGeom>
              <a:avLst/>
              <a:gdLst>
                <a:gd name="connsiteX0" fmla="*/ 0 w 9144000"/>
                <a:gd name="connsiteY0" fmla="*/ 100107 h 1001067"/>
                <a:gd name="connsiteX1" fmla="*/ 29321 w 9144000"/>
                <a:gd name="connsiteY1" fmla="*/ 29321 h 1001067"/>
                <a:gd name="connsiteX2" fmla="*/ 100107 w 9144000"/>
                <a:gd name="connsiteY2" fmla="*/ 0 h 1001067"/>
                <a:gd name="connsiteX3" fmla="*/ 9043893 w 9144000"/>
                <a:gd name="connsiteY3" fmla="*/ 0 h 1001067"/>
                <a:gd name="connsiteX4" fmla="*/ 9114679 w 9144000"/>
                <a:gd name="connsiteY4" fmla="*/ 29321 h 1001067"/>
                <a:gd name="connsiteX5" fmla="*/ 9144000 w 9144000"/>
                <a:gd name="connsiteY5" fmla="*/ 100107 h 1001067"/>
                <a:gd name="connsiteX6" fmla="*/ 9144000 w 9144000"/>
                <a:gd name="connsiteY6" fmla="*/ 900960 h 1001067"/>
                <a:gd name="connsiteX7" fmla="*/ 9114679 w 9144000"/>
                <a:gd name="connsiteY7" fmla="*/ 971746 h 1001067"/>
                <a:gd name="connsiteX8" fmla="*/ 9043893 w 9144000"/>
                <a:gd name="connsiteY8" fmla="*/ 1001067 h 1001067"/>
                <a:gd name="connsiteX9" fmla="*/ 100107 w 9144000"/>
                <a:gd name="connsiteY9" fmla="*/ 1001067 h 1001067"/>
                <a:gd name="connsiteX10" fmla="*/ 29321 w 9144000"/>
                <a:gd name="connsiteY10" fmla="*/ 971746 h 1001067"/>
                <a:gd name="connsiteX11" fmla="*/ 0 w 9144000"/>
                <a:gd name="connsiteY11" fmla="*/ 900960 h 1001067"/>
                <a:gd name="connsiteX12" fmla="*/ 0 w 9144000"/>
                <a:gd name="connsiteY12" fmla="*/ 100107 h 10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4000" h="1001067">
                  <a:moveTo>
                    <a:pt x="0" y="100107"/>
                  </a:moveTo>
                  <a:cubicBezTo>
                    <a:pt x="0" y="73557"/>
                    <a:pt x="10547" y="48094"/>
                    <a:pt x="29321" y="29321"/>
                  </a:cubicBezTo>
                  <a:cubicBezTo>
                    <a:pt x="48095" y="10547"/>
                    <a:pt x="73557" y="0"/>
                    <a:pt x="100107" y="0"/>
                  </a:cubicBezTo>
                  <a:lnTo>
                    <a:pt x="9043893" y="0"/>
                  </a:lnTo>
                  <a:cubicBezTo>
                    <a:pt x="9070443" y="0"/>
                    <a:pt x="9095906" y="10547"/>
                    <a:pt x="9114679" y="29321"/>
                  </a:cubicBezTo>
                  <a:cubicBezTo>
                    <a:pt x="9133453" y="48095"/>
                    <a:pt x="9144000" y="73557"/>
                    <a:pt x="9144000" y="100107"/>
                  </a:cubicBezTo>
                  <a:lnTo>
                    <a:pt x="9144000" y="900960"/>
                  </a:lnTo>
                  <a:cubicBezTo>
                    <a:pt x="9144000" y="927510"/>
                    <a:pt x="9133453" y="952973"/>
                    <a:pt x="9114679" y="971746"/>
                  </a:cubicBezTo>
                  <a:cubicBezTo>
                    <a:pt x="9095905" y="990520"/>
                    <a:pt x="9070443" y="1001067"/>
                    <a:pt x="9043893" y="1001067"/>
                  </a:cubicBezTo>
                  <a:lnTo>
                    <a:pt x="100107" y="1001067"/>
                  </a:lnTo>
                  <a:cubicBezTo>
                    <a:pt x="73557" y="1001067"/>
                    <a:pt x="48094" y="990520"/>
                    <a:pt x="29321" y="971746"/>
                  </a:cubicBezTo>
                  <a:cubicBezTo>
                    <a:pt x="10547" y="952972"/>
                    <a:pt x="0" y="927510"/>
                    <a:pt x="0" y="900960"/>
                  </a:cubicBezTo>
                  <a:lnTo>
                    <a:pt x="0" y="10010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9866" tIns="60960" rIns="60961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kern="1200" dirty="0" smtClean="0">
                  <a:solidFill>
                    <a:schemeClr val="tx1"/>
                  </a:solidFill>
                </a:rPr>
                <a:t>Oś priorytetowa II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dirty="0" smtClean="0">
                  <a:solidFill>
                    <a:schemeClr val="tx1"/>
                  </a:solidFill>
                </a:rPr>
                <a:t>Wsparcie otoczenia i potencjału biznesu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dirty="0" smtClean="0">
                  <a:solidFill>
                    <a:schemeClr val="tx1"/>
                  </a:solidFill>
                </a:rPr>
                <a:t>Polska Agencja Rozwoju przedsiębiorczości</a:t>
              </a:r>
              <a:endParaRPr lang="pl-PL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Prostokąt zaokrąglony 10"/>
            <p:cNvSpPr/>
            <p:nvPr/>
          </p:nvSpPr>
          <p:spPr>
            <a:xfrm>
              <a:off x="100106" y="3073624"/>
              <a:ext cx="1828800" cy="800854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628650" y="1863307"/>
            <a:ext cx="7886700" cy="4313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dirty="0" smtClean="0"/>
              <a:t>Działanie 2.3 </a:t>
            </a:r>
            <a:r>
              <a:rPr lang="pl-PL" sz="1600" b="1" dirty="0" smtClean="0"/>
              <a:t>Proinnowacyjne usługi dla przedsiębiorstw</a:t>
            </a:r>
            <a:endParaRPr lang="pl-PL" sz="1600" dirty="0" smtClean="0"/>
          </a:p>
          <a:p>
            <a:pPr>
              <a:buNone/>
            </a:pPr>
            <a:r>
              <a:rPr lang="pl-PL" sz="1600" dirty="0" smtClean="0"/>
              <a:t>Poddziałanie 2.3.1  </a:t>
            </a:r>
            <a:r>
              <a:rPr lang="pl-PL" sz="1600" b="1" dirty="0" smtClean="0"/>
              <a:t>Proinnowacyjne usługi IOB dla MŚP</a:t>
            </a:r>
          </a:p>
          <a:p>
            <a:pPr>
              <a:buNone/>
            </a:pPr>
            <a:endParaRPr lang="pl-PL" sz="1600" b="1" dirty="0" smtClean="0"/>
          </a:p>
          <a:p>
            <a:pPr>
              <a:buNone/>
            </a:pPr>
            <a:endParaRPr lang="pl-PL" sz="1600" dirty="0" smtClean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370755361"/>
              </p:ext>
            </p:extLst>
          </p:nvPr>
        </p:nvGraphicFramePr>
        <p:xfrm>
          <a:off x="310550" y="2501658"/>
          <a:ext cx="8712000" cy="428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Obraz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6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8"/>
          <p:cNvGrpSpPr/>
          <p:nvPr/>
        </p:nvGrpSpPr>
        <p:grpSpPr>
          <a:xfrm>
            <a:off x="0" y="722023"/>
            <a:ext cx="9144000" cy="1001067"/>
            <a:chOff x="0" y="2973517"/>
            <a:chExt cx="9144000" cy="1001067"/>
          </a:xfrm>
        </p:grpSpPr>
        <p:sp>
          <p:nvSpPr>
            <p:cNvPr id="10" name="Dowolny kształt 9"/>
            <p:cNvSpPr/>
            <p:nvPr/>
          </p:nvSpPr>
          <p:spPr>
            <a:xfrm>
              <a:off x="0" y="2973517"/>
              <a:ext cx="9144000" cy="1001067"/>
            </a:xfrm>
            <a:custGeom>
              <a:avLst/>
              <a:gdLst>
                <a:gd name="connsiteX0" fmla="*/ 0 w 9144000"/>
                <a:gd name="connsiteY0" fmla="*/ 100107 h 1001067"/>
                <a:gd name="connsiteX1" fmla="*/ 29321 w 9144000"/>
                <a:gd name="connsiteY1" fmla="*/ 29321 h 1001067"/>
                <a:gd name="connsiteX2" fmla="*/ 100107 w 9144000"/>
                <a:gd name="connsiteY2" fmla="*/ 0 h 1001067"/>
                <a:gd name="connsiteX3" fmla="*/ 9043893 w 9144000"/>
                <a:gd name="connsiteY3" fmla="*/ 0 h 1001067"/>
                <a:gd name="connsiteX4" fmla="*/ 9114679 w 9144000"/>
                <a:gd name="connsiteY4" fmla="*/ 29321 h 1001067"/>
                <a:gd name="connsiteX5" fmla="*/ 9144000 w 9144000"/>
                <a:gd name="connsiteY5" fmla="*/ 100107 h 1001067"/>
                <a:gd name="connsiteX6" fmla="*/ 9144000 w 9144000"/>
                <a:gd name="connsiteY6" fmla="*/ 900960 h 1001067"/>
                <a:gd name="connsiteX7" fmla="*/ 9114679 w 9144000"/>
                <a:gd name="connsiteY7" fmla="*/ 971746 h 1001067"/>
                <a:gd name="connsiteX8" fmla="*/ 9043893 w 9144000"/>
                <a:gd name="connsiteY8" fmla="*/ 1001067 h 1001067"/>
                <a:gd name="connsiteX9" fmla="*/ 100107 w 9144000"/>
                <a:gd name="connsiteY9" fmla="*/ 1001067 h 1001067"/>
                <a:gd name="connsiteX10" fmla="*/ 29321 w 9144000"/>
                <a:gd name="connsiteY10" fmla="*/ 971746 h 1001067"/>
                <a:gd name="connsiteX11" fmla="*/ 0 w 9144000"/>
                <a:gd name="connsiteY11" fmla="*/ 900960 h 1001067"/>
                <a:gd name="connsiteX12" fmla="*/ 0 w 9144000"/>
                <a:gd name="connsiteY12" fmla="*/ 100107 h 10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4000" h="1001067">
                  <a:moveTo>
                    <a:pt x="0" y="100107"/>
                  </a:moveTo>
                  <a:cubicBezTo>
                    <a:pt x="0" y="73557"/>
                    <a:pt x="10547" y="48094"/>
                    <a:pt x="29321" y="29321"/>
                  </a:cubicBezTo>
                  <a:cubicBezTo>
                    <a:pt x="48095" y="10547"/>
                    <a:pt x="73557" y="0"/>
                    <a:pt x="100107" y="0"/>
                  </a:cubicBezTo>
                  <a:lnTo>
                    <a:pt x="9043893" y="0"/>
                  </a:lnTo>
                  <a:cubicBezTo>
                    <a:pt x="9070443" y="0"/>
                    <a:pt x="9095906" y="10547"/>
                    <a:pt x="9114679" y="29321"/>
                  </a:cubicBezTo>
                  <a:cubicBezTo>
                    <a:pt x="9133453" y="48095"/>
                    <a:pt x="9144000" y="73557"/>
                    <a:pt x="9144000" y="100107"/>
                  </a:cubicBezTo>
                  <a:lnTo>
                    <a:pt x="9144000" y="900960"/>
                  </a:lnTo>
                  <a:cubicBezTo>
                    <a:pt x="9144000" y="927510"/>
                    <a:pt x="9133453" y="952973"/>
                    <a:pt x="9114679" y="971746"/>
                  </a:cubicBezTo>
                  <a:cubicBezTo>
                    <a:pt x="9095905" y="990520"/>
                    <a:pt x="9070443" y="1001067"/>
                    <a:pt x="9043893" y="1001067"/>
                  </a:cubicBezTo>
                  <a:lnTo>
                    <a:pt x="100107" y="1001067"/>
                  </a:lnTo>
                  <a:cubicBezTo>
                    <a:pt x="73557" y="1001067"/>
                    <a:pt x="48094" y="990520"/>
                    <a:pt x="29321" y="971746"/>
                  </a:cubicBezTo>
                  <a:cubicBezTo>
                    <a:pt x="10547" y="952972"/>
                    <a:pt x="0" y="927510"/>
                    <a:pt x="0" y="900960"/>
                  </a:cubicBezTo>
                  <a:lnTo>
                    <a:pt x="0" y="10010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9866" tIns="60960" rIns="60961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kern="1200" dirty="0" smtClean="0">
                  <a:solidFill>
                    <a:schemeClr val="tx1"/>
                  </a:solidFill>
                </a:rPr>
                <a:t>Oś priorytetowa II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dirty="0" smtClean="0">
                  <a:solidFill>
                    <a:schemeClr val="tx1"/>
                  </a:solidFill>
                </a:rPr>
                <a:t>Wsparcie otoczenia i potencjału biznesu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dirty="0" smtClean="0">
                  <a:solidFill>
                    <a:schemeClr val="tx1"/>
                  </a:solidFill>
                </a:rPr>
                <a:t>Polska Agencja Rozwoju przedsiębiorczości</a:t>
              </a:r>
              <a:endParaRPr lang="pl-PL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Prostokąt zaokrąglony 10"/>
            <p:cNvSpPr/>
            <p:nvPr/>
          </p:nvSpPr>
          <p:spPr>
            <a:xfrm>
              <a:off x="100106" y="3073624"/>
              <a:ext cx="1828800" cy="800854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628650" y="1863307"/>
            <a:ext cx="7886700" cy="4313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dirty="0" smtClean="0"/>
              <a:t>Działanie 2.3 </a:t>
            </a:r>
            <a:r>
              <a:rPr lang="pl-PL" sz="1600" b="1" dirty="0" smtClean="0"/>
              <a:t>Proinnowacyjne usługi dla przedsiębiorstw</a:t>
            </a:r>
            <a:endParaRPr lang="pl-PL" sz="1600" dirty="0" smtClean="0"/>
          </a:p>
          <a:p>
            <a:pPr>
              <a:buNone/>
            </a:pPr>
            <a:r>
              <a:rPr lang="pl-PL" sz="1600" dirty="0" smtClean="0"/>
              <a:t>Poddziałanie 2.3.1  </a:t>
            </a:r>
            <a:r>
              <a:rPr lang="pl-PL" sz="1600" b="1" dirty="0" smtClean="0"/>
              <a:t>Proinnowacyjne usługi IOB dla MŚP</a:t>
            </a:r>
          </a:p>
          <a:p>
            <a:pPr>
              <a:buNone/>
            </a:pPr>
            <a:endParaRPr lang="pl-PL" sz="1600" b="1" dirty="0" smtClean="0"/>
          </a:p>
          <a:p>
            <a:pPr>
              <a:buNone/>
            </a:pPr>
            <a:endParaRPr lang="pl-PL" sz="1600" dirty="0" smtClean="0"/>
          </a:p>
        </p:txBody>
      </p:sp>
      <p:sp>
        <p:nvSpPr>
          <p:cNvPr id="7" name="Prostokąt zaokrąglony 6"/>
          <p:cNvSpPr/>
          <p:nvPr/>
        </p:nvSpPr>
        <p:spPr>
          <a:xfrm>
            <a:off x="318097" y="2737986"/>
            <a:ext cx="8505646" cy="6469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Planowane w 2016 konkursy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1708029" y="3529818"/>
            <a:ext cx="2862891" cy="3052585"/>
          </a:xfrm>
          <a:prstGeom prst="roundRect">
            <a:avLst/>
          </a:prstGeom>
          <a:solidFill>
            <a:srgbClr val="FFAB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</a:rPr>
              <a:t>Proinnowacyjne usługi IOB dla MŚP</a:t>
            </a:r>
          </a:p>
          <a:p>
            <a:endParaRPr lang="pl-PL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Ogłoszenie </a:t>
            </a: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– 15.12.2015</a:t>
            </a: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Rozpoczęcie naboru – 18.01.2016</a:t>
            </a: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Zakończenie naboru – 18.03.2016 </a:t>
            </a:r>
            <a:endParaRPr lang="pl-PL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4907888" y="3529817"/>
            <a:ext cx="2862891" cy="3052585"/>
          </a:xfrm>
          <a:prstGeom prst="roundRect">
            <a:avLst/>
          </a:prstGeom>
          <a:solidFill>
            <a:srgbClr val="FFAB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Proinnowacyjne usługi IOB dla MŚP</a:t>
            </a:r>
          </a:p>
          <a:p>
            <a:endParaRPr lang="pl-PL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Ogłoszenie – </a:t>
            </a: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sierpień </a:t>
            </a:r>
            <a:endParaRPr lang="pl-PL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Rozpoczęcie naboru – </a:t>
            </a: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wrzesień</a:t>
            </a:r>
            <a:endParaRPr lang="pl-PL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Zakończenie naboru – </a:t>
            </a: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luty 2017</a:t>
            </a: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Podział na etapy</a:t>
            </a:r>
            <a:endParaRPr lang="pl-PL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Obraz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46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361231" y="1823197"/>
            <a:ext cx="7886700" cy="43222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dirty="0" smtClean="0"/>
              <a:t>Działanie 2.3 </a:t>
            </a:r>
            <a:r>
              <a:rPr lang="pl-PL" sz="1600" b="1" dirty="0" smtClean="0"/>
              <a:t>Proinnowacyjne usługi dla przedsiębiorstw</a:t>
            </a:r>
            <a:endParaRPr lang="pl-PL" sz="1600" dirty="0" smtClean="0"/>
          </a:p>
          <a:p>
            <a:pPr>
              <a:buNone/>
            </a:pPr>
            <a:r>
              <a:rPr lang="pl-PL" sz="1600" dirty="0" smtClean="0"/>
              <a:t>poddziałania 2.3.2 </a:t>
            </a:r>
            <a:r>
              <a:rPr lang="pl-PL" sz="1600" b="1" dirty="0" smtClean="0"/>
              <a:t>Bony na innowacje dla MŚP</a:t>
            </a:r>
          </a:p>
          <a:p>
            <a:pPr>
              <a:buNone/>
            </a:pPr>
            <a:endParaRPr lang="pl-PL" sz="1600" b="1" dirty="0" smtClean="0"/>
          </a:p>
          <a:p>
            <a:pPr>
              <a:buNone/>
            </a:pPr>
            <a:endParaRPr lang="pl-PL" sz="1600" b="1" dirty="0" smtClean="0"/>
          </a:p>
          <a:p>
            <a:pPr>
              <a:buNone/>
            </a:pPr>
            <a:endParaRPr lang="pl-PL" sz="1600" b="1" dirty="0" smtClean="0"/>
          </a:p>
          <a:p>
            <a:pPr>
              <a:buNone/>
            </a:pPr>
            <a:endParaRPr lang="pl-PL" sz="1600" b="1" dirty="0" smtClean="0"/>
          </a:p>
          <a:p>
            <a:pPr>
              <a:buNone/>
            </a:pPr>
            <a:endParaRPr lang="pl-PL" sz="1600" b="1" dirty="0" smtClean="0"/>
          </a:p>
          <a:p>
            <a:pPr>
              <a:buNone/>
            </a:pPr>
            <a:endParaRPr lang="pl-PL" sz="1600" b="1" dirty="0" smtClean="0"/>
          </a:p>
          <a:p>
            <a:pPr>
              <a:buNone/>
            </a:pPr>
            <a:endParaRPr lang="pl-PL" sz="1600" dirty="0"/>
          </a:p>
        </p:txBody>
      </p:sp>
      <p:grpSp>
        <p:nvGrpSpPr>
          <p:cNvPr id="2" name="Grupa 8"/>
          <p:cNvGrpSpPr/>
          <p:nvPr/>
        </p:nvGrpSpPr>
        <p:grpSpPr>
          <a:xfrm>
            <a:off x="0" y="722023"/>
            <a:ext cx="9144000" cy="1001067"/>
            <a:chOff x="0" y="2973517"/>
            <a:chExt cx="9144000" cy="1001067"/>
          </a:xfrm>
        </p:grpSpPr>
        <p:sp>
          <p:nvSpPr>
            <p:cNvPr id="10" name="Dowolny kształt 9"/>
            <p:cNvSpPr/>
            <p:nvPr/>
          </p:nvSpPr>
          <p:spPr>
            <a:xfrm>
              <a:off x="0" y="2973517"/>
              <a:ext cx="9144000" cy="1001067"/>
            </a:xfrm>
            <a:custGeom>
              <a:avLst/>
              <a:gdLst>
                <a:gd name="connsiteX0" fmla="*/ 0 w 9144000"/>
                <a:gd name="connsiteY0" fmla="*/ 100107 h 1001067"/>
                <a:gd name="connsiteX1" fmla="*/ 29321 w 9144000"/>
                <a:gd name="connsiteY1" fmla="*/ 29321 h 1001067"/>
                <a:gd name="connsiteX2" fmla="*/ 100107 w 9144000"/>
                <a:gd name="connsiteY2" fmla="*/ 0 h 1001067"/>
                <a:gd name="connsiteX3" fmla="*/ 9043893 w 9144000"/>
                <a:gd name="connsiteY3" fmla="*/ 0 h 1001067"/>
                <a:gd name="connsiteX4" fmla="*/ 9114679 w 9144000"/>
                <a:gd name="connsiteY4" fmla="*/ 29321 h 1001067"/>
                <a:gd name="connsiteX5" fmla="*/ 9144000 w 9144000"/>
                <a:gd name="connsiteY5" fmla="*/ 100107 h 1001067"/>
                <a:gd name="connsiteX6" fmla="*/ 9144000 w 9144000"/>
                <a:gd name="connsiteY6" fmla="*/ 900960 h 1001067"/>
                <a:gd name="connsiteX7" fmla="*/ 9114679 w 9144000"/>
                <a:gd name="connsiteY7" fmla="*/ 971746 h 1001067"/>
                <a:gd name="connsiteX8" fmla="*/ 9043893 w 9144000"/>
                <a:gd name="connsiteY8" fmla="*/ 1001067 h 1001067"/>
                <a:gd name="connsiteX9" fmla="*/ 100107 w 9144000"/>
                <a:gd name="connsiteY9" fmla="*/ 1001067 h 1001067"/>
                <a:gd name="connsiteX10" fmla="*/ 29321 w 9144000"/>
                <a:gd name="connsiteY10" fmla="*/ 971746 h 1001067"/>
                <a:gd name="connsiteX11" fmla="*/ 0 w 9144000"/>
                <a:gd name="connsiteY11" fmla="*/ 900960 h 1001067"/>
                <a:gd name="connsiteX12" fmla="*/ 0 w 9144000"/>
                <a:gd name="connsiteY12" fmla="*/ 100107 h 10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4000" h="1001067">
                  <a:moveTo>
                    <a:pt x="0" y="100107"/>
                  </a:moveTo>
                  <a:cubicBezTo>
                    <a:pt x="0" y="73557"/>
                    <a:pt x="10547" y="48094"/>
                    <a:pt x="29321" y="29321"/>
                  </a:cubicBezTo>
                  <a:cubicBezTo>
                    <a:pt x="48095" y="10547"/>
                    <a:pt x="73557" y="0"/>
                    <a:pt x="100107" y="0"/>
                  </a:cubicBezTo>
                  <a:lnTo>
                    <a:pt x="9043893" y="0"/>
                  </a:lnTo>
                  <a:cubicBezTo>
                    <a:pt x="9070443" y="0"/>
                    <a:pt x="9095906" y="10547"/>
                    <a:pt x="9114679" y="29321"/>
                  </a:cubicBezTo>
                  <a:cubicBezTo>
                    <a:pt x="9133453" y="48095"/>
                    <a:pt x="9144000" y="73557"/>
                    <a:pt x="9144000" y="100107"/>
                  </a:cubicBezTo>
                  <a:lnTo>
                    <a:pt x="9144000" y="900960"/>
                  </a:lnTo>
                  <a:cubicBezTo>
                    <a:pt x="9144000" y="927510"/>
                    <a:pt x="9133453" y="952973"/>
                    <a:pt x="9114679" y="971746"/>
                  </a:cubicBezTo>
                  <a:cubicBezTo>
                    <a:pt x="9095905" y="990520"/>
                    <a:pt x="9070443" y="1001067"/>
                    <a:pt x="9043893" y="1001067"/>
                  </a:cubicBezTo>
                  <a:lnTo>
                    <a:pt x="100107" y="1001067"/>
                  </a:lnTo>
                  <a:cubicBezTo>
                    <a:pt x="73557" y="1001067"/>
                    <a:pt x="48094" y="990520"/>
                    <a:pt x="29321" y="971746"/>
                  </a:cubicBezTo>
                  <a:cubicBezTo>
                    <a:pt x="10547" y="952972"/>
                    <a:pt x="0" y="927510"/>
                    <a:pt x="0" y="900960"/>
                  </a:cubicBezTo>
                  <a:lnTo>
                    <a:pt x="0" y="10010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9866" tIns="60960" rIns="60961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kern="1200" dirty="0" smtClean="0">
                  <a:solidFill>
                    <a:schemeClr val="tx1"/>
                  </a:solidFill>
                </a:rPr>
                <a:t>Oś priorytetowa II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dirty="0" smtClean="0">
                  <a:solidFill>
                    <a:schemeClr val="tx1"/>
                  </a:solidFill>
                </a:rPr>
                <a:t>Wsparcie otoczenia i potencjału biznesu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dirty="0" smtClean="0">
                  <a:solidFill>
                    <a:schemeClr val="tx1"/>
                  </a:solidFill>
                </a:rPr>
                <a:t>Polska Agencja Rozwoju przedsiębiorczości</a:t>
              </a:r>
              <a:endParaRPr lang="pl-PL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Prostokąt zaokrąglony 10"/>
            <p:cNvSpPr/>
            <p:nvPr/>
          </p:nvSpPr>
          <p:spPr>
            <a:xfrm>
              <a:off x="100106" y="3073624"/>
              <a:ext cx="1828800" cy="800854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" name="Prostokąt zaokrąglony 2"/>
          <p:cNvSpPr/>
          <p:nvPr/>
        </p:nvSpPr>
        <p:spPr>
          <a:xfrm>
            <a:off x="448574" y="2760453"/>
            <a:ext cx="8384875" cy="11128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Dofinansowanie przeznaczone jest na realizację projektów obejmujących zakup od wykonawcy usługi polegającej na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opracowaniu nowego lub znacząco ulepszonego wyrobu, usługi, technologii produkcji lub nowego projektu wzorniczego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448574" y="4254112"/>
            <a:ext cx="8384875" cy="22674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pl-PL" sz="1400" b="1" dirty="0">
                <a:solidFill>
                  <a:schemeClr val="accent5">
                    <a:lumMod val="50000"/>
                  </a:schemeClr>
                </a:solidFill>
              </a:rPr>
              <a:t>Wykonawcą usług</a:t>
            </a:r>
            <a:r>
              <a:rPr lang="pl-PL" sz="1400" dirty="0">
                <a:solidFill>
                  <a:schemeClr val="accent5">
                    <a:lumMod val="50000"/>
                  </a:schemeClr>
                </a:solidFill>
              </a:rPr>
              <a:t>, mogą być jednostki naukowe w rozumieniu art. 2 pkt 9 ustawy z dnia 30 kwietnia 2010 r. o zasadach finansowania nauki (Dz.U. z 2014 r., poz. 1620, z </a:t>
            </a:r>
            <a:r>
              <a:rPr lang="pl-PL" sz="1400" dirty="0" err="1">
                <a:solidFill>
                  <a:schemeClr val="accent5">
                    <a:lumMod val="50000"/>
                  </a:schemeClr>
                </a:solidFill>
              </a:rPr>
              <a:t>późn</a:t>
            </a:r>
            <a:r>
              <a:rPr lang="pl-PL" sz="1400" dirty="0">
                <a:solidFill>
                  <a:schemeClr val="accent5">
                    <a:lumMod val="50000"/>
                  </a:schemeClr>
                </a:solidFill>
              </a:rPr>
              <a:t>. zm.), posiadające siedzibę na terytorium Rzeczypospolitej Polskiej oraz przyznaną kategorię naukową A+, A albo B, o której mowa w art. 42 ust. 3 ustawy o zasadach finansowania nauki.</a:t>
            </a:r>
          </a:p>
          <a:p>
            <a:pPr>
              <a:buNone/>
            </a:pPr>
            <a:endParaRPr lang="pl-PL" sz="1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pl-PL" sz="1400" i="1" dirty="0">
                <a:solidFill>
                  <a:schemeClr val="accent5">
                    <a:lumMod val="50000"/>
                  </a:schemeClr>
                </a:solidFill>
              </a:rPr>
              <a:t>Projekty mogą dodatkowo obejmować zakup od wykonawcy usługi dotyczącej innowacji </a:t>
            </a:r>
            <a:r>
              <a:rPr lang="pl-PL" sz="1400" i="1" dirty="0" smtClean="0">
                <a:solidFill>
                  <a:schemeClr val="accent5">
                    <a:lumMod val="50000"/>
                  </a:schemeClr>
                </a:solidFill>
              </a:rPr>
              <a:t>nietechnologicznej jako uzupełnienie projektu. </a:t>
            </a:r>
            <a:r>
              <a:rPr lang="pl-PL" sz="1400" i="1" dirty="0">
                <a:solidFill>
                  <a:schemeClr val="accent5">
                    <a:lumMod val="50000"/>
                  </a:schemeClr>
                </a:solidFill>
              </a:rPr>
              <a:t>Usługa dotycząca innowacji nietechnologicznej nie może przekroczyć 15% całkowitej kwoty kosztów kwalifikowalnych projektu.</a:t>
            </a:r>
          </a:p>
        </p:txBody>
      </p:sp>
      <p:pic>
        <p:nvPicPr>
          <p:cNvPr id="12" name="Obraz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6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628650" y="1854679"/>
            <a:ext cx="7886700" cy="43222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dirty="0" smtClean="0"/>
              <a:t>Działanie 2.3 </a:t>
            </a:r>
            <a:r>
              <a:rPr lang="pl-PL" sz="1600" b="1" dirty="0" smtClean="0"/>
              <a:t>Proinnowacyjne usługi dla przedsiębiorstw</a:t>
            </a:r>
            <a:endParaRPr lang="pl-PL" sz="1600" dirty="0" smtClean="0"/>
          </a:p>
          <a:p>
            <a:pPr>
              <a:buNone/>
            </a:pPr>
            <a:r>
              <a:rPr lang="pl-PL" sz="1600" dirty="0" smtClean="0"/>
              <a:t>poddziałania 2.3.2 </a:t>
            </a:r>
            <a:r>
              <a:rPr lang="pl-PL" sz="1600" b="1" dirty="0" smtClean="0"/>
              <a:t>Bony na innowacje dla MŚP</a:t>
            </a:r>
          </a:p>
          <a:p>
            <a:pPr>
              <a:buNone/>
            </a:pPr>
            <a:endParaRPr lang="pl-PL" sz="1600" b="1" dirty="0" smtClean="0"/>
          </a:p>
          <a:p>
            <a:pPr>
              <a:buNone/>
            </a:pPr>
            <a:r>
              <a:rPr lang="pl-PL" sz="1600" b="1" dirty="0" smtClean="0"/>
              <a:t>Dla kogo?</a:t>
            </a:r>
          </a:p>
          <a:p>
            <a:pPr>
              <a:buNone/>
            </a:pPr>
            <a:endParaRPr lang="pl-PL" sz="1600" b="1" dirty="0" smtClean="0"/>
          </a:p>
          <a:p>
            <a:pPr>
              <a:buNone/>
            </a:pPr>
            <a:r>
              <a:rPr lang="pl-PL" sz="1600" dirty="0" smtClean="0"/>
              <a:t>mikro, mali lub średni przedsiębiorcy, prowadzący działalność gospodarczą na terytorium Rzeczypospolitej Polskiej potwierdzoną wpisem do odpowiedniego rejestru.</a:t>
            </a:r>
            <a:endParaRPr lang="pl-PL" sz="1600" b="1" dirty="0" smtClean="0"/>
          </a:p>
          <a:p>
            <a:pPr>
              <a:buNone/>
            </a:pPr>
            <a:endParaRPr lang="pl-PL" sz="1600" b="1" dirty="0" smtClean="0"/>
          </a:p>
          <a:p>
            <a:pPr>
              <a:buNone/>
            </a:pPr>
            <a:endParaRPr lang="pl-PL" sz="1600" b="1" dirty="0" smtClean="0"/>
          </a:p>
        </p:txBody>
      </p:sp>
      <p:grpSp>
        <p:nvGrpSpPr>
          <p:cNvPr id="2" name="Grupa 8"/>
          <p:cNvGrpSpPr/>
          <p:nvPr/>
        </p:nvGrpSpPr>
        <p:grpSpPr>
          <a:xfrm>
            <a:off x="0" y="722023"/>
            <a:ext cx="9144000" cy="1001067"/>
            <a:chOff x="0" y="2973517"/>
            <a:chExt cx="9144000" cy="1001067"/>
          </a:xfrm>
        </p:grpSpPr>
        <p:sp>
          <p:nvSpPr>
            <p:cNvPr id="10" name="Dowolny kształt 9"/>
            <p:cNvSpPr/>
            <p:nvPr/>
          </p:nvSpPr>
          <p:spPr>
            <a:xfrm>
              <a:off x="0" y="2973517"/>
              <a:ext cx="9144000" cy="1001067"/>
            </a:xfrm>
            <a:custGeom>
              <a:avLst/>
              <a:gdLst>
                <a:gd name="connsiteX0" fmla="*/ 0 w 9144000"/>
                <a:gd name="connsiteY0" fmla="*/ 100107 h 1001067"/>
                <a:gd name="connsiteX1" fmla="*/ 29321 w 9144000"/>
                <a:gd name="connsiteY1" fmla="*/ 29321 h 1001067"/>
                <a:gd name="connsiteX2" fmla="*/ 100107 w 9144000"/>
                <a:gd name="connsiteY2" fmla="*/ 0 h 1001067"/>
                <a:gd name="connsiteX3" fmla="*/ 9043893 w 9144000"/>
                <a:gd name="connsiteY3" fmla="*/ 0 h 1001067"/>
                <a:gd name="connsiteX4" fmla="*/ 9114679 w 9144000"/>
                <a:gd name="connsiteY4" fmla="*/ 29321 h 1001067"/>
                <a:gd name="connsiteX5" fmla="*/ 9144000 w 9144000"/>
                <a:gd name="connsiteY5" fmla="*/ 100107 h 1001067"/>
                <a:gd name="connsiteX6" fmla="*/ 9144000 w 9144000"/>
                <a:gd name="connsiteY6" fmla="*/ 900960 h 1001067"/>
                <a:gd name="connsiteX7" fmla="*/ 9114679 w 9144000"/>
                <a:gd name="connsiteY7" fmla="*/ 971746 h 1001067"/>
                <a:gd name="connsiteX8" fmla="*/ 9043893 w 9144000"/>
                <a:gd name="connsiteY8" fmla="*/ 1001067 h 1001067"/>
                <a:gd name="connsiteX9" fmla="*/ 100107 w 9144000"/>
                <a:gd name="connsiteY9" fmla="*/ 1001067 h 1001067"/>
                <a:gd name="connsiteX10" fmla="*/ 29321 w 9144000"/>
                <a:gd name="connsiteY10" fmla="*/ 971746 h 1001067"/>
                <a:gd name="connsiteX11" fmla="*/ 0 w 9144000"/>
                <a:gd name="connsiteY11" fmla="*/ 900960 h 1001067"/>
                <a:gd name="connsiteX12" fmla="*/ 0 w 9144000"/>
                <a:gd name="connsiteY12" fmla="*/ 100107 h 10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4000" h="1001067">
                  <a:moveTo>
                    <a:pt x="0" y="100107"/>
                  </a:moveTo>
                  <a:cubicBezTo>
                    <a:pt x="0" y="73557"/>
                    <a:pt x="10547" y="48094"/>
                    <a:pt x="29321" y="29321"/>
                  </a:cubicBezTo>
                  <a:cubicBezTo>
                    <a:pt x="48095" y="10547"/>
                    <a:pt x="73557" y="0"/>
                    <a:pt x="100107" y="0"/>
                  </a:cubicBezTo>
                  <a:lnTo>
                    <a:pt x="9043893" y="0"/>
                  </a:lnTo>
                  <a:cubicBezTo>
                    <a:pt x="9070443" y="0"/>
                    <a:pt x="9095906" y="10547"/>
                    <a:pt x="9114679" y="29321"/>
                  </a:cubicBezTo>
                  <a:cubicBezTo>
                    <a:pt x="9133453" y="48095"/>
                    <a:pt x="9144000" y="73557"/>
                    <a:pt x="9144000" y="100107"/>
                  </a:cubicBezTo>
                  <a:lnTo>
                    <a:pt x="9144000" y="900960"/>
                  </a:lnTo>
                  <a:cubicBezTo>
                    <a:pt x="9144000" y="927510"/>
                    <a:pt x="9133453" y="952973"/>
                    <a:pt x="9114679" y="971746"/>
                  </a:cubicBezTo>
                  <a:cubicBezTo>
                    <a:pt x="9095905" y="990520"/>
                    <a:pt x="9070443" y="1001067"/>
                    <a:pt x="9043893" y="1001067"/>
                  </a:cubicBezTo>
                  <a:lnTo>
                    <a:pt x="100107" y="1001067"/>
                  </a:lnTo>
                  <a:cubicBezTo>
                    <a:pt x="73557" y="1001067"/>
                    <a:pt x="48094" y="990520"/>
                    <a:pt x="29321" y="971746"/>
                  </a:cubicBezTo>
                  <a:cubicBezTo>
                    <a:pt x="10547" y="952972"/>
                    <a:pt x="0" y="927510"/>
                    <a:pt x="0" y="900960"/>
                  </a:cubicBezTo>
                  <a:lnTo>
                    <a:pt x="0" y="10010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9866" tIns="60960" rIns="60961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kern="1200" dirty="0" smtClean="0">
                  <a:solidFill>
                    <a:schemeClr val="tx1"/>
                  </a:solidFill>
                </a:rPr>
                <a:t>Oś priorytetowa II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dirty="0" smtClean="0">
                  <a:solidFill>
                    <a:schemeClr val="tx1"/>
                  </a:solidFill>
                </a:rPr>
                <a:t>Wsparcie otoczenia i potencjału biznesu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dirty="0" smtClean="0">
                  <a:solidFill>
                    <a:schemeClr val="tx1"/>
                  </a:solidFill>
                </a:rPr>
                <a:t> Polska Agencja Rozwoju przedsiębiorczości</a:t>
              </a:r>
              <a:endParaRPr lang="pl-PL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Prostokąt zaokrąglony 10"/>
            <p:cNvSpPr/>
            <p:nvPr/>
          </p:nvSpPr>
          <p:spPr>
            <a:xfrm>
              <a:off x="100106" y="3073624"/>
              <a:ext cx="1828800" cy="800854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6" name="Obraz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6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i="1" dirty="0" smtClean="0"/>
              <a:t>Jaka struktura programu?</a:t>
            </a:r>
            <a:endParaRPr lang="pl-PL" sz="2000" i="1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Dowolny kształt 7"/>
          <p:cNvSpPr/>
          <p:nvPr/>
        </p:nvSpPr>
        <p:spPr>
          <a:xfrm>
            <a:off x="0" y="1872343"/>
            <a:ext cx="9144000" cy="1001067"/>
          </a:xfrm>
          <a:custGeom>
            <a:avLst/>
            <a:gdLst>
              <a:gd name="connsiteX0" fmla="*/ 0 w 9144000"/>
              <a:gd name="connsiteY0" fmla="*/ 100107 h 1001067"/>
              <a:gd name="connsiteX1" fmla="*/ 29321 w 9144000"/>
              <a:gd name="connsiteY1" fmla="*/ 29321 h 1001067"/>
              <a:gd name="connsiteX2" fmla="*/ 100107 w 9144000"/>
              <a:gd name="connsiteY2" fmla="*/ 0 h 1001067"/>
              <a:gd name="connsiteX3" fmla="*/ 9043893 w 9144000"/>
              <a:gd name="connsiteY3" fmla="*/ 0 h 1001067"/>
              <a:gd name="connsiteX4" fmla="*/ 9114679 w 9144000"/>
              <a:gd name="connsiteY4" fmla="*/ 29321 h 1001067"/>
              <a:gd name="connsiteX5" fmla="*/ 9144000 w 9144000"/>
              <a:gd name="connsiteY5" fmla="*/ 100107 h 1001067"/>
              <a:gd name="connsiteX6" fmla="*/ 9144000 w 9144000"/>
              <a:gd name="connsiteY6" fmla="*/ 900960 h 1001067"/>
              <a:gd name="connsiteX7" fmla="*/ 9114679 w 9144000"/>
              <a:gd name="connsiteY7" fmla="*/ 971746 h 1001067"/>
              <a:gd name="connsiteX8" fmla="*/ 9043893 w 9144000"/>
              <a:gd name="connsiteY8" fmla="*/ 1001067 h 1001067"/>
              <a:gd name="connsiteX9" fmla="*/ 100107 w 9144000"/>
              <a:gd name="connsiteY9" fmla="*/ 1001067 h 1001067"/>
              <a:gd name="connsiteX10" fmla="*/ 29321 w 9144000"/>
              <a:gd name="connsiteY10" fmla="*/ 971746 h 1001067"/>
              <a:gd name="connsiteX11" fmla="*/ 0 w 9144000"/>
              <a:gd name="connsiteY11" fmla="*/ 900960 h 1001067"/>
              <a:gd name="connsiteX12" fmla="*/ 0 w 9144000"/>
              <a:gd name="connsiteY12" fmla="*/ 100107 h 100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1001067">
                <a:moveTo>
                  <a:pt x="0" y="100107"/>
                </a:moveTo>
                <a:cubicBezTo>
                  <a:pt x="0" y="73557"/>
                  <a:pt x="10547" y="48094"/>
                  <a:pt x="29321" y="29321"/>
                </a:cubicBezTo>
                <a:cubicBezTo>
                  <a:pt x="48095" y="10547"/>
                  <a:pt x="73557" y="0"/>
                  <a:pt x="100107" y="0"/>
                </a:cubicBezTo>
                <a:lnTo>
                  <a:pt x="9043893" y="0"/>
                </a:lnTo>
                <a:cubicBezTo>
                  <a:pt x="9070443" y="0"/>
                  <a:pt x="9095906" y="10547"/>
                  <a:pt x="9114679" y="29321"/>
                </a:cubicBezTo>
                <a:cubicBezTo>
                  <a:pt x="9133453" y="48095"/>
                  <a:pt x="9144000" y="73557"/>
                  <a:pt x="9144000" y="100107"/>
                </a:cubicBezTo>
                <a:lnTo>
                  <a:pt x="9144000" y="900960"/>
                </a:lnTo>
                <a:cubicBezTo>
                  <a:pt x="9144000" y="927510"/>
                  <a:pt x="9133453" y="952973"/>
                  <a:pt x="9114679" y="971746"/>
                </a:cubicBezTo>
                <a:cubicBezTo>
                  <a:pt x="9095905" y="990520"/>
                  <a:pt x="9070443" y="1001067"/>
                  <a:pt x="9043893" y="1001067"/>
                </a:cubicBezTo>
                <a:lnTo>
                  <a:pt x="100107" y="1001067"/>
                </a:lnTo>
                <a:cubicBezTo>
                  <a:pt x="73557" y="1001067"/>
                  <a:pt x="48094" y="990520"/>
                  <a:pt x="29321" y="971746"/>
                </a:cubicBezTo>
                <a:cubicBezTo>
                  <a:pt x="10547" y="952972"/>
                  <a:pt x="0" y="927510"/>
                  <a:pt x="0" y="900960"/>
                </a:cubicBezTo>
                <a:lnTo>
                  <a:pt x="0" y="1001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9866" tIns="60960" rIns="60961" bIns="60960" numCol="1" spcCol="1270" anchor="t" anchorCtr="0">
            <a:noAutofit/>
          </a:bodyPr>
          <a:lstStyle/>
          <a:p>
            <a:pPr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kern="1200" dirty="0" smtClean="0">
                <a:solidFill>
                  <a:schemeClr val="tx1"/>
                </a:solidFill>
              </a:rPr>
              <a:t>Oś priorytetowa I </a:t>
            </a:r>
          </a:p>
          <a:p>
            <a:pPr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b="1" kern="1200" dirty="0" smtClean="0">
                <a:solidFill>
                  <a:schemeClr val="tx1"/>
                </a:solidFill>
              </a:rPr>
              <a:t>Wsparcie prowadzenia prac B+R przez przedsiębiorstwa</a:t>
            </a:r>
            <a:endParaRPr lang="pl-PL" sz="1600" kern="1200" dirty="0" smtClean="0">
              <a:solidFill>
                <a:schemeClr val="tx1"/>
              </a:solidFill>
            </a:endParaRPr>
          </a:p>
          <a:p>
            <a:pPr lvl="1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b="1" i="1" kern="1200" dirty="0" smtClean="0">
                <a:solidFill>
                  <a:schemeClr val="tx1"/>
                </a:solidFill>
              </a:rPr>
              <a:t>Narodowe Centrum Badań i Rozwoju</a:t>
            </a:r>
          </a:p>
          <a:p>
            <a:pPr lvl="1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1600" b="1" i="1" kern="1200" dirty="0" smtClean="0"/>
          </a:p>
          <a:p>
            <a:pPr lvl="1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1600" b="1" i="1" kern="1200" dirty="0" smtClean="0"/>
          </a:p>
          <a:p>
            <a:pPr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kern="1200" dirty="0"/>
          </a:p>
          <a:p>
            <a:pPr marL="57150" lvl="1" indent="-57150" algn="l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pl-PL" sz="700" kern="1200"/>
          </a:p>
          <a:p>
            <a:pPr marL="57150" lvl="1" indent="-57150" algn="l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pl-PL" sz="700" kern="1200"/>
          </a:p>
        </p:txBody>
      </p:sp>
      <p:sp>
        <p:nvSpPr>
          <p:cNvPr id="9" name="Prostokąt zaokrąglony 8"/>
          <p:cNvSpPr/>
          <p:nvPr/>
        </p:nvSpPr>
        <p:spPr>
          <a:xfrm>
            <a:off x="100106" y="1972449"/>
            <a:ext cx="1828800" cy="800854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Grupa 15"/>
          <p:cNvGrpSpPr/>
          <p:nvPr/>
        </p:nvGrpSpPr>
        <p:grpSpPr>
          <a:xfrm>
            <a:off x="0" y="2973517"/>
            <a:ext cx="9144000" cy="1001067"/>
            <a:chOff x="0" y="2973517"/>
            <a:chExt cx="9144000" cy="1001067"/>
          </a:xfrm>
        </p:grpSpPr>
        <p:sp>
          <p:nvSpPr>
            <p:cNvPr id="10" name="Dowolny kształt 9"/>
            <p:cNvSpPr/>
            <p:nvPr/>
          </p:nvSpPr>
          <p:spPr>
            <a:xfrm>
              <a:off x="0" y="2973517"/>
              <a:ext cx="9144000" cy="1001067"/>
            </a:xfrm>
            <a:custGeom>
              <a:avLst/>
              <a:gdLst>
                <a:gd name="connsiteX0" fmla="*/ 0 w 9144000"/>
                <a:gd name="connsiteY0" fmla="*/ 100107 h 1001067"/>
                <a:gd name="connsiteX1" fmla="*/ 29321 w 9144000"/>
                <a:gd name="connsiteY1" fmla="*/ 29321 h 1001067"/>
                <a:gd name="connsiteX2" fmla="*/ 100107 w 9144000"/>
                <a:gd name="connsiteY2" fmla="*/ 0 h 1001067"/>
                <a:gd name="connsiteX3" fmla="*/ 9043893 w 9144000"/>
                <a:gd name="connsiteY3" fmla="*/ 0 h 1001067"/>
                <a:gd name="connsiteX4" fmla="*/ 9114679 w 9144000"/>
                <a:gd name="connsiteY4" fmla="*/ 29321 h 1001067"/>
                <a:gd name="connsiteX5" fmla="*/ 9144000 w 9144000"/>
                <a:gd name="connsiteY5" fmla="*/ 100107 h 1001067"/>
                <a:gd name="connsiteX6" fmla="*/ 9144000 w 9144000"/>
                <a:gd name="connsiteY6" fmla="*/ 900960 h 1001067"/>
                <a:gd name="connsiteX7" fmla="*/ 9114679 w 9144000"/>
                <a:gd name="connsiteY7" fmla="*/ 971746 h 1001067"/>
                <a:gd name="connsiteX8" fmla="*/ 9043893 w 9144000"/>
                <a:gd name="connsiteY8" fmla="*/ 1001067 h 1001067"/>
                <a:gd name="connsiteX9" fmla="*/ 100107 w 9144000"/>
                <a:gd name="connsiteY9" fmla="*/ 1001067 h 1001067"/>
                <a:gd name="connsiteX10" fmla="*/ 29321 w 9144000"/>
                <a:gd name="connsiteY10" fmla="*/ 971746 h 1001067"/>
                <a:gd name="connsiteX11" fmla="*/ 0 w 9144000"/>
                <a:gd name="connsiteY11" fmla="*/ 900960 h 1001067"/>
                <a:gd name="connsiteX12" fmla="*/ 0 w 9144000"/>
                <a:gd name="connsiteY12" fmla="*/ 100107 h 10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4000" h="1001067">
                  <a:moveTo>
                    <a:pt x="0" y="100107"/>
                  </a:moveTo>
                  <a:cubicBezTo>
                    <a:pt x="0" y="73557"/>
                    <a:pt x="10547" y="48094"/>
                    <a:pt x="29321" y="29321"/>
                  </a:cubicBezTo>
                  <a:cubicBezTo>
                    <a:pt x="48095" y="10547"/>
                    <a:pt x="73557" y="0"/>
                    <a:pt x="100107" y="0"/>
                  </a:cubicBezTo>
                  <a:lnTo>
                    <a:pt x="9043893" y="0"/>
                  </a:lnTo>
                  <a:cubicBezTo>
                    <a:pt x="9070443" y="0"/>
                    <a:pt x="9095906" y="10547"/>
                    <a:pt x="9114679" y="29321"/>
                  </a:cubicBezTo>
                  <a:cubicBezTo>
                    <a:pt x="9133453" y="48095"/>
                    <a:pt x="9144000" y="73557"/>
                    <a:pt x="9144000" y="100107"/>
                  </a:cubicBezTo>
                  <a:lnTo>
                    <a:pt x="9144000" y="900960"/>
                  </a:lnTo>
                  <a:cubicBezTo>
                    <a:pt x="9144000" y="927510"/>
                    <a:pt x="9133453" y="952973"/>
                    <a:pt x="9114679" y="971746"/>
                  </a:cubicBezTo>
                  <a:cubicBezTo>
                    <a:pt x="9095905" y="990520"/>
                    <a:pt x="9070443" y="1001067"/>
                    <a:pt x="9043893" y="1001067"/>
                  </a:cubicBezTo>
                  <a:lnTo>
                    <a:pt x="100107" y="1001067"/>
                  </a:lnTo>
                  <a:cubicBezTo>
                    <a:pt x="73557" y="1001067"/>
                    <a:pt x="48094" y="990520"/>
                    <a:pt x="29321" y="971746"/>
                  </a:cubicBezTo>
                  <a:cubicBezTo>
                    <a:pt x="10547" y="952972"/>
                    <a:pt x="0" y="927510"/>
                    <a:pt x="0" y="900960"/>
                  </a:cubicBezTo>
                  <a:lnTo>
                    <a:pt x="0" y="10010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9866" tIns="60960" rIns="60961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kern="1200" dirty="0" smtClean="0">
                  <a:solidFill>
                    <a:schemeClr val="tx1"/>
                  </a:solidFill>
                </a:rPr>
                <a:t>Oś priorytetowa II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dirty="0" smtClean="0">
                  <a:solidFill>
                    <a:schemeClr val="tx1"/>
                  </a:solidFill>
                </a:rPr>
                <a:t>Wsparcie otoczenia i potencjału biznesu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dirty="0" smtClean="0">
                  <a:solidFill>
                    <a:schemeClr val="tx1"/>
                  </a:solidFill>
                </a:rPr>
                <a:t>Ministerstwo Rozwoju; Polska Agencja Rozwoju przedsiębiorczości</a:t>
              </a:r>
              <a:endParaRPr lang="pl-PL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Prostokąt zaokrąglony 10"/>
            <p:cNvSpPr/>
            <p:nvPr/>
          </p:nvSpPr>
          <p:spPr>
            <a:xfrm>
              <a:off x="100106" y="3073624"/>
              <a:ext cx="1828800" cy="800854"/>
            </a:xfrm>
            <a:prstGeom prst="roundRect">
              <a:avLst>
                <a:gd name="adj" fmla="val 10000"/>
              </a:avLst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2" name="Dowolny kształt 11"/>
          <p:cNvSpPr/>
          <p:nvPr/>
        </p:nvSpPr>
        <p:spPr>
          <a:xfrm>
            <a:off x="0" y="4074691"/>
            <a:ext cx="9144000" cy="1001067"/>
          </a:xfrm>
          <a:custGeom>
            <a:avLst/>
            <a:gdLst>
              <a:gd name="connsiteX0" fmla="*/ 0 w 9144000"/>
              <a:gd name="connsiteY0" fmla="*/ 100107 h 1001067"/>
              <a:gd name="connsiteX1" fmla="*/ 29321 w 9144000"/>
              <a:gd name="connsiteY1" fmla="*/ 29321 h 1001067"/>
              <a:gd name="connsiteX2" fmla="*/ 100107 w 9144000"/>
              <a:gd name="connsiteY2" fmla="*/ 0 h 1001067"/>
              <a:gd name="connsiteX3" fmla="*/ 9043893 w 9144000"/>
              <a:gd name="connsiteY3" fmla="*/ 0 h 1001067"/>
              <a:gd name="connsiteX4" fmla="*/ 9114679 w 9144000"/>
              <a:gd name="connsiteY4" fmla="*/ 29321 h 1001067"/>
              <a:gd name="connsiteX5" fmla="*/ 9144000 w 9144000"/>
              <a:gd name="connsiteY5" fmla="*/ 100107 h 1001067"/>
              <a:gd name="connsiteX6" fmla="*/ 9144000 w 9144000"/>
              <a:gd name="connsiteY6" fmla="*/ 900960 h 1001067"/>
              <a:gd name="connsiteX7" fmla="*/ 9114679 w 9144000"/>
              <a:gd name="connsiteY7" fmla="*/ 971746 h 1001067"/>
              <a:gd name="connsiteX8" fmla="*/ 9043893 w 9144000"/>
              <a:gd name="connsiteY8" fmla="*/ 1001067 h 1001067"/>
              <a:gd name="connsiteX9" fmla="*/ 100107 w 9144000"/>
              <a:gd name="connsiteY9" fmla="*/ 1001067 h 1001067"/>
              <a:gd name="connsiteX10" fmla="*/ 29321 w 9144000"/>
              <a:gd name="connsiteY10" fmla="*/ 971746 h 1001067"/>
              <a:gd name="connsiteX11" fmla="*/ 0 w 9144000"/>
              <a:gd name="connsiteY11" fmla="*/ 900960 h 1001067"/>
              <a:gd name="connsiteX12" fmla="*/ 0 w 9144000"/>
              <a:gd name="connsiteY12" fmla="*/ 100107 h 100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1001067">
                <a:moveTo>
                  <a:pt x="0" y="100107"/>
                </a:moveTo>
                <a:cubicBezTo>
                  <a:pt x="0" y="73557"/>
                  <a:pt x="10547" y="48094"/>
                  <a:pt x="29321" y="29321"/>
                </a:cubicBezTo>
                <a:cubicBezTo>
                  <a:pt x="48095" y="10547"/>
                  <a:pt x="73557" y="0"/>
                  <a:pt x="100107" y="0"/>
                </a:cubicBezTo>
                <a:lnTo>
                  <a:pt x="9043893" y="0"/>
                </a:lnTo>
                <a:cubicBezTo>
                  <a:pt x="9070443" y="0"/>
                  <a:pt x="9095906" y="10547"/>
                  <a:pt x="9114679" y="29321"/>
                </a:cubicBezTo>
                <a:cubicBezTo>
                  <a:pt x="9133453" y="48095"/>
                  <a:pt x="9144000" y="73557"/>
                  <a:pt x="9144000" y="100107"/>
                </a:cubicBezTo>
                <a:lnTo>
                  <a:pt x="9144000" y="900960"/>
                </a:lnTo>
                <a:cubicBezTo>
                  <a:pt x="9144000" y="927510"/>
                  <a:pt x="9133453" y="952973"/>
                  <a:pt x="9114679" y="971746"/>
                </a:cubicBezTo>
                <a:cubicBezTo>
                  <a:pt x="9095905" y="990520"/>
                  <a:pt x="9070443" y="1001067"/>
                  <a:pt x="9043893" y="1001067"/>
                </a:cubicBezTo>
                <a:lnTo>
                  <a:pt x="100107" y="1001067"/>
                </a:lnTo>
                <a:cubicBezTo>
                  <a:pt x="73557" y="1001067"/>
                  <a:pt x="48094" y="990520"/>
                  <a:pt x="29321" y="971746"/>
                </a:cubicBezTo>
                <a:cubicBezTo>
                  <a:pt x="10547" y="952972"/>
                  <a:pt x="0" y="927510"/>
                  <a:pt x="0" y="900960"/>
                </a:cubicBezTo>
                <a:lnTo>
                  <a:pt x="0" y="10010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9866" tIns="60960" rIns="60961" bIns="6096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kern="1200" dirty="0" smtClean="0">
                <a:solidFill>
                  <a:schemeClr val="tx1"/>
                </a:solidFill>
              </a:rPr>
              <a:t>Oś priorytetowa III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kern="1200" dirty="0" smtClean="0">
                <a:solidFill>
                  <a:schemeClr val="tx1"/>
                </a:solidFill>
              </a:rPr>
              <a:t>Wsparcie innowacji w przedsiębiorstwach</a:t>
            </a:r>
            <a:endParaRPr lang="pl-PL" sz="1600" kern="1200" dirty="0" smtClean="0">
              <a:solidFill>
                <a:schemeClr val="tx1"/>
              </a:solidFill>
            </a:endParaRP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kern="1200" dirty="0" smtClean="0">
                <a:solidFill>
                  <a:schemeClr val="tx1"/>
                </a:solidFill>
              </a:rPr>
              <a:t>Ministerstwo Rozwoju,  Polska Agencja Rozwoju Przedsiębiorczości, BGK</a:t>
            </a:r>
            <a:endParaRPr lang="pl-PL" sz="1600" b="1" kern="1200" dirty="0">
              <a:solidFill>
                <a:schemeClr val="tx1"/>
              </a:solidFill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100106" y="4174798"/>
            <a:ext cx="1828800" cy="800854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Dowolny kształt 13"/>
          <p:cNvSpPr/>
          <p:nvPr/>
        </p:nvSpPr>
        <p:spPr>
          <a:xfrm>
            <a:off x="0" y="5175865"/>
            <a:ext cx="9144000" cy="1001067"/>
          </a:xfrm>
          <a:custGeom>
            <a:avLst/>
            <a:gdLst>
              <a:gd name="connsiteX0" fmla="*/ 0 w 9144000"/>
              <a:gd name="connsiteY0" fmla="*/ 100107 h 1001067"/>
              <a:gd name="connsiteX1" fmla="*/ 29321 w 9144000"/>
              <a:gd name="connsiteY1" fmla="*/ 29321 h 1001067"/>
              <a:gd name="connsiteX2" fmla="*/ 100107 w 9144000"/>
              <a:gd name="connsiteY2" fmla="*/ 0 h 1001067"/>
              <a:gd name="connsiteX3" fmla="*/ 9043893 w 9144000"/>
              <a:gd name="connsiteY3" fmla="*/ 0 h 1001067"/>
              <a:gd name="connsiteX4" fmla="*/ 9114679 w 9144000"/>
              <a:gd name="connsiteY4" fmla="*/ 29321 h 1001067"/>
              <a:gd name="connsiteX5" fmla="*/ 9144000 w 9144000"/>
              <a:gd name="connsiteY5" fmla="*/ 100107 h 1001067"/>
              <a:gd name="connsiteX6" fmla="*/ 9144000 w 9144000"/>
              <a:gd name="connsiteY6" fmla="*/ 900960 h 1001067"/>
              <a:gd name="connsiteX7" fmla="*/ 9114679 w 9144000"/>
              <a:gd name="connsiteY7" fmla="*/ 971746 h 1001067"/>
              <a:gd name="connsiteX8" fmla="*/ 9043893 w 9144000"/>
              <a:gd name="connsiteY8" fmla="*/ 1001067 h 1001067"/>
              <a:gd name="connsiteX9" fmla="*/ 100107 w 9144000"/>
              <a:gd name="connsiteY9" fmla="*/ 1001067 h 1001067"/>
              <a:gd name="connsiteX10" fmla="*/ 29321 w 9144000"/>
              <a:gd name="connsiteY10" fmla="*/ 971746 h 1001067"/>
              <a:gd name="connsiteX11" fmla="*/ 0 w 9144000"/>
              <a:gd name="connsiteY11" fmla="*/ 900960 h 1001067"/>
              <a:gd name="connsiteX12" fmla="*/ 0 w 9144000"/>
              <a:gd name="connsiteY12" fmla="*/ 100107 h 100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1001067">
                <a:moveTo>
                  <a:pt x="0" y="100107"/>
                </a:moveTo>
                <a:cubicBezTo>
                  <a:pt x="0" y="73557"/>
                  <a:pt x="10547" y="48094"/>
                  <a:pt x="29321" y="29321"/>
                </a:cubicBezTo>
                <a:cubicBezTo>
                  <a:pt x="48095" y="10547"/>
                  <a:pt x="73557" y="0"/>
                  <a:pt x="100107" y="0"/>
                </a:cubicBezTo>
                <a:lnTo>
                  <a:pt x="9043893" y="0"/>
                </a:lnTo>
                <a:cubicBezTo>
                  <a:pt x="9070443" y="0"/>
                  <a:pt x="9095906" y="10547"/>
                  <a:pt x="9114679" y="29321"/>
                </a:cubicBezTo>
                <a:cubicBezTo>
                  <a:pt x="9133453" y="48095"/>
                  <a:pt x="9144000" y="73557"/>
                  <a:pt x="9144000" y="100107"/>
                </a:cubicBezTo>
                <a:lnTo>
                  <a:pt x="9144000" y="900960"/>
                </a:lnTo>
                <a:cubicBezTo>
                  <a:pt x="9144000" y="927510"/>
                  <a:pt x="9133453" y="952973"/>
                  <a:pt x="9114679" y="971746"/>
                </a:cubicBezTo>
                <a:cubicBezTo>
                  <a:pt x="9095905" y="990520"/>
                  <a:pt x="9070443" y="1001067"/>
                  <a:pt x="9043893" y="1001067"/>
                </a:cubicBezTo>
                <a:lnTo>
                  <a:pt x="100107" y="1001067"/>
                </a:lnTo>
                <a:cubicBezTo>
                  <a:pt x="73557" y="1001067"/>
                  <a:pt x="48094" y="990520"/>
                  <a:pt x="29321" y="971746"/>
                </a:cubicBezTo>
                <a:cubicBezTo>
                  <a:pt x="10547" y="952972"/>
                  <a:pt x="0" y="927510"/>
                  <a:pt x="0" y="900960"/>
                </a:cubicBezTo>
                <a:lnTo>
                  <a:pt x="0" y="100107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9866" tIns="60960" rIns="60961" bIns="6096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kern="1200" dirty="0" smtClean="0">
                <a:solidFill>
                  <a:schemeClr val="tx1"/>
                </a:solidFill>
              </a:rPr>
              <a:t>Oś priorytetowa IV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kern="1200" dirty="0" smtClean="0">
                <a:solidFill>
                  <a:schemeClr val="tx1"/>
                </a:solidFill>
              </a:rPr>
              <a:t>Zwiększenie potencjału naukowo-badawczego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kern="1200" dirty="0" smtClean="0">
                <a:solidFill>
                  <a:schemeClr val="tx1"/>
                </a:solidFill>
              </a:rPr>
              <a:t>Narodowe Centrum Badań i Rozwoju, Ośrodek Przetwarzania Informacji, Fundacja na rzecz Nauki Polskiej</a:t>
            </a:r>
            <a:endParaRPr lang="pl-PL" sz="1600" b="1" kern="1200" dirty="0">
              <a:solidFill>
                <a:schemeClr val="tx1"/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100106" y="5275972"/>
            <a:ext cx="1828800" cy="800854"/>
          </a:xfrm>
          <a:prstGeom prst="roundRect">
            <a:avLst>
              <a:gd name="adj" fmla="val 10000"/>
            </a:avLst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7" name="Obraz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6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628650" y="1854679"/>
            <a:ext cx="7886700" cy="43222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dirty="0" smtClean="0"/>
              <a:t>Działanie 2.3 </a:t>
            </a:r>
            <a:r>
              <a:rPr lang="pl-PL" sz="1600" b="1" dirty="0" smtClean="0"/>
              <a:t>Proinnowacyjne usługi dla przedsiębiorstw</a:t>
            </a:r>
            <a:endParaRPr lang="pl-PL" sz="1600" dirty="0" smtClean="0"/>
          </a:p>
          <a:p>
            <a:pPr>
              <a:buNone/>
            </a:pPr>
            <a:r>
              <a:rPr lang="pl-PL" sz="1600" dirty="0" smtClean="0"/>
              <a:t>poddziałania 2.3.2 </a:t>
            </a:r>
            <a:r>
              <a:rPr lang="pl-PL" sz="1600" b="1" dirty="0" smtClean="0"/>
              <a:t>Bony na innowacje dla MŚP</a:t>
            </a:r>
          </a:p>
          <a:p>
            <a:pPr>
              <a:buNone/>
            </a:pPr>
            <a:endParaRPr lang="pl-PL" sz="1600" b="1" dirty="0" smtClean="0"/>
          </a:p>
          <a:p>
            <a:pPr>
              <a:buNone/>
            </a:pPr>
            <a:endParaRPr lang="pl-PL" sz="1600" b="1" dirty="0" smtClean="0"/>
          </a:p>
          <a:p>
            <a:pPr>
              <a:buNone/>
            </a:pPr>
            <a:r>
              <a:rPr lang="pl-PL" sz="1600" b="1" dirty="0" smtClean="0"/>
              <a:t>Minimalna wartość</a:t>
            </a:r>
            <a:r>
              <a:rPr lang="pl-PL" sz="1600" dirty="0" smtClean="0"/>
              <a:t> kosztów kwalifikowalnych projektu wynosi: </a:t>
            </a:r>
            <a:r>
              <a:rPr lang="pl-PL" sz="1600" b="1" dirty="0" smtClean="0"/>
              <a:t>60 000,00 zł.</a:t>
            </a:r>
          </a:p>
          <a:p>
            <a:pPr>
              <a:buNone/>
            </a:pPr>
            <a:endParaRPr lang="pl-PL" sz="1600" b="1" dirty="0" smtClean="0"/>
          </a:p>
          <a:p>
            <a:pPr>
              <a:buNone/>
            </a:pPr>
            <a:r>
              <a:rPr lang="pl-PL" sz="1600" b="1" dirty="0" smtClean="0"/>
              <a:t>Maksymalna wartość</a:t>
            </a:r>
            <a:r>
              <a:rPr lang="pl-PL" sz="1600" dirty="0" smtClean="0"/>
              <a:t> kosztów kwalifikowalnych projektu wynosi: </a:t>
            </a:r>
            <a:r>
              <a:rPr lang="pl-PL" sz="1600" b="1" dirty="0" smtClean="0"/>
              <a:t>400 000,00 zł.</a:t>
            </a:r>
          </a:p>
          <a:p>
            <a:pPr>
              <a:buNone/>
            </a:pPr>
            <a:endParaRPr lang="pl-PL" sz="1600" b="1" dirty="0" smtClean="0"/>
          </a:p>
        </p:txBody>
      </p:sp>
      <p:grpSp>
        <p:nvGrpSpPr>
          <p:cNvPr id="2" name="Grupa 8"/>
          <p:cNvGrpSpPr/>
          <p:nvPr/>
        </p:nvGrpSpPr>
        <p:grpSpPr>
          <a:xfrm>
            <a:off x="0" y="722023"/>
            <a:ext cx="9144000" cy="1001067"/>
            <a:chOff x="0" y="2973517"/>
            <a:chExt cx="9144000" cy="1001067"/>
          </a:xfrm>
        </p:grpSpPr>
        <p:sp>
          <p:nvSpPr>
            <p:cNvPr id="10" name="Dowolny kształt 9"/>
            <p:cNvSpPr/>
            <p:nvPr/>
          </p:nvSpPr>
          <p:spPr>
            <a:xfrm>
              <a:off x="0" y="2973517"/>
              <a:ext cx="9144000" cy="1001067"/>
            </a:xfrm>
            <a:custGeom>
              <a:avLst/>
              <a:gdLst>
                <a:gd name="connsiteX0" fmla="*/ 0 w 9144000"/>
                <a:gd name="connsiteY0" fmla="*/ 100107 h 1001067"/>
                <a:gd name="connsiteX1" fmla="*/ 29321 w 9144000"/>
                <a:gd name="connsiteY1" fmla="*/ 29321 h 1001067"/>
                <a:gd name="connsiteX2" fmla="*/ 100107 w 9144000"/>
                <a:gd name="connsiteY2" fmla="*/ 0 h 1001067"/>
                <a:gd name="connsiteX3" fmla="*/ 9043893 w 9144000"/>
                <a:gd name="connsiteY3" fmla="*/ 0 h 1001067"/>
                <a:gd name="connsiteX4" fmla="*/ 9114679 w 9144000"/>
                <a:gd name="connsiteY4" fmla="*/ 29321 h 1001067"/>
                <a:gd name="connsiteX5" fmla="*/ 9144000 w 9144000"/>
                <a:gd name="connsiteY5" fmla="*/ 100107 h 1001067"/>
                <a:gd name="connsiteX6" fmla="*/ 9144000 w 9144000"/>
                <a:gd name="connsiteY6" fmla="*/ 900960 h 1001067"/>
                <a:gd name="connsiteX7" fmla="*/ 9114679 w 9144000"/>
                <a:gd name="connsiteY7" fmla="*/ 971746 h 1001067"/>
                <a:gd name="connsiteX8" fmla="*/ 9043893 w 9144000"/>
                <a:gd name="connsiteY8" fmla="*/ 1001067 h 1001067"/>
                <a:gd name="connsiteX9" fmla="*/ 100107 w 9144000"/>
                <a:gd name="connsiteY9" fmla="*/ 1001067 h 1001067"/>
                <a:gd name="connsiteX10" fmla="*/ 29321 w 9144000"/>
                <a:gd name="connsiteY10" fmla="*/ 971746 h 1001067"/>
                <a:gd name="connsiteX11" fmla="*/ 0 w 9144000"/>
                <a:gd name="connsiteY11" fmla="*/ 900960 h 1001067"/>
                <a:gd name="connsiteX12" fmla="*/ 0 w 9144000"/>
                <a:gd name="connsiteY12" fmla="*/ 100107 h 10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4000" h="1001067">
                  <a:moveTo>
                    <a:pt x="0" y="100107"/>
                  </a:moveTo>
                  <a:cubicBezTo>
                    <a:pt x="0" y="73557"/>
                    <a:pt x="10547" y="48094"/>
                    <a:pt x="29321" y="29321"/>
                  </a:cubicBezTo>
                  <a:cubicBezTo>
                    <a:pt x="48095" y="10547"/>
                    <a:pt x="73557" y="0"/>
                    <a:pt x="100107" y="0"/>
                  </a:cubicBezTo>
                  <a:lnTo>
                    <a:pt x="9043893" y="0"/>
                  </a:lnTo>
                  <a:cubicBezTo>
                    <a:pt x="9070443" y="0"/>
                    <a:pt x="9095906" y="10547"/>
                    <a:pt x="9114679" y="29321"/>
                  </a:cubicBezTo>
                  <a:cubicBezTo>
                    <a:pt x="9133453" y="48095"/>
                    <a:pt x="9144000" y="73557"/>
                    <a:pt x="9144000" y="100107"/>
                  </a:cubicBezTo>
                  <a:lnTo>
                    <a:pt x="9144000" y="900960"/>
                  </a:lnTo>
                  <a:cubicBezTo>
                    <a:pt x="9144000" y="927510"/>
                    <a:pt x="9133453" y="952973"/>
                    <a:pt x="9114679" y="971746"/>
                  </a:cubicBezTo>
                  <a:cubicBezTo>
                    <a:pt x="9095905" y="990520"/>
                    <a:pt x="9070443" y="1001067"/>
                    <a:pt x="9043893" y="1001067"/>
                  </a:cubicBezTo>
                  <a:lnTo>
                    <a:pt x="100107" y="1001067"/>
                  </a:lnTo>
                  <a:cubicBezTo>
                    <a:pt x="73557" y="1001067"/>
                    <a:pt x="48094" y="990520"/>
                    <a:pt x="29321" y="971746"/>
                  </a:cubicBezTo>
                  <a:cubicBezTo>
                    <a:pt x="10547" y="952972"/>
                    <a:pt x="0" y="927510"/>
                    <a:pt x="0" y="900960"/>
                  </a:cubicBezTo>
                  <a:lnTo>
                    <a:pt x="0" y="10010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9866" tIns="60960" rIns="60961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kern="1200" dirty="0" smtClean="0">
                  <a:solidFill>
                    <a:schemeClr val="tx1"/>
                  </a:solidFill>
                </a:rPr>
                <a:t>Oś priorytetowa II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dirty="0" smtClean="0">
                  <a:solidFill>
                    <a:schemeClr val="tx1"/>
                  </a:solidFill>
                </a:rPr>
                <a:t>Wsparcie otoczenia i potencjału biznesu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dirty="0" smtClean="0">
                  <a:solidFill>
                    <a:schemeClr val="tx1"/>
                  </a:solidFill>
                </a:rPr>
                <a:t>Ministerstwo Gospodarki; Polska Agencja Rozwoju przedsiębiorczości</a:t>
              </a:r>
              <a:endParaRPr lang="pl-PL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Prostokąt zaokrąglony 10"/>
            <p:cNvSpPr/>
            <p:nvPr/>
          </p:nvSpPr>
          <p:spPr>
            <a:xfrm>
              <a:off x="100106" y="3073624"/>
              <a:ext cx="1828800" cy="800854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6" name="Obraz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6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628650" y="1854679"/>
            <a:ext cx="7886700" cy="43222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dirty="0" smtClean="0"/>
              <a:t>Działanie 2.3 </a:t>
            </a:r>
            <a:r>
              <a:rPr lang="pl-PL" sz="1600" b="1" dirty="0" smtClean="0"/>
              <a:t>Proinnowacyjne usługi dla przedsiębiorstw</a:t>
            </a:r>
            <a:endParaRPr lang="pl-PL" sz="1600" dirty="0" smtClean="0"/>
          </a:p>
          <a:p>
            <a:pPr>
              <a:buNone/>
            </a:pPr>
            <a:r>
              <a:rPr lang="pl-PL" sz="1600" dirty="0" smtClean="0"/>
              <a:t>poddziałania 2.3.2 </a:t>
            </a:r>
            <a:r>
              <a:rPr lang="pl-PL" sz="1600" b="1" dirty="0" smtClean="0"/>
              <a:t>Bony na innowacje dla MŚP</a:t>
            </a:r>
          </a:p>
          <a:p>
            <a:pPr>
              <a:buNone/>
            </a:pPr>
            <a:endParaRPr lang="pl-PL" sz="1600" b="1" dirty="0" smtClean="0"/>
          </a:p>
          <a:p>
            <a:pPr>
              <a:buNone/>
            </a:pPr>
            <a:endParaRPr lang="pl-PL" sz="1600" b="1" dirty="0" smtClean="0"/>
          </a:p>
          <a:p>
            <a:pPr>
              <a:buNone/>
            </a:pPr>
            <a:r>
              <a:rPr lang="pl-PL" sz="1600" b="1" dirty="0" smtClean="0"/>
              <a:t>Maksymalna intensywność dofinansowania wynosi:</a:t>
            </a:r>
          </a:p>
          <a:p>
            <a:pPr>
              <a:buNone/>
            </a:pP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80% wartości kosztów kwalifikowalnych projektu w przypadku mikro lub małego przedsiębiorcy,</a:t>
            </a:r>
          </a:p>
          <a:p>
            <a:pPr>
              <a:buNone/>
            </a:pP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70% wartości kosztów kwalifikowalnych projektu w przypadku średniego przedsiębiorcy.</a:t>
            </a:r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r>
              <a:rPr lang="pl-PL" sz="1200" i="1" dirty="0" smtClean="0"/>
              <a:t>Pomoc w ramach konkursu jest udzielana w ramach pomocy de minimis zgodnie z przepisami rozporządzenia Komisji (UE) nr 1407/2013 z dnia 18 grudnia 2013 r. w sprawie stosowania art. 107 i 108 Traktatu o funkcjonowaniu Unii Europejskiej do pomocy de minimis (Dz. Urz. UE L 352 z 24.12.2013).</a:t>
            </a:r>
            <a:endParaRPr lang="pl-PL" sz="1200" i="1" dirty="0"/>
          </a:p>
        </p:txBody>
      </p:sp>
      <p:grpSp>
        <p:nvGrpSpPr>
          <p:cNvPr id="2" name="Grupa 8"/>
          <p:cNvGrpSpPr/>
          <p:nvPr/>
        </p:nvGrpSpPr>
        <p:grpSpPr>
          <a:xfrm>
            <a:off x="0" y="722023"/>
            <a:ext cx="9144000" cy="1001067"/>
            <a:chOff x="0" y="2973517"/>
            <a:chExt cx="9144000" cy="1001067"/>
          </a:xfrm>
        </p:grpSpPr>
        <p:sp>
          <p:nvSpPr>
            <p:cNvPr id="10" name="Dowolny kształt 9"/>
            <p:cNvSpPr/>
            <p:nvPr/>
          </p:nvSpPr>
          <p:spPr>
            <a:xfrm>
              <a:off x="0" y="2973517"/>
              <a:ext cx="9144000" cy="1001067"/>
            </a:xfrm>
            <a:custGeom>
              <a:avLst/>
              <a:gdLst>
                <a:gd name="connsiteX0" fmla="*/ 0 w 9144000"/>
                <a:gd name="connsiteY0" fmla="*/ 100107 h 1001067"/>
                <a:gd name="connsiteX1" fmla="*/ 29321 w 9144000"/>
                <a:gd name="connsiteY1" fmla="*/ 29321 h 1001067"/>
                <a:gd name="connsiteX2" fmla="*/ 100107 w 9144000"/>
                <a:gd name="connsiteY2" fmla="*/ 0 h 1001067"/>
                <a:gd name="connsiteX3" fmla="*/ 9043893 w 9144000"/>
                <a:gd name="connsiteY3" fmla="*/ 0 h 1001067"/>
                <a:gd name="connsiteX4" fmla="*/ 9114679 w 9144000"/>
                <a:gd name="connsiteY4" fmla="*/ 29321 h 1001067"/>
                <a:gd name="connsiteX5" fmla="*/ 9144000 w 9144000"/>
                <a:gd name="connsiteY5" fmla="*/ 100107 h 1001067"/>
                <a:gd name="connsiteX6" fmla="*/ 9144000 w 9144000"/>
                <a:gd name="connsiteY6" fmla="*/ 900960 h 1001067"/>
                <a:gd name="connsiteX7" fmla="*/ 9114679 w 9144000"/>
                <a:gd name="connsiteY7" fmla="*/ 971746 h 1001067"/>
                <a:gd name="connsiteX8" fmla="*/ 9043893 w 9144000"/>
                <a:gd name="connsiteY8" fmla="*/ 1001067 h 1001067"/>
                <a:gd name="connsiteX9" fmla="*/ 100107 w 9144000"/>
                <a:gd name="connsiteY9" fmla="*/ 1001067 h 1001067"/>
                <a:gd name="connsiteX10" fmla="*/ 29321 w 9144000"/>
                <a:gd name="connsiteY10" fmla="*/ 971746 h 1001067"/>
                <a:gd name="connsiteX11" fmla="*/ 0 w 9144000"/>
                <a:gd name="connsiteY11" fmla="*/ 900960 h 1001067"/>
                <a:gd name="connsiteX12" fmla="*/ 0 w 9144000"/>
                <a:gd name="connsiteY12" fmla="*/ 100107 h 10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4000" h="1001067">
                  <a:moveTo>
                    <a:pt x="0" y="100107"/>
                  </a:moveTo>
                  <a:cubicBezTo>
                    <a:pt x="0" y="73557"/>
                    <a:pt x="10547" y="48094"/>
                    <a:pt x="29321" y="29321"/>
                  </a:cubicBezTo>
                  <a:cubicBezTo>
                    <a:pt x="48095" y="10547"/>
                    <a:pt x="73557" y="0"/>
                    <a:pt x="100107" y="0"/>
                  </a:cubicBezTo>
                  <a:lnTo>
                    <a:pt x="9043893" y="0"/>
                  </a:lnTo>
                  <a:cubicBezTo>
                    <a:pt x="9070443" y="0"/>
                    <a:pt x="9095906" y="10547"/>
                    <a:pt x="9114679" y="29321"/>
                  </a:cubicBezTo>
                  <a:cubicBezTo>
                    <a:pt x="9133453" y="48095"/>
                    <a:pt x="9144000" y="73557"/>
                    <a:pt x="9144000" y="100107"/>
                  </a:cubicBezTo>
                  <a:lnTo>
                    <a:pt x="9144000" y="900960"/>
                  </a:lnTo>
                  <a:cubicBezTo>
                    <a:pt x="9144000" y="927510"/>
                    <a:pt x="9133453" y="952973"/>
                    <a:pt x="9114679" y="971746"/>
                  </a:cubicBezTo>
                  <a:cubicBezTo>
                    <a:pt x="9095905" y="990520"/>
                    <a:pt x="9070443" y="1001067"/>
                    <a:pt x="9043893" y="1001067"/>
                  </a:cubicBezTo>
                  <a:lnTo>
                    <a:pt x="100107" y="1001067"/>
                  </a:lnTo>
                  <a:cubicBezTo>
                    <a:pt x="73557" y="1001067"/>
                    <a:pt x="48094" y="990520"/>
                    <a:pt x="29321" y="971746"/>
                  </a:cubicBezTo>
                  <a:cubicBezTo>
                    <a:pt x="10547" y="952972"/>
                    <a:pt x="0" y="927510"/>
                    <a:pt x="0" y="900960"/>
                  </a:cubicBezTo>
                  <a:lnTo>
                    <a:pt x="0" y="10010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9866" tIns="60960" rIns="60961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kern="1200" dirty="0" smtClean="0">
                  <a:solidFill>
                    <a:schemeClr val="tx1"/>
                  </a:solidFill>
                </a:rPr>
                <a:t>Oś priorytetowa II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dirty="0" smtClean="0">
                  <a:solidFill>
                    <a:schemeClr val="tx1"/>
                  </a:solidFill>
                </a:rPr>
                <a:t>Wsparcie otoczenia i potencjału biznesu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dirty="0" smtClean="0">
                  <a:solidFill>
                    <a:schemeClr val="tx1"/>
                  </a:solidFill>
                </a:rPr>
                <a:t>Ministerstwo Gospodarki; Polska Agencja Rozwoju przedsiębiorczości</a:t>
              </a:r>
              <a:endParaRPr lang="pl-PL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Prostokąt zaokrąglony 10"/>
            <p:cNvSpPr/>
            <p:nvPr/>
          </p:nvSpPr>
          <p:spPr>
            <a:xfrm>
              <a:off x="100106" y="3073624"/>
              <a:ext cx="1828800" cy="800854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6" name="Obraz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6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8"/>
          <p:cNvGrpSpPr/>
          <p:nvPr/>
        </p:nvGrpSpPr>
        <p:grpSpPr>
          <a:xfrm>
            <a:off x="0" y="722023"/>
            <a:ext cx="9144000" cy="1001067"/>
            <a:chOff x="0" y="2973517"/>
            <a:chExt cx="9144000" cy="1001067"/>
          </a:xfrm>
        </p:grpSpPr>
        <p:sp>
          <p:nvSpPr>
            <p:cNvPr id="10" name="Dowolny kształt 9"/>
            <p:cNvSpPr/>
            <p:nvPr/>
          </p:nvSpPr>
          <p:spPr>
            <a:xfrm>
              <a:off x="0" y="2973517"/>
              <a:ext cx="9144000" cy="1001067"/>
            </a:xfrm>
            <a:custGeom>
              <a:avLst/>
              <a:gdLst>
                <a:gd name="connsiteX0" fmla="*/ 0 w 9144000"/>
                <a:gd name="connsiteY0" fmla="*/ 100107 h 1001067"/>
                <a:gd name="connsiteX1" fmla="*/ 29321 w 9144000"/>
                <a:gd name="connsiteY1" fmla="*/ 29321 h 1001067"/>
                <a:gd name="connsiteX2" fmla="*/ 100107 w 9144000"/>
                <a:gd name="connsiteY2" fmla="*/ 0 h 1001067"/>
                <a:gd name="connsiteX3" fmla="*/ 9043893 w 9144000"/>
                <a:gd name="connsiteY3" fmla="*/ 0 h 1001067"/>
                <a:gd name="connsiteX4" fmla="*/ 9114679 w 9144000"/>
                <a:gd name="connsiteY4" fmla="*/ 29321 h 1001067"/>
                <a:gd name="connsiteX5" fmla="*/ 9144000 w 9144000"/>
                <a:gd name="connsiteY5" fmla="*/ 100107 h 1001067"/>
                <a:gd name="connsiteX6" fmla="*/ 9144000 w 9144000"/>
                <a:gd name="connsiteY6" fmla="*/ 900960 h 1001067"/>
                <a:gd name="connsiteX7" fmla="*/ 9114679 w 9144000"/>
                <a:gd name="connsiteY7" fmla="*/ 971746 h 1001067"/>
                <a:gd name="connsiteX8" fmla="*/ 9043893 w 9144000"/>
                <a:gd name="connsiteY8" fmla="*/ 1001067 h 1001067"/>
                <a:gd name="connsiteX9" fmla="*/ 100107 w 9144000"/>
                <a:gd name="connsiteY9" fmla="*/ 1001067 h 1001067"/>
                <a:gd name="connsiteX10" fmla="*/ 29321 w 9144000"/>
                <a:gd name="connsiteY10" fmla="*/ 971746 h 1001067"/>
                <a:gd name="connsiteX11" fmla="*/ 0 w 9144000"/>
                <a:gd name="connsiteY11" fmla="*/ 900960 h 1001067"/>
                <a:gd name="connsiteX12" fmla="*/ 0 w 9144000"/>
                <a:gd name="connsiteY12" fmla="*/ 100107 h 10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4000" h="1001067">
                  <a:moveTo>
                    <a:pt x="0" y="100107"/>
                  </a:moveTo>
                  <a:cubicBezTo>
                    <a:pt x="0" y="73557"/>
                    <a:pt x="10547" y="48094"/>
                    <a:pt x="29321" y="29321"/>
                  </a:cubicBezTo>
                  <a:cubicBezTo>
                    <a:pt x="48095" y="10547"/>
                    <a:pt x="73557" y="0"/>
                    <a:pt x="100107" y="0"/>
                  </a:cubicBezTo>
                  <a:lnTo>
                    <a:pt x="9043893" y="0"/>
                  </a:lnTo>
                  <a:cubicBezTo>
                    <a:pt x="9070443" y="0"/>
                    <a:pt x="9095906" y="10547"/>
                    <a:pt x="9114679" y="29321"/>
                  </a:cubicBezTo>
                  <a:cubicBezTo>
                    <a:pt x="9133453" y="48095"/>
                    <a:pt x="9144000" y="73557"/>
                    <a:pt x="9144000" y="100107"/>
                  </a:cubicBezTo>
                  <a:lnTo>
                    <a:pt x="9144000" y="900960"/>
                  </a:lnTo>
                  <a:cubicBezTo>
                    <a:pt x="9144000" y="927510"/>
                    <a:pt x="9133453" y="952973"/>
                    <a:pt x="9114679" y="971746"/>
                  </a:cubicBezTo>
                  <a:cubicBezTo>
                    <a:pt x="9095905" y="990520"/>
                    <a:pt x="9070443" y="1001067"/>
                    <a:pt x="9043893" y="1001067"/>
                  </a:cubicBezTo>
                  <a:lnTo>
                    <a:pt x="100107" y="1001067"/>
                  </a:lnTo>
                  <a:cubicBezTo>
                    <a:pt x="73557" y="1001067"/>
                    <a:pt x="48094" y="990520"/>
                    <a:pt x="29321" y="971746"/>
                  </a:cubicBezTo>
                  <a:cubicBezTo>
                    <a:pt x="10547" y="952972"/>
                    <a:pt x="0" y="927510"/>
                    <a:pt x="0" y="900960"/>
                  </a:cubicBezTo>
                  <a:lnTo>
                    <a:pt x="0" y="10010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9866" tIns="60960" rIns="60961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kern="1200" dirty="0" smtClean="0">
                  <a:solidFill>
                    <a:schemeClr val="tx1"/>
                  </a:solidFill>
                </a:rPr>
                <a:t>Oś priorytetowa II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dirty="0" smtClean="0">
                  <a:solidFill>
                    <a:schemeClr val="tx1"/>
                  </a:solidFill>
                </a:rPr>
                <a:t>Wsparcie otoczenia i potencjału biznesu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dirty="0" smtClean="0">
                  <a:solidFill>
                    <a:schemeClr val="tx1"/>
                  </a:solidFill>
                </a:rPr>
                <a:t>Polska Agencja Rozwoju przedsiębiorczości</a:t>
              </a:r>
              <a:endParaRPr lang="pl-PL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Prostokąt zaokrąglony 10"/>
            <p:cNvSpPr/>
            <p:nvPr/>
          </p:nvSpPr>
          <p:spPr>
            <a:xfrm>
              <a:off x="100106" y="3073624"/>
              <a:ext cx="1828800" cy="800854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628650" y="1863307"/>
            <a:ext cx="7886700" cy="4313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dirty="0" smtClean="0"/>
              <a:t>Działanie 2.3 </a:t>
            </a:r>
            <a:r>
              <a:rPr lang="pl-PL" sz="1600" b="1" dirty="0" smtClean="0"/>
              <a:t>Proinnowacyjne usługi dla przedsiębiorstw</a:t>
            </a:r>
            <a:endParaRPr lang="pl-PL" sz="1600" dirty="0" smtClean="0"/>
          </a:p>
          <a:p>
            <a:pPr>
              <a:buNone/>
            </a:pPr>
            <a:r>
              <a:rPr lang="pl-PL" sz="1600" dirty="0" smtClean="0"/>
              <a:t>Poddziałanie 2.3.2 Bony na innowacje</a:t>
            </a:r>
            <a:endParaRPr lang="pl-PL" sz="1600" b="1" dirty="0" smtClean="0"/>
          </a:p>
          <a:p>
            <a:pPr>
              <a:buNone/>
            </a:pPr>
            <a:endParaRPr lang="pl-PL" sz="1600" b="1" dirty="0" smtClean="0"/>
          </a:p>
          <a:p>
            <a:pPr>
              <a:buNone/>
            </a:pPr>
            <a:endParaRPr lang="pl-PL" sz="1600" b="1" dirty="0" smtClean="0"/>
          </a:p>
          <a:p>
            <a:pPr>
              <a:buNone/>
            </a:pPr>
            <a:endParaRPr lang="pl-PL" sz="1600" dirty="0" smtClean="0"/>
          </a:p>
        </p:txBody>
      </p:sp>
      <p:sp>
        <p:nvSpPr>
          <p:cNvPr id="6" name="Prostokąt zaokrąglony 5"/>
          <p:cNvSpPr/>
          <p:nvPr/>
        </p:nvSpPr>
        <p:spPr>
          <a:xfrm>
            <a:off x="319177" y="2800887"/>
            <a:ext cx="8505646" cy="6469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Planowane w 2016 konkursy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2863968" y="3607457"/>
            <a:ext cx="2862891" cy="305258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</a:rPr>
              <a:t>Bony na innowacje</a:t>
            </a:r>
          </a:p>
          <a:p>
            <a:endParaRPr lang="pl-PL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Ogłoszenie – 5.05.2016</a:t>
            </a: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Rozpoczęcie naboru – 6.06.2016</a:t>
            </a: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Zakończenie naboru – 30.01.2017</a:t>
            </a: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Nabór podzielony na etapy</a:t>
            </a:r>
            <a:endParaRPr lang="pl-PL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Obraz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57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594145" y="1871932"/>
            <a:ext cx="7886700" cy="43222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dirty="0" smtClean="0"/>
              <a:t>Działanie 2.3 </a:t>
            </a:r>
            <a:r>
              <a:rPr lang="pl-PL" sz="1600" b="1" dirty="0" smtClean="0"/>
              <a:t>Proinnowacyjne usługi dla przedsiębiorstw</a:t>
            </a:r>
            <a:endParaRPr lang="pl-PL" sz="1600" dirty="0" smtClean="0"/>
          </a:p>
          <a:p>
            <a:pPr>
              <a:buNone/>
            </a:pPr>
            <a:r>
              <a:rPr lang="pl-PL" sz="1600" dirty="0" smtClean="0"/>
              <a:t>Poddziałania 2.3.4</a:t>
            </a:r>
            <a:r>
              <a:rPr lang="pl-PL" sz="1600" b="1" dirty="0" smtClean="0"/>
              <a:t> Ochrona własności przemysłowej </a:t>
            </a:r>
          </a:p>
          <a:p>
            <a:pPr>
              <a:buNone/>
            </a:pPr>
            <a:endParaRPr lang="pl-PL" sz="1600" b="1" dirty="0" smtClean="0"/>
          </a:p>
          <a:p>
            <a:pPr algn="ctr">
              <a:buNone/>
            </a:pPr>
            <a:endParaRPr lang="pl-PL" sz="1600" dirty="0" smtClean="0"/>
          </a:p>
          <a:p>
            <a:pPr algn="ctr">
              <a:buNone/>
            </a:pPr>
            <a:endParaRPr lang="pl-PL" sz="1600" dirty="0" smtClean="0"/>
          </a:p>
        </p:txBody>
      </p:sp>
      <p:grpSp>
        <p:nvGrpSpPr>
          <p:cNvPr id="2" name="Grupa 8"/>
          <p:cNvGrpSpPr/>
          <p:nvPr/>
        </p:nvGrpSpPr>
        <p:grpSpPr>
          <a:xfrm>
            <a:off x="0" y="722023"/>
            <a:ext cx="9144000" cy="1001067"/>
            <a:chOff x="0" y="2973517"/>
            <a:chExt cx="9144000" cy="1001067"/>
          </a:xfrm>
        </p:grpSpPr>
        <p:sp>
          <p:nvSpPr>
            <p:cNvPr id="10" name="Dowolny kształt 9"/>
            <p:cNvSpPr/>
            <p:nvPr/>
          </p:nvSpPr>
          <p:spPr>
            <a:xfrm>
              <a:off x="0" y="2973517"/>
              <a:ext cx="9144000" cy="1001067"/>
            </a:xfrm>
            <a:custGeom>
              <a:avLst/>
              <a:gdLst>
                <a:gd name="connsiteX0" fmla="*/ 0 w 9144000"/>
                <a:gd name="connsiteY0" fmla="*/ 100107 h 1001067"/>
                <a:gd name="connsiteX1" fmla="*/ 29321 w 9144000"/>
                <a:gd name="connsiteY1" fmla="*/ 29321 h 1001067"/>
                <a:gd name="connsiteX2" fmla="*/ 100107 w 9144000"/>
                <a:gd name="connsiteY2" fmla="*/ 0 h 1001067"/>
                <a:gd name="connsiteX3" fmla="*/ 9043893 w 9144000"/>
                <a:gd name="connsiteY3" fmla="*/ 0 h 1001067"/>
                <a:gd name="connsiteX4" fmla="*/ 9114679 w 9144000"/>
                <a:gd name="connsiteY4" fmla="*/ 29321 h 1001067"/>
                <a:gd name="connsiteX5" fmla="*/ 9144000 w 9144000"/>
                <a:gd name="connsiteY5" fmla="*/ 100107 h 1001067"/>
                <a:gd name="connsiteX6" fmla="*/ 9144000 w 9144000"/>
                <a:gd name="connsiteY6" fmla="*/ 900960 h 1001067"/>
                <a:gd name="connsiteX7" fmla="*/ 9114679 w 9144000"/>
                <a:gd name="connsiteY7" fmla="*/ 971746 h 1001067"/>
                <a:gd name="connsiteX8" fmla="*/ 9043893 w 9144000"/>
                <a:gd name="connsiteY8" fmla="*/ 1001067 h 1001067"/>
                <a:gd name="connsiteX9" fmla="*/ 100107 w 9144000"/>
                <a:gd name="connsiteY9" fmla="*/ 1001067 h 1001067"/>
                <a:gd name="connsiteX10" fmla="*/ 29321 w 9144000"/>
                <a:gd name="connsiteY10" fmla="*/ 971746 h 1001067"/>
                <a:gd name="connsiteX11" fmla="*/ 0 w 9144000"/>
                <a:gd name="connsiteY11" fmla="*/ 900960 h 1001067"/>
                <a:gd name="connsiteX12" fmla="*/ 0 w 9144000"/>
                <a:gd name="connsiteY12" fmla="*/ 100107 h 10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4000" h="1001067">
                  <a:moveTo>
                    <a:pt x="0" y="100107"/>
                  </a:moveTo>
                  <a:cubicBezTo>
                    <a:pt x="0" y="73557"/>
                    <a:pt x="10547" y="48094"/>
                    <a:pt x="29321" y="29321"/>
                  </a:cubicBezTo>
                  <a:cubicBezTo>
                    <a:pt x="48095" y="10547"/>
                    <a:pt x="73557" y="0"/>
                    <a:pt x="100107" y="0"/>
                  </a:cubicBezTo>
                  <a:lnTo>
                    <a:pt x="9043893" y="0"/>
                  </a:lnTo>
                  <a:cubicBezTo>
                    <a:pt x="9070443" y="0"/>
                    <a:pt x="9095906" y="10547"/>
                    <a:pt x="9114679" y="29321"/>
                  </a:cubicBezTo>
                  <a:cubicBezTo>
                    <a:pt x="9133453" y="48095"/>
                    <a:pt x="9144000" y="73557"/>
                    <a:pt x="9144000" y="100107"/>
                  </a:cubicBezTo>
                  <a:lnTo>
                    <a:pt x="9144000" y="900960"/>
                  </a:lnTo>
                  <a:cubicBezTo>
                    <a:pt x="9144000" y="927510"/>
                    <a:pt x="9133453" y="952973"/>
                    <a:pt x="9114679" y="971746"/>
                  </a:cubicBezTo>
                  <a:cubicBezTo>
                    <a:pt x="9095905" y="990520"/>
                    <a:pt x="9070443" y="1001067"/>
                    <a:pt x="9043893" y="1001067"/>
                  </a:cubicBezTo>
                  <a:lnTo>
                    <a:pt x="100107" y="1001067"/>
                  </a:lnTo>
                  <a:cubicBezTo>
                    <a:pt x="73557" y="1001067"/>
                    <a:pt x="48094" y="990520"/>
                    <a:pt x="29321" y="971746"/>
                  </a:cubicBezTo>
                  <a:cubicBezTo>
                    <a:pt x="10547" y="952972"/>
                    <a:pt x="0" y="927510"/>
                    <a:pt x="0" y="900960"/>
                  </a:cubicBezTo>
                  <a:lnTo>
                    <a:pt x="0" y="10010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9866" tIns="60960" rIns="60961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kern="1200" dirty="0" smtClean="0">
                  <a:solidFill>
                    <a:schemeClr val="tx1"/>
                  </a:solidFill>
                </a:rPr>
                <a:t>Oś priorytetowa II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dirty="0" smtClean="0">
                  <a:solidFill>
                    <a:schemeClr val="tx1"/>
                  </a:solidFill>
                </a:rPr>
                <a:t>Wsparcie otoczenia i potencjału biznesu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dirty="0" smtClean="0">
                  <a:solidFill>
                    <a:schemeClr val="tx1"/>
                  </a:solidFill>
                </a:rPr>
                <a:t>Polska Agencja Rozwoju Przedsiębiorczości</a:t>
              </a:r>
              <a:endParaRPr lang="pl-PL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Prostokąt zaokrąglony 10"/>
            <p:cNvSpPr/>
            <p:nvPr/>
          </p:nvSpPr>
          <p:spPr>
            <a:xfrm>
              <a:off x="100106" y="3073624"/>
              <a:ext cx="1828800" cy="800854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" name="Prostokąt zaokrąglony 2"/>
          <p:cNvSpPr/>
          <p:nvPr/>
        </p:nvSpPr>
        <p:spPr>
          <a:xfrm>
            <a:off x="646981" y="2743198"/>
            <a:ext cx="7850038" cy="17509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Uzyskanie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prawa ochrony własności przemysłowej 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(tj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.: patentów, praw ochronnych na wzory użytkowe oraz praw z rejestracji na wzory przemysłowe) 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z możliwością wsparcia przygotowania procesu komercjalizacji przedmiotu zgłoszenia poprzez zakup usługi 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doradczej     </a:t>
            </a:r>
          </a:p>
          <a:p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             </a:t>
            </a:r>
          </a:p>
          <a:p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albo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646981" y="4594236"/>
            <a:ext cx="7850038" cy="17295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R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ealizacji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ochrony prawa własności przemysłowej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, gdy wnioskodawca we wszczętym postępowaniu występuje w roli podmiotu broniącego posiadanych praw, a postępowanie dotyczy unieważnienia patentu, prawa ochronnego na wzór użytkowy albo prawa z rejestracji wzoru przemysłowego lub stwierdzenia wygaśnięcia patentu, prawa ochronnego na wzór użytkowy albo prawa z rejestracji wzoru przemysłowego.</a:t>
            </a:r>
          </a:p>
        </p:txBody>
      </p:sp>
    </p:spTree>
    <p:extLst>
      <p:ext uri="{BB962C8B-B14F-4D97-AF65-F5344CB8AC3E}">
        <p14:creationId xmlns:p14="http://schemas.microsoft.com/office/powerpoint/2010/main" val="28176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628650" y="1828801"/>
            <a:ext cx="7886700" cy="43481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dirty="0"/>
              <a:t>Działanie 2.3 </a:t>
            </a:r>
            <a:r>
              <a:rPr lang="pl-PL" sz="1600" b="1" dirty="0" smtClean="0"/>
              <a:t>Proinnowacyjne </a:t>
            </a:r>
            <a:r>
              <a:rPr lang="pl-PL" sz="1600" b="1" dirty="0"/>
              <a:t>usługi dla </a:t>
            </a:r>
            <a:r>
              <a:rPr lang="pl-PL" sz="1600" b="1" dirty="0" smtClean="0"/>
              <a:t>przedsiębiorstw</a:t>
            </a:r>
            <a:endParaRPr lang="pl-PL" sz="1600" dirty="0"/>
          </a:p>
          <a:p>
            <a:pPr>
              <a:buNone/>
            </a:pPr>
            <a:r>
              <a:rPr lang="pl-PL" sz="1600" dirty="0"/>
              <a:t>Poddziałania </a:t>
            </a:r>
            <a:r>
              <a:rPr lang="pl-PL" sz="1600" dirty="0" smtClean="0"/>
              <a:t>2.3.4</a:t>
            </a:r>
            <a:r>
              <a:rPr lang="pl-PL" sz="1600" b="1" dirty="0" smtClean="0"/>
              <a:t> </a:t>
            </a:r>
            <a:r>
              <a:rPr lang="pl-PL" sz="1600" b="1" dirty="0"/>
              <a:t>Ochrona własności przemysłowej </a:t>
            </a:r>
          </a:p>
          <a:p>
            <a:pPr>
              <a:buNone/>
            </a:pPr>
            <a:endParaRPr lang="pl-PL" sz="1600" b="1" dirty="0"/>
          </a:p>
          <a:p>
            <a:endParaRPr lang="pl-PL" sz="1600" dirty="0" smtClean="0"/>
          </a:p>
        </p:txBody>
      </p:sp>
      <p:grpSp>
        <p:nvGrpSpPr>
          <p:cNvPr id="2" name="Grupa 8"/>
          <p:cNvGrpSpPr/>
          <p:nvPr/>
        </p:nvGrpSpPr>
        <p:grpSpPr>
          <a:xfrm>
            <a:off x="0" y="722023"/>
            <a:ext cx="9144000" cy="1001067"/>
            <a:chOff x="0" y="2973517"/>
            <a:chExt cx="9144000" cy="1001067"/>
          </a:xfrm>
        </p:grpSpPr>
        <p:sp>
          <p:nvSpPr>
            <p:cNvPr id="10" name="Dowolny kształt 9"/>
            <p:cNvSpPr/>
            <p:nvPr/>
          </p:nvSpPr>
          <p:spPr>
            <a:xfrm>
              <a:off x="0" y="2973517"/>
              <a:ext cx="9144000" cy="1001067"/>
            </a:xfrm>
            <a:custGeom>
              <a:avLst/>
              <a:gdLst>
                <a:gd name="connsiteX0" fmla="*/ 0 w 9144000"/>
                <a:gd name="connsiteY0" fmla="*/ 100107 h 1001067"/>
                <a:gd name="connsiteX1" fmla="*/ 29321 w 9144000"/>
                <a:gd name="connsiteY1" fmla="*/ 29321 h 1001067"/>
                <a:gd name="connsiteX2" fmla="*/ 100107 w 9144000"/>
                <a:gd name="connsiteY2" fmla="*/ 0 h 1001067"/>
                <a:gd name="connsiteX3" fmla="*/ 9043893 w 9144000"/>
                <a:gd name="connsiteY3" fmla="*/ 0 h 1001067"/>
                <a:gd name="connsiteX4" fmla="*/ 9114679 w 9144000"/>
                <a:gd name="connsiteY4" fmla="*/ 29321 h 1001067"/>
                <a:gd name="connsiteX5" fmla="*/ 9144000 w 9144000"/>
                <a:gd name="connsiteY5" fmla="*/ 100107 h 1001067"/>
                <a:gd name="connsiteX6" fmla="*/ 9144000 w 9144000"/>
                <a:gd name="connsiteY6" fmla="*/ 900960 h 1001067"/>
                <a:gd name="connsiteX7" fmla="*/ 9114679 w 9144000"/>
                <a:gd name="connsiteY7" fmla="*/ 971746 h 1001067"/>
                <a:gd name="connsiteX8" fmla="*/ 9043893 w 9144000"/>
                <a:gd name="connsiteY8" fmla="*/ 1001067 h 1001067"/>
                <a:gd name="connsiteX9" fmla="*/ 100107 w 9144000"/>
                <a:gd name="connsiteY9" fmla="*/ 1001067 h 1001067"/>
                <a:gd name="connsiteX10" fmla="*/ 29321 w 9144000"/>
                <a:gd name="connsiteY10" fmla="*/ 971746 h 1001067"/>
                <a:gd name="connsiteX11" fmla="*/ 0 w 9144000"/>
                <a:gd name="connsiteY11" fmla="*/ 900960 h 1001067"/>
                <a:gd name="connsiteX12" fmla="*/ 0 w 9144000"/>
                <a:gd name="connsiteY12" fmla="*/ 100107 h 10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4000" h="1001067">
                  <a:moveTo>
                    <a:pt x="0" y="100107"/>
                  </a:moveTo>
                  <a:cubicBezTo>
                    <a:pt x="0" y="73557"/>
                    <a:pt x="10547" y="48094"/>
                    <a:pt x="29321" y="29321"/>
                  </a:cubicBezTo>
                  <a:cubicBezTo>
                    <a:pt x="48095" y="10547"/>
                    <a:pt x="73557" y="0"/>
                    <a:pt x="100107" y="0"/>
                  </a:cubicBezTo>
                  <a:lnTo>
                    <a:pt x="9043893" y="0"/>
                  </a:lnTo>
                  <a:cubicBezTo>
                    <a:pt x="9070443" y="0"/>
                    <a:pt x="9095906" y="10547"/>
                    <a:pt x="9114679" y="29321"/>
                  </a:cubicBezTo>
                  <a:cubicBezTo>
                    <a:pt x="9133453" y="48095"/>
                    <a:pt x="9144000" y="73557"/>
                    <a:pt x="9144000" y="100107"/>
                  </a:cubicBezTo>
                  <a:lnTo>
                    <a:pt x="9144000" y="900960"/>
                  </a:lnTo>
                  <a:cubicBezTo>
                    <a:pt x="9144000" y="927510"/>
                    <a:pt x="9133453" y="952973"/>
                    <a:pt x="9114679" y="971746"/>
                  </a:cubicBezTo>
                  <a:cubicBezTo>
                    <a:pt x="9095905" y="990520"/>
                    <a:pt x="9070443" y="1001067"/>
                    <a:pt x="9043893" y="1001067"/>
                  </a:cubicBezTo>
                  <a:lnTo>
                    <a:pt x="100107" y="1001067"/>
                  </a:lnTo>
                  <a:cubicBezTo>
                    <a:pt x="73557" y="1001067"/>
                    <a:pt x="48094" y="990520"/>
                    <a:pt x="29321" y="971746"/>
                  </a:cubicBezTo>
                  <a:cubicBezTo>
                    <a:pt x="10547" y="952972"/>
                    <a:pt x="0" y="927510"/>
                    <a:pt x="0" y="900960"/>
                  </a:cubicBezTo>
                  <a:lnTo>
                    <a:pt x="0" y="10010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9866" tIns="60960" rIns="60961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kern="1200" dirty="0" smtClean="0">
                  <a:solidFill>
                    <a:schemeClr val="tx1"/>
                  </a:solidFill>
                </a:rPr>
                <a:t>Oś priorytetowa II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dirty="0" smtClean="0">
                  <a:solidFill>
                    <a:schemeClr val="tx1"/>
                  </a:solidFill>
                </a:rPr>
                <a:t>Wsparcie otoczenia i potencjału biznesu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dirty="0" smtClean="0">
                  <a:solidFill>
                    <a:schemeClr val="tx1"/>
                  </a:solidFill>
                </a:rPr>
                <a:t>Polska Agencja Rozwoju przedsiębiorczości</a:t>
              </a:r>
              <a:endParaRPr lang="pl-PL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Prostokąt zaokrąglony 10"/>
            <p:cNvSpPr/>
            <p:nvPr/>
          </p:nvSpPr>
          <p:spPr>
            <a:xfrm>
              <a:off x="100106" y="3073624"/>
              <a:ext cx="1828800" cy="800854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5" name="Prostokąt zaokrąglony 4"/>
          <p:cNvSpPr/>
          <p:nvPr/>
        </p:nvSpPr>
        <p:spPr>
          <a:xfrm>
            <a:off x="379562" y="2406770"/>
            <a:ext cx="8514272" cy="11818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M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ikro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, mali lub średni przedsiębiorcy, prowadzący działalność gospodarczą na terytorium Rzeczypospolitej Polskiej potwierdzoną wpisem do odpowiedniego rejestru</a:t>
            </a:r>
            <a:r>
              <a:rPr lang="pl-PL" dirty="0"/>
              <a:t>.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324393" y="5391735"/>
            <a:ext cx="8514272" cy="11818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Dofinansowanie do 50% kosztów kwalifikowalnych</a:t>
            </a:r>
            <a:endParaRPr lang="pl-PL" dirty="0"/>
          </a:p>
        </p:txBody>
      </p:sp>
      <p:sp>
        <p:nvSpPr>
          <p:cNvPr id="12" name="Prostokąt zaokrąglony 11"/>
          <p:cNvSpPr/>
          <p:nvPr/>
        </p:nvSpPr>
        <p:spPr>
          <a:xfrm>
            <a:off x="324393" y="3899252"/>
            <a:ext cx="8514272" cy="11818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Minimalna wartość kosztów kwalifikowalnych projektu wynosi 10 000 zł.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l-PL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l-PL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Maksymalna wartość kosztów kwalifikowalnych projektu wynosi 1 000 000 zł.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Obraz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6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628650" y="1828801"/>
            <a:ext cx="7886700" cy="43481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dirty="0"/>
              <a:t>Działanie 2.3 </a:t>
            </a:r>
            <a:r>
              <a:rPr lang="pl-PL" sz="1600" b="1" dirty="0" smtClean="0"/>
              <a:t>Proinnowacyjne </a:t>
            </a:r>
            <a:r>
              <a:rPr lang="pl-PL" sz="1600" b="1" dirty="0"/>
              <a:t>usługi dla </a:t>
            </a:r>
            <a:r>
              <a:rPr lang="pl-PL" sz="1600" b="1" dirty="0" smtClean="0"/>
              <a:t>przedsiębiorstw</a:t>
            </a:r>
            <a:endParaRPr lang="pl-PL" sz="1600" dirty="0"/>
          </a:p>
          <a:p>
            <a:pPr>
              <a:buNone/>
            </a:pPr>
            <a:r>
              <a:rPr lang="pl-PL" sz="1600" dirty="0"/>
              <a:t>Poddziałania </a:t>
            </a:r>
            <a:r>
              <a:rPr lang="pl-PL" sz="1600" dirty="0" smtClean="0"/>
              <a:t>2.3.4</a:t>
            </a:r>
            <a:r>
              <a:rPr lang="pl-PL" sz="1600" b="1" dirty="0" smtClean="0"/>
              <a:t> </a:t>
            </a:r>
            <a:r>
              <a:rPr lang="pl-PL" sz="1600" b="1" dirty="0"/>
              <a:t>Ochrona własności przemysłowej </a:t>
            </a:r>
          </a:p>
          <a:p>
            <a:pPr>
              <a:buNone/>
            </a:pPr>
            <a:endParaRPr lang="pl-PL" sz="1600" b="1" dirty="0"/>
          </a:p>
          <a:p>
            <a:endParaRPr lang="pl-PL" sz="1600" dirty="0" smtClean="0"/>
          </a:p>
        </p:txBody>
      </p:sp>
      <p:grpSp>
        <p:nvGrpSpPr>
          <p:cNvPr id="2" name="Grupa 8"/>
          <p:cNvGrpSpPr/>
          <p:nvPr/>
        </p:nvGrpSpPr>
        <p:grpSpPr>
          <a:xfrm>
            <a:off x="0" y="722023"/>
            <a:ext cx="9144000" cy="1001067"/>
            <a:chOff x="0" y="2973517"/>
            <a:chExt cx="9144000" cy="1001067"/>
          </a:xfrm>
        </p:grpSpPr>
        <p:sp>
          <p:nvSpPr>
            <p:cNvPr id="10" name="Dowolny kształt 9"/>
            <p:cNvSpPr/>
            <p:nvPr/>
          </p:nvSpPr>
          <p:spPr>
            <a:xfrm>
              <a:off x="0" y="2973517"/>
              <a:ext cx="9144000" cy="1001067"/>
            </a:xfrm>
            <a:custGeom>
              <a:avLst/>
              <a:gdLst>
                <a:gd name="connsiteX0" fmla="*/ 0 w 9144000"/>
                <a:gd name="connsiteY0" fmla="*/ 100107 h 1001067"/>
                <a:gd name="connsiteX1" fmla="*/ 29321 w 9144000"/>
                <a:gd name="connsiteY1" fmla="*/ 29321 h 1001067"/>
                <a:gd name="connsiteX2" fmla="*/ 100107 w 9144000"/>
                <a:gd name="connsiteY2" fmla="*/ 0 h 1001067"/>
                <a:gd name="connsiteX3" fmla="*/ 9043893 w 9144000"/>
                <a:gd name="connsiteY3" fmla="*/ 0 h 1001067"/>
                <a:gd name="connsiteX4" fmla="*/ 9114679 w 9144000"/>
                <a:gd name="connsiteY4" fmla="*/ 29321 h 1001067"/>
                <a:gd name="connsiteX5" fmla="*/ 9144000 w 9144000"/>
                <a:gd name="connsiteY5" fmla="*/ 100107 h 1001067"/>
                <a:gd name="connsiteX6" fmla="*/ 9144000 w 9144000"/>
                <a:gd name="connsiteY6" fmla="*/ 900960 h 1001067"/>
                <a:gd name="connsiteX7" fmla="*/ 9114679 w 9144000"/>
                <a:gd name="connsiteY7" fmla="*/ 971746 h 1001067"/>
                <a:gd name="connsiteX8" fmla="*/ 9043893 w 9144000"/>
                <a:gd name="connsiteY8" fmla="*/ 1001067 h 1001067"/>
                <a:gd name="connsiteX9" fmla="*/ 100107 w 9144000"/>
                <a:gd name="connsiteY9" fmla="*/ 1001067 h 1001067"/>
                <a:gd name="connsiteX10" fmla="*/ 29321 w 9144000"/>
                <a:gd name="connsiteY10" fmla="*/ 971746 h 1001067"/>
                <a:gd name="connsiteX11" fmla="*/ 0 w 9144000"/>
                <a:gd name="connsiteY11" fmla="*/ 900960 h 1001067"/>
                <a:gd name="connsiteX12" fmla="*/ 0 w 9144000"/>
                <a:gd name="connsiteY12" fmla="*/ 100107 h 10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4000" h="1001067">
                  <a:moveTo>
                    <a:pt x="0" y="100107"/>
                  </a:moveTo>
                  <a:cubicBezTo>
                    <a:pt x="0" y="73557"/>
                    <a:pt x="10547" y="48094"/>
                    <a:pt x="29321" y="29321"/>
                  </a:cubicBezTo>
                  <a:cubicBezTo>
                    <a:pt x="48095" y="10547"/>
                    <a:pt x="73557" y="0"/>
                    <a:pt x="100107" y="0"/>
                  </a:cubicBezTo>
                  <a:lnTo>
                    <a:pt x="9043893" y="0"/>
                  </a:lnTo>
                  <a:cubicBezTo>
                    <a:pt x="9070443" y="0"/>
                    <a:pt x="9095906" y="10547"/>
                    <a:pt x="9114679" y="29321"/>
                  </a:cubicBezTo>
                  <a:cubicBezTo>
                    <a:pt x="9133453" y="48095"/>
                    <a:pt x="9144000" y="73557"/>
                    <a:pt x="9144000" y="100107"/>
                  </a:cubicBezTo>
                  <a:lnTo>
                    <a:pt x="9144000" y="900960"/>
                  </a:lnTo>
                  <a:cubicBezTo>
                    <a:pt x="9144000" y="927510"/>
                    <a:pt x="9133453" y="952973"/>
                    <a:pt x="9114679" y="971746"/>
                  </a:cubicBezTo>
                  <a:cubicBezTo>
                    <a:pt x="9095905" y="990520"/>
                    <a:pt x="9070443" y="1001067"/>
                    <a:pt x="9043893" y="1001067"/>
                  </a:cubicBezTo>
                  <a:lnTo>
                    <a:pt x="100107" y="1001067"/>
                  </a:lnTo>
                  <a:cubicBezTo>
                    <a:pt x="73557" y="1001067"/>
                    <a:pt x="48094" y="990520"/>
                    <a:pt x="29321" y="971746"/>
                  </a:cubicBezTo>
                  <a:cubicBezTo>
                    <a:pt x="10547" y="952972"/>
                    <a:pt x="0" y="927510"/>
                    <a:pt x="0" y="900960"/>
                  </a:cubicBezTo>
                  <a:lnTo>
                    <a:pt x="0" y="10010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9866" tIns="60960" rIns="60961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kern="1200" dirty="0" smtClean="0">
                  <a:solidFill>
                    <a:schemeClr val="tx1"/>
                  </a:solidFill>
                </a:rPr>
                <a:t>Oś priorytetowa II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dirty="0" smtClean="0">
                  <a:solidFill>
                    <a:schemeClr val="tx1"/>
                  </a:solidFill>
                </a:rPr>
                <a:t>Wsparcie otoczenia i potencjału biznesu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dirty="0" smtClean="0">
                  <a:solidFill>
                    <a:schemeClr val="tx1"/>
                  </a:solidFill>
                </a:rPr>
                <a:t>Polska Agencja Rozwoju przedsiębiorczości</a:t>
              </a:r>
              <a:endParaRPr lang="pl-PL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Prostokąt zaokrąglony 10"/>
            <p:cNvSpPr/>
            <p:nvPr/>
          </p:nvSpPr>
          <p:spPr>
            <a:xfrm>
              <a:off x="100106" y="3073624"/>
              <a:ext cx="1828800" cy="800854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3" name="Prostokąt zaokrąglony 12"/>
          <p:cNvSpPr/>
          <p:nvPr/>
        </p:nvSpPr>
        <p:spPr>
          <a:xfrm>
            <a:off x="292218" y="2850130"/>
            <a:ext cx="8505646" cy="6469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Planowane w 2016 konkursy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1014506" y="3676468"/>
            <a:ext cx="2862891" cy="305258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</a:rPr>
              <a:t>Ochrona własności przemysłowej</a:t>
            </a:r>
          </a:p>
          <a:p>
            <a:endParaRPr lang="pl-PL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Ogłoszenie – 21.09.2015</a:t>
            </a: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Rozpoczęcie naboru – 22.10.2015</a:t>
            </a: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Zakończenie naboru – 31.03.2016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4945629" y="3676467"/>
            <a:ext cx="2862891" cy="305258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</a:rPr>
              <a:t>Ochrona własności przemysłowej</a:t>
            </a:r>
          </a:p>
          <a:p>
            <a:endParaRPr lang="pl-PL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Ogłoszenie – 15.06.2016</a:t>
            </a: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Rozpoczęcie naboru – 18.07.2016</a:t>
            </a: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Zakończenie naboru – 20.01.2017</a:t>
            </a:r>
          </a:p>
        </p:txBody>
      </p:sp>
      <p:pic>
        <p:nvPicPr>
          <p:cNvPr id="9" name="Obraz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61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628650" y="1828801"/>
            <a:ext cx="7886700" cy="43481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dirty="0"/>
              <a:t>Działanie 2.3 </a:t>
            </a:r>
            <a:r>
              <a:rPr lang="pl-PL" sz="1600" b="1" dirty="0" smtClean="0"/>
              <a:t>Proinnowacyjne </a:t>
            </a:r>
            <a:r>
              <a:rPr lang="pl-PL" sz="1600" b="1" dirty="0"/>
              <a:t>usługi dla </a:t>
            </a:r>
            <a:r>
              <a:rPr lang="pl-PL" sz="1600" b="1" dirty="0" smtClean="0"/>
              <a:t>przedsiębiorstw</a:t>
            </a:r>
            <a:endParaRPr lang="pl-PL" sz="1600" dirty="0"/>
          </a:p>
          <a:p>
            <a:pPr>
              <a:buNone/>
            </a:pPr>
            <a:r>
              <a:rPr lang="pl-PL" sz="1600" dirty="0"/>
              <a:t>Poddziałania </a:t>
            </a:r>
            <a:r>
              <a:rPr lang="pl-PL" sz="1600" dirty="0" smtClean="0"/>
              <a:t>2.3.4 </a:t>
            </a:r>
            <a:r>
              <a:rPr lang="pl-PL" sz="1600" b="1" dirty="0" smtClean="0"/>
              <a:t>Ochrona </a:t>
            </a:r>
            <a:r>
              <a:rPr lang="pl-PL" sz="1600" b="1" dirty="0"/>
              <a:t>własności przemysłowej </a:t>
            </a:r>
          </a:p>
          <a:p>
            <a:pPr>
              <a:buNone/>
            </a:pPr>
            <a:endParaRPr lang="pl-PL" sz="1600" b="1" dirty="0"/>
          </a:p>
          <a:p>
            <a:endParaRPr lang="pl-PL" sz="1600" dirty="0" smtClean="0"/>
          </a:p>
        </p:txBody>
      </p:sp>
      <p:grpSp>
        <p:nvGrpSpPr>
          <p:cNvPr id="2" name="Grupa 8"/>
          <p:cNvGrpSpPr/>
          <p:nvPr/>
        </p:nvGrpSpPr>
        <p:grpSpPr>
          <a:xfrm>
            <a:off x="0" y="722023"/>
            <a:ext cx="9144000" cy="1001067"/>
            <a:chOff x="0" y="2973517"/>
            <a:chExt cx="9144000" cy="1001067"/>
          </a:xfrm>
        </p:grpSpPr>
        <p:sp>
          <p:nvSpPr>
            <p:cNvPr id="10" name="Dowolny kształt 9"/>
            <p:cNvSpPr/>
            <p:nvPr/>
          </p:nvSpPr>
          <p:spPr>
            <a:xfrm>
              <a:off x="0" y="2973517"/>
              <a:ext cx="9144000" cy="1001067"/>
            </a:xfrm>
            <a:custGeom>
              <a:avLst/>
              <a:gdLst>
                <a:gd name="connsiteX0" fmla="*/ 0 w 9144000"/>
                <a:gd name="connsiteY0" fmla="*/ 100107 h 1001067"/>
                <a:gd name="connsiteX1" fmla="*/ 29321 w 9144000"/>
                <a:gd name="connsiteY1" fmla="*/ 29321 h 1001067"/>
                <a:gd name="connsiteX2" fmla="*/ 100107 w 9144000"/>
                <a:gd name="connsiteY2" fmla="*/ 0 h 1001067"/>
                <a:gd name="connsiteX3" fmla="*/ 9043893 w 9144000"/>
                <a:gd name="connsiteY3" fmla="*/ 0 h 1001067"/>
                <a:gd name="connsiteX4" fmla="*/ 9114679 w 9144000"/>
                <a:gd name="connsiteY4" fmla="*/ 29321 h 1001067"/>
                <a:gd name="connsiteX5" fmla="*/ 9144000 w 9144000"/>
                <a:gd name="connsiteY5" fmla="*/ 100107 h 1001067"/>
                <a:gd name="connsiteX6" fmla="*/ 9144000 w 9144000"/>
                <a:gd name="connsiteY6" fmla="*/ 900960 h 1001067"/>
                <a:gd name="connsiteX7" fmla="*/ 9114679 w 9144000"/>
                <a:gd name="connsiteY7" fmla="*/ 971746 h 1001067"/>
                <a:gd name="connsiteX8" fmla="*/ 9043893 w 9144000"/>
                <a:gd name="connsiteY8" fmla="*/ 1001067 h 1001067"/>
                <a:gd name="connsiteX9" fmla="*/ 100107 w 9144000"/>
                <a:gd name="connsiteY9" fmla="*/ 1001067 h 1001067"/>
                <a:gd name="connsiteX10" fmla="*/ 29321 w 9144000"/>
                <a:gd name="connsiteY10" fmla="*/ 971746 h 1001067"/>
                <a:gd name="connsiteX11" fmla="*/ 0 w 9144000"/>
                <a:gd name="connsiteY11" fmla="*/ 900960 h 1001067"/>
                <a:gd name="connsiteX12" fmla="*/ 0 w 9144000"/>
                <a:gd name="connsiteY12" fmla="*/ 100107 h 10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4000" h="1001067">
                  <a:moveTo>
                    <a:pt x="0" y="100107"/>
                  </a:moveTo>
                  <a:cubicBezTo>
                    <a:pt x="0" y="73557"/>
                    <a:pt x="10547" y="48094"/>
                    <a:pt x="29321" y="29321"/>
                  </a:cubicBezTo>
                  <a:cubicBezTo>
                    <a:pt x="48095" y="10547"/>
                    <a:pt x="73557" y="0"/>
                    <a:pt x="100107" y="0"/>
                  </a:cubicBezTo>
                  <a:lnTo>
                    <a:pt x="9043893" y="0"/>
                  </a:lnTo>
                  <a:cubicBezTo>
                    <a:pt x="9070443" y="0"/>
                    <a:pt x="9095906" y="10547"/>
                    <a:pt x="9114679" y="29321"/>
                  </a:cubicBezTo>
                  <a:cubicBezTo>
                    <a:pt x="9133453" y="48095"/>
                    <a:pt x="9144000" y="73557"/>
                    <a:pt x="9144000" y="100107"/>
                  </a:cubicBezTo>
                  <a:lnTo>
                    <a:pt x="9144000" y="900960"/>
                  </a:lnTo>
                  <a:cubicBezTo>
                    <a:pt x="9144000" y="927510"/>
                    <a:pt x="9133453" y="952973"/>
                    <a:pt x="9114679" y="971746"/>
                  </a:cubicBezTo>
                  <a:cubicBezTo>
                    <a:pt x="9095905" y="990520"/>
                    <a:pt x="9070443" y="1001067"/>
                    <a:pt x="9043893" y="1001067"/>
                  </a:cubicBezTo>
                  <a:lnTo>
                    <a:pt x="100107" y="1001067"/>
                  </a:lnTo>
                  <a:cubicBezTo>
                    <a:pt x="73557" y="1001067"/>
                    <a:pt x="48094" y="990520"/>
                    <a:pt x="29321" y="971746"/>
                  </a:cubicBezTo>
                  <a:cubicBezTo>
                    <a:pt x="10547" y="952972"/>
                    <a:pt x="0" y="927510"/>
                    <a:pt x="0" y="900960"/>
                  </a:cubicBezTo>
                  <a:lnTo>
                    <a:pt x="0" y="10010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9866" tIns="60960" rIns="60961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kern="1200" dirty="0" smtClean="0">
                  <a:solidFill>
                    <a:schemeClr val="tx1"/>
                  </a:solidFill>
                </a:rPr>
                <a:t>Oś priorytetowa II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dirty="0" smtClean="0">
                  <a:solidFill>
                    <a:schemeClr val="tx1"/>
                  </a:solidFill>
                </a:rPr>
                <a:t>Wsparcie otoczenia i potencjału biznesu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dirty="0" smtClean="0">
                  <a:solidFill>
                    <a:schemeClr val="tx1"/>
                  </a:solidFill>
                </a:rPr>
                <a:t>Polska Agencja Rozwoju przedsiębiorczości</a:t>
              </a:r>
              <a:endParaRPr lang="pl-PL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Prostokąt zaokrąglony 10"/>
            <p:cNvSpPr/>
            <p:nvPr/>
          </p:nvSpPr>
          <p:spPr>
            <a:xfrm>
              <a:off x="100106" y="3073624"/>
              <a:ext cx="1828800" cy="800854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44" y="2920566"/>
            <a:ext cx="8681585" cy="3749674"/>
          </a:xfrm>
          <a:prstGeom prst="rect">
            <a:avLst/>
          </a:prstGeom>
        </p:spPr>
      </p:pic>
      <p:sp>
        <p:nvSpPr>
          <p:cNvPr id="4" name="Elipsa 3"/>
          <p:cNvSpPr/>
          <p:nvPr/>
        </p:nvSpPr>
        <p:spPr>
          <a:xfrm>
            <a:off x="241734" y="4590202"/>
            <a:ext cx="1977864" cy="1091968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1445275" y="5810275"/>
            <a:ext cx="2950879" cy="47239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23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 smtClean="0"/>
              <a:t>3.2 </a:t>
            </a:r>
            <a:r>
              <a:rPr lang="pl-PL" sz="1600" b="1" dirty="0" smtClean="0"/>
              <a:t>Wsparcie wdrożenia prac B+R</a:t>
            </a:r>
          </a:p>
          <a:p>
            <a:pPr marL="0" indent="0">
              <a:buNone/>
            </a:pPr>
            <a:r>
              <a:rPr lang="pl-PL" sz="1600" dirty="0" smtClean="0"/>
              <a:t>3.2.1 </a:t>
            </a:r>
            <a:r>
              <a:rPr lang="pl-PL" sz="1600" b="1" dirty="0" smtClean="0"/>
              <a:t>Badania na rynek</a:t>
            </a:r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 smtClean="0"/>
          </a:p>
        </p:txBody>
      </p:sp>
      <p:sp>
        <p:nvSpPr>
          <p:cNvPr id="9" name="Dowolny kształt 8"/>
          <p:cNvSpPr/>
          <p:nvPr/>
        </p:nvSpPr>
        <p:spPr>
          <a:xfrm>
            <a:off x="0" y="693137"/>
            <a:ext cx="9144000" cy="1001067"/>
          </a:xfrm>
          <a:custGeom>
            <a:avLst/>
            <a:gdLst>
              <a:gd name="connsiteX0" fmla="*/ 0 w 9144000"/>
              <a:gd name="connsiteY0" fmla="*/ 100107 h 1001067"/>
              <a:gd name="connsiteX1" fmla="*/ 29321 w 9144000"/>
              <a:gd name="connsiteY1" fmla="*/ 29321 h 1001067"/>
              <a:gd name="connsiteX2" fmla="*/ 100107 w 9144000"/>
              <a:gd name="connsiteY2" fmla="*/ 0 h 1001067"/>
              <a:gd name="connsiteX3" fmla="*/ 9043893 w 9144000"/>
              <a:gd name="connsiteY3" fmla="*/ 0 h 1001067"/>
              <a:gd name="connsiteX4" fmla="*/ 9114679 w 9144000"/>
              <a:gd name="connsiteY4" fmla="*/ 29321 h 1001067"/>
              <a:gd name="connsiteX5" fmla="*/ 9144000 w 9144000"/>
              <a:gd name="connsiteY5" fmla="*/ 100107 h 1001067"/>
              <a:gd name="connsiteX6" fmla="*/ 9144000 w 9144000"/>
              <a:gd name="connsiteY6" fmla="*/ 900960 h 1001067"/>
              <a:gd name="connsiteX7" fmla="*/ 9114679 w 9144000"/>
              <a:gd name="connsiteY7" fmla="*/ 971746 h 1001067"/>
              <a:gd name="connsiteX8" fmla="*/ 9043893 w 9144000"/>
              <a:gd name="connsiteY8" fmla="*/ 1001067 h 1001067"/>
              <a:gd name="connsiteX9" fmla="*/ 100107 w 9144000"/>
              <a:gd name="connsiteY9" fmla="*/ 1001067 h 1001067"/>
              <a:gd name="connsiteX10" fmla="*/ 29321 w 9144000"/>
              <a:gd name="connsiteY10" fmla="*/ 971746 h 1001067"/>
              <a:gd name="connsiteX11" fmla="*/ 0 w 9144000"/>
              <a:gd name="connsiteY11" fmla="*/ 900960 h 1001067"/>
              <a:gd name="connsiteX12" fmla="*/ 0 w 9144000"/>
              <a:gd name="connsiteY12" fmla="*/ 100107 h 100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1001067">
                <a:moveTo>
                  <a:pt x="0" y="100107"/>
                </a:moveTo>
                <a:cubicBezTo>
                  <a:pt x="0" y="73557"/>
                  <a:pt x="10547" y="48094"/>
                  <a:pt x="29321" y="29321"/>
                </a:cubicBezTo>
                <a:cubicBezTo>
                  <a:pt x="48095" y="10547"/>
                  <a:pt x="73557" y="0"/>
                  <a:pt x="100107" y="0"/>
                </a:cubicBezTo>
                <a:lnTo>
                  <a:pt x="9043893" y="0"/>
                </a:lnTo>
                <a:cubicBezTo>
                  <a:pt x="9070443" y="0"/>
                  <a:pt x="9095906" y="10547"/>
                  <a:pt x="9114679" y="29321"/>
                </a:cubicBezTo>
                <a:cubicBezTo>
                  <a:pt x="9133453" y="48095"/>
                  <a:pt x="9144000" y="73557"/>
                  <a:pt x="9144000" y="100107"/>
                </a:cubicBezTo>
                <a:lnTo>
                  <a:pt x="9144000" y="900960"/>
                </a:lnTo>
                <a:cubicBezTo>
                  <a:pt x="9144000" y="927510"/>
                  <a:pt x="9133453" y="952973"/>
                  <a:pt x="9114679" y="971746"/>
                </a:cubicBezTo>
                <a:cubicBezTo>
                  <a:pt x="9095905" y="990520"/>
                  <a:pt x="9070443" y="1001067"/>
                  <a:pt x="9043893" y="1001067"/>
                </a:cubicBezTo>
                <a:lnTo>
                  <a:pt x="100107" y="1001067"/>
                </a:lnTo>
                <a:cubicBezTo>
                  <a:pt x="73557" y="1001067"/>
                  <a:pt x="48094" y="990520"/>
                  <a:pt x="29321" y="971746"/>
                </a:cubicBezTo>
                <a:cubicBezTo>
                  <a:pt x="10547" y="952972"/>
                  <a:pt x="0" y="927510"/>
                  <a:pt x="0" y="900960"/>
                </a:cubicBezTo>
                <a:lnTo>
                  <a:pt x="0" y="10010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9866" tIns="60960" rIns="60961" bIns="6096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kern="1200" dirty="0" smtClean="0">
                <a:solidFill>
                  <a:schemeClr val="tx1"/>
                </a:solidFill>
              </a:rPr>
              <a:t>Oś priorytetowa III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kern="1200" dirty="0" smtClean="0">
                <a:solidFill>
                  <a:schemeClr val="tx1"/>
                </a:solidFill>
              </a:rPr>
              <a:t>Wsparcie innowacji w przedsiębiorstwach</a:t>
            </a:r>
            <a:endParaRPr lang="pl-PL" sz="1600" kern="1200" dirty="0" smtClean="0">
              <a:solidFill>
                <a:schemeClr val="tx1"/>
              </a:solidFill>
            </a:endParaRP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kern="1200" dirty="0" smtClean="0">
                <a:solidFill>
                  <a:schemeClr val="tx1"/>
                </a:solidFill>
              </a:rPr>
              <a:t>Polska Agencja Rozwoju Przedsiębiorczości, BGK</a:t>
            </a:r>
            <a:endParaRPr lang="pl-PL" sz="1600" b="1" kern="1200" dirty="0">
              <a:solidFill>
                <a:schemeClr val="tx1"/>
              </a:solidFill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33427" y="793243"/>
            <a:ext cx="1828800" cy="800854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Prostokąt zaokrąglony 2"/>
          <p:cNvSpPr/>
          <p:nvPr/>
        </p:nvSpPr>
        <p:spPr>
          <a:xfrm>
            <a:off x="357038" y="3244987"/>
            <a:ext cx="8626415" cy="31471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Minimalna wartość kosztów kwalifikowalnych projektu wynosi 10 000 000 zł.</a:t>
            </a:r>
            <a:endParaRPr lang="pl-PL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Maksymalna wartość kosztów kwalifikowalnych projektu wynosi 50 000 000 </a:t>
            </a:r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</a:rPr>
              <a:t>EUR, w tym:</a:t>
            </a: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) na eksperymentalne prace rozwojowe: 1 000 000 zł,</a:t>
            </a:r>
            <a:br>
              <a:rPr lang="pl-PL" sz="1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2) na usługi doradcze: 1 000 000 zł</a:t>
            </a: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pl-PL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Maksymalna wartość dofinansowania wynosi 20 000 000 zł, w tym: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l-PL" sz="1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1) na eksperymentalne prace rozwojowe: 450 000 zł,</a:t>
            </a:r>
            <a:br>
              <a:rPr lang="pl-PL" sz="1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2) na usługi doradcze: 500 000 </a:t>
            </a: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zł.</a:t>
            </a:r>
          </a:p>
          <a:p>
            <a:endParaRPr lang="pl-PL" sz="1400" dirty="0">
              <a:solidFill>
                <a:schemeClr val="accent5">
                  <a:lumMod val="50000"/>
                </a:schemeClr>
              </a:solidFill>
              <a:latin typeface="Ubuntu Light"/>
            </a:endParaRPr>
          </a:p>
          <a:p>
            <a:r>
              <a:rPr lang="pl-PL" sz="1400" dirty="0" smtClean="0">
                <a:solidFill>
                  <a:schemeClr val="accent5">
                    <a:lumMod val="50000"/>
                  </a:schemeClr>
                </a:solidFill>
                <a:latin typeface="Ubuntu Light"/>
              </a:rPr>
              <a:t> </a:t>
            </a:r>
            <a:r>
              <a:rPr lang="pl-PL" sz="1400" b="1" dirty="0">
                <a:solidFill>
                  <a:schemeClr val="accent5">
                    <a:lumMod val="50000"/>
                  </a:schemeClr>
                </a:solidFill>
                <a:latin typeface="Ubuntu Light"/>
              </a:rPr>
              <a:t>Na wydatki inwestycyjne nie może być przeznaczone więcej niż 20% wydatków kwalifikowalnych</a:t>
            </a:r>
          </a:p>
          <a:p>
            <a:endParaRPr lang="pl-PL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Obraz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35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628650" y="1794311"/>
            <a:ext cx="7886700" cy="4382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 smtClean="0"/>
              <a:t>3.2 </a:t>
            </a:r>
            <a:r>
              <a:rPr lang="pl-PL" sz="1600" b="1" dirty="0" smtClean="0"/>
              <a:t>Wsparcie wdrożenia prac B+R</a:t>
            </a:r>
          </a:p>
          <a:p>
            <a:pPr marL="0" indent="0">
              <a:buNone/>
            </a:pPr>
            <a:r>
              <a:rPr lang="pl-PL" sz="1600" dirty="0" smtClean="0"/>
              <a:t>3.2.1 </a:t>
            </a:r>
            <a:r>
              <a:rPr lang="pl-PL" sz="1600" b="1" dirty="0" smtClean="0"/>
              <a:t>Badania na rynek</a:t>
            </a:r>
          </a:p>
          <a:p>
            <a:pPr marL="0" indent="0">
              <a:buNone/>
            </a:pPr>
            <a:endParaRPr lang="pl-PL" sz="1600" b="1" dirty="0"/>
          </a:p>
          <a:p>
            <a:pPr marL="0" indent="0">
              <a:buNone/>
            </a:pPr>
            <a:endParaRPr lang="pl-PL" sz="1600" dirty="0" smtClean="0"/>
          </a:p>
        </p:txBody>
      </p:sp>
      <p:sp>
        <p:nvSpPr>
          <p:cNvPr id="9" name="Dowolny kształt 8"/>
          <p:cNvSpPr/>
          <p:nvPr/>
        </p:nvSpPr>
        <p:spPr>
          <a:xfrm>
            <a:off x="0" y="693137"/>
            <a:ext cx="9144000" cy="1001067"/>
          </a:xfrm>
          <a:custGeom>
            <a:avLst/>
            <a:gdLst>
              <a:gd name="connsiteX0" fmla="*/ 0 w 9144000"/>
              <a:gd name="connsiteY0" fmla="*/ 100107 h 1001067"/>
              <a:gd name="connsiteX1" fmla="*/ 29321 w 9144000"/>
              <a:gd name="connsiteY1" fmla="*/ 29321 h 1001067"/>
              <a:gd name="connsiteX2" fmla="*/ 100107 w 9144000"/>
              <a:gd name="connsiteY2" fmla="*/ 0 h 1001067"/>
              <a:gd name="connsiteX3" fmla="*/ 9043893 w 9144000"/>
              <a:gd name="connsiteY3" fmla="*/ 0 h 1001067"/>
              <a:gd name="connsiteX4" fmla="*/ 9114679 w 9144000"/>
              <a:gd name="connsiteY4" fmla="*/ 29321 h 1001067"/>
              <a:gd name="connsiteX5" fmla="*/ 9144000 w 9144000"/>
              <a:gd name="connsiteY5" fmla="*/ 100107 h 1001067"/>
              <a:gd name="connsiteX6" fmla="*/ 9144000 w 9144000"/>
              <a:gd name="connsiteY6" fmla="*/ 900960 h 1001067"/>
              <a:gd name="connsiteX7" fmla="*/ 9114679 w 9144000"/>
              <a:gd name="connsiteY7" fmla="*/ 971746 h 1001067"/>
              <a:gd name="connsiteX8" fmla="*/ 9043893 w 9144000"/>
              <a:gd name="connsiteY8" fmla="*/ 1001067 h 1001067"/>
              <a:gd name="connsiteX9" fmla="*/ 100107 w 9144000"/>
              <a:gd name="connsiteY9" fmla="*/ 1001067 h 1001067"/>
              <a:gd name="connsiteX10" fmla="*/ 29321 w 9144000"/>
              <a:gd name="connsiteY10" fmla="*/ 971746 h 1001067"/>
              <a:gd name="connsiteX11" fmla="*/ 0 w 9144000"/>
              <a:gd name="connsiteY11" fmla="*/ 900960 h 1001067"/>
              <a:gd name="connsiteX12" fmla="*/ 0 w 9144000"/>
              <a:gd name="connsiteY12" fmla="*/ 100107 h 100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1001067">
                <a:moveTo>
                  <a:pt x="0" y="100107"/>
                </a:moveTo>
                <a:cubicBezTo>
                  <a:pt x="0" y="73557"/>
                  <a:pt x="10547" y="48094"/>
                  <a:pt x="29321" y="29321"/>
                </a:cubicBezTo>
                <a:cubicBezTo>
                  <a:pt x="48095" y="10547"/>
                  <a:pt x="73557" y="0"/>
                  <a:pt x="100107" y="0"/>
                </a:cubicBezTo>
                <a:lnTo>
                  <a:pt x="9043893" y="0"/>
                </a:lnTo>
                <a:cubicBezTo>
                  <a:pt x="9070443" y="0"/>
                  <a:pt x="9095906" y="10547"/>
                  <a:pt x="9114679" y="29321"/>
                </a:cubicBezTo>
                <a:cubicBezTo>
                  <a:pt x="9133453" y="48095"/>
                  <a:pt x="9144000" y="73557"/>
                  <a:pt x="9144000" y="100107"/>
                </a:cubicBezTo>
                <a:lnTo>
                  <a:pt x="9144000" y="900960"/>
                </a:lnTo>
                <a:cubicBezTo>
                  <a:pt x="9144000" y="927510"/>
                  <a:pt x="9133453" y="952973"/>
                  <a:pt x="9114679" y="971746"/>
                </a:cubicBezTo>
                <a:cubicBezTo>
                  <a:pt x="9095905" y="990520"/>
                  <a:pt x="9070443" y="1001067"/>
                  <a:pt x="9043893" y="1001067"/>
                </a:cubicBezTo>
                <a:lnTo>
                  <a:pt x="100107" y="1001067"/>
                </a:lnTo>
                <a:cubicBezTo>
                  <a:pt x="73557" y="1001067"/>
                  <a:pt x="48094" y="990520"/>
                  <a:pt x="29321" y="971746"/>
                </a:cubicBezTo>
                <a:cubicBezTo>
                  <a:pt x="10547" y="952972"/>
                  <a:pt x="0" y="927510"/>
                  <a:pt x="0" y="900960"/>
                </a:cubicBezTo>
                <a:lnTo>
                  <a:pt x="0" y="10010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9866" tIns="60960" rIns="60961" bIns="6096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kern="1200" dirty="0" smtClean="0">
                <a:solidFill>
                  <a:schemeClr val="tx1"/>
                </a:solidFill>
              </a:rPr>
              <a:t>Oś priorytetowa III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kern="1200" dirty="0" smtClean="0">
                <a:solidFill>
                  <a:schemeClr val="tx1"/>
                </a:solidFill>
              </a:rPr>
              <a:t>Wsparcie innowacji w przedsiębiorstwach</a:t>
            </a:r>
            <a:endParaRPr lang="pl-PL" sz="1600" kern="1200" dirty="0" smtClean="0">
              <a:solidFill>
                <a:schemeClr val="tx1"/>
              </a:solidFill>
            </a:endParaRP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kern="1200" dirty="0" smtClean="0">
                <a:solidFill>
                  <a:schemeClr val="tx1"/>
                </a:solidFill>
              </a:rPr>
              <a:t>Polska Agencja Rozwoju Przedsiębiorczości</a:t>
            </a:r>
            <a:endParaRPr lang="pl-PL" sz="1600" b="1" kern="1200" dirty="0">
              <a:solidFill>
                <a:schemeClr val="tx1"/>
              </a:solidFill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33427" y="793243"/>
            <a:ext cx="1828800" cy="800854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Prostokąt zaokrąglony 2"/>
          <p:cNvSpPr/>
          <p:nvPr/>
        </p:nvSpPr>
        <p:spPr>
          <a:xfrm>
            <a:off x="457200" y="2891305"/>
            <a:ext cx="8626415" cy="12422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dirty="0">
                <a:solidFill>
                  <a:schemeClr val="accent5">
                    <a:lumMod val="50000"/>
                  </a:schemeClr>
                </a:solidFill>
                <a:latin typeface="Ubuntu Light"/>
              </a:rPr>
              <a:t>Dofinansowanie przeznaczone jest na realizację projektów dotyczących wdrożenia wyników prac badawczo-rozwojowych </a:t>
            </a:r>
            <a:r>
              <a:rPr lang="pl-PL" sz="1400" u="sng" dirty="0">
                <a:solidFill>
                  <a:schemeClr val="accent5">
                    <a:lumMod val="50000"/>
                  </a:schemeClr>
                </a:solidFill>
                <a:latin typeface="Ubuntu Light"/>
              </a:rPr>
              <a:t>przeprowadzonych przez wnioskodawcę samodzielnie lub na jego zlecenie</a:t>
            </a:r>
            <a:r>
              <a:rPr lang="pl-PL" sz="1400" dirty="0">
                <a:solidFill>
                  <a:schemeClr val="accent5">
                    <a:lumMod val="50000"/>
                  </a:schemeClr>
                </a:solidFill>
                <a:latin typeface="Ubuntu Light"/>
              </a:rPr>
              <a:t>, prowadzących do wprowadzenia na rynek nowych bądź znacząco ulepszonych produktów (wyrobów lub usług</a:t>
            </a:r>
            <a:r>
              <a:rPr lang="pl-PL" sz="1400" dirty="0" smtClean="0">
                <a:solidFill>
                  <a:schemeClr val="accent5">
                    <a:lumMod val="50000"/>
                  </a:schemeClr>
                </a:solidFill>
                <a:latin typeface="Ubuntu Light"/>
              </a:rPr>
              <a:t>).</a:t>
            </a:r>
            <a:endParaRPr lang="pl-PL" sz="1400" dirty="0">
              <a:solidFill>
                <a:schemeClr val="accent5">
                  <a:lumMod val="50000"/>
                </a:schemeClr>
              </a:solidFill>
              <a:latin typeface="Ubuntu Light"/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465826" y="5555860"/>
            <a:ext cx="8626415" cy="12422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dirty="0" smtClean="0">
                <a:solidFill>
                  <a:schemeClr val="accent5">
                    <a:lumMod val="50000"/>
                  </a:schemeClr>
                </a:solidFill>
                <a:latin typeface="Ubuntu Light"/>
              </a:rPr>
              <a:t>Przedmiotem </a:t>
            </a:r>
            <a:r>
              <a:rPr lang="pl-PL" sz="1400" dirty="0">
                <a:solidFill>
                  <a:schemeClr val="accent5">
                    <a:lumMod val="50000"/>
                  </a:schemeClr>
                </a:solidFill>
                <a:latin typeface="Ubuntu Light"/>
              </a:rPr>
              <a:t>dofinansowania w ramach projektów mogą być wydatki inwestycyjne, usługi doradcze lub eksperymentalne prace rozwojowe.</a:t>
            </a:r>
            <a:endParaRPr lang="pl-PL" sz="1400" b="0" i="0" dirty="0">
              <a:solidFill>
                <a:schemeClr val="accent5">
                  <a:lumMod val="50000"/>
                </a:schemeClr>
              </a:solidFill>
              <a:effectLst/>
              <a:latin typeface="Ubuntu Light"/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457199" y="4180433"/>
            <a:ext cx="8626415" cy="6666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dirty="0" smtClean="0">
                <a:solidFill>
                  <a:schemeClr val="accent5">
                    <a:lumMod val="50000"/>
                  </a:schemeClr>
                </a:solidFill>
                <a:latin typeface="Ubuntu Light"/>
              </a:rPr>
              <a:t>Wsparcie dla mikro, małych i średnich przedsiębiorstw</a:t>
            </a:r>
            <a:endParaRPr lang="pl-PL" sz="1400" b="0" i="0" dirty="0">
              <a:solidFill>
                <a:schemeClr val="accent5">
                  <a:lumMod val="50000"/>
                </a:schemeClr>
              </a:solidFill>
              <a:effectLst/>
              <a:latin typeface="Ubuntu Light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457198" y="4947222"/>
            <a:ext cx="8626415" cy="53582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b="1" dirty="0" smtClean="0">
                <a:solidFill>
                  <a:schemeClr val="accent5">
                    <a:lumMod val="50000"/>
                  </a:schemeClr>
                </a:solidFill>
                <a:latin typeface="Ubuntu Light"/>
              </a:rPr>
              <a:t>Projekty muszą się wykazać innowacyjnością w skali kraju</a:t>
            </a:r>
            <a:endParaRPr lang="pl-PL" sz="1400" b="1" i="0" dirty="0">
              <a:solidFill>
                <a:schemeClr val="accent5">
                  <a:lumMod val="50000"/>
                </a:schemeClr>
              </a:solidFill>
              <a:effectLst/>
              <a:latin typeface="Ubuntu Light"/>
            </a:endParaRPr>
          </a:p>
        </p:txBody>
      </p:sp>
      <p:pic>
        <p:nvPicPr>
          <p:cNvPr id="10" name="Obraz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6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628650" y="1830429"/>
            <a:ext cx="7886700" cy="4346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 smtClean="0"/>
              <a:t>3.2 </a:t>
            </a:r>
            <a:r>
              <a:rPr lang="pl-PL" sz="1600" b="1" dirty="0" smtClean="0"/>
              <a:t>Wsparcie wdrożenia prac B+R</a:t>
            </a:r>
          </a:p>
          <a:p>
            <a:pPr marL="0" indent="0">
              <a:buNone/>
            </a:pPr>
            <a:r>
              <a:rPr lang="pl-PL" sz="1600" dirty="0" smtClean="0"/>
              <a:t>3.2.1 </a:t>
            </a:r>
            <a:r>
              <a:rPr lang="pl-PL" sz="1600" b="1" dirty="0" smtClean="0"/>
              <a:t>Badania na rynek</a:t>
            </a:r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 smtClean="0"/>
          </a:p>
        </p:txBody>
      </p:sp>
      <p:sp>
        <p:nvSpPr>
          <p:cNvPr id="9" name="Dowolny kształt 8"/>
          <p:cNvSpPr/>
          <p:nvPr/>
        </p:nvSpPr>
        <p:spPr>
          <a:xfrm>
            <a:off x="0" y="693137"/>
            <a:ext cx="9144000" cy="1001067"/>
          </a:xfrm>
          <a:custGeom>
            <a:avLst/>
            <a:gdLst>
              <a:gd name="connsiteX0" fmla="*/ 0 w 9144000"/>
              <a:gd name="connsiteY0" fmla="*/ 100107 h 1001067"/>
              <a:gd name="connsiteX1" fmla="*/ 29321 w 9144000"/>
              <a:gd name="connsiteY1" fmla="*/ 29321 h 1001067"/>
              <a:gd name="connsiteX2" fmla="*/ 100107 w 9144000"/>
              <a:gd name="connsiteY2" fmla="*/ 0 h 1001067"/>
              <a:gd name="connsiteX3" fmla="*/ 9043893 w 9144000"/>
              <a:gd name="connsiteY3" fmla="*/ 0 h 1001067"/>
              <a:gd name="connsiteX4" fmla="*/ 9114679 w 9144000"/>
              <a:gd name="connsiteY4" fmla="*/ 29321 h 1001067"/>
              <a:gd name="connsiteX5" fmla="*/ 9144000 w 9144000"/>
              <a:gd name="connsiteY5" fmla="*/ 100107 h 1001067"/>
              <a:gd name="connsiteX6" fmla="*/ 9144000 w 9144000"/>
              <a:gd name="connsiteY6" fmla="*/ 900960 h 1001067"/>
              <a:gd name="connsiteX7" fmla="*/ 9114679 w 9144000"/>
              <a:gd name="connsiteY7" fmla="*/ 971746 h 1001067"/>
              <a:gd name="connsiteX8" fmla="*/ 9043893 w 9144000"/>
              <a:gd name="connsiteY8" fmla="*/ 1001067 h 1001067"/>
              <a:gd name="connsiteX9" fmla="*/ 100107 w 9144000"/>
              <a:gd name="connsiteY9" fmla="*/ 1001067 h 1001067"/>
              <a:gd name="connsiteX10" fmla="*/ 29321 w 9144000"/>
              <a:gd name="connsiteY10" fmla="*/ 971746 h 1001067"/>
              <a:gd name="connsiteX11" fmla="*/ 0 w 9144000"/>
              <a:gd name="connsiteY11" fmla="*/ 900960 h 1001067"/>
              <a:gd name="connsiteX12" fmla="*/ 0 w 9144000"/>
              <a:gd name="connsiteY12" fmla="*/ 100107 h 100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1001067">
                <a:moveTo>
                  <a:pt x="0" y="100107"/>
                </a:moveTo>
                <a:cubicBezTo>
                  <a:pt x="0" y="73557"/>
                  <a:pt x="10547" y="48094"/>
                  <a:pt x="29321" y="29321"/>
                </a:cubicBezTo>
                <a:cubicBezTo>
                  <a:pt x="48095" y="10547"/>
                  <a:pt x="73557" y="0"/>
                  <a:pt x="100107" y="0"/>
                </a:cubicBezTo>
                <a:lnTo>
                  <a:pt x="9043893" y="0"/>
                </a:lnTo>
                <a:cubicBezTo>
                  <a:pt x="9070443" y="0"/>
                  <a:pt x="9095906" y="10547"/>
                  <a:pt x="9114679" y="29321"/>
                </a:cubicBezTo>
                <a:cubicBezTo>
                  <a:pt x="9133453" y="48095"/>
                  <a:pt x="9144000" y="73557"/>
                  <a:pt x="9144000" y="100107"/>
                </a:cubicBezTo>
                <a:lnTo>
                  <a:pt x="9144000" y="900960"/>
                </a:lnTo>
                <a:cubicBezTo>
                  <a:pt x="9144000" y="927510"/>
                  <a:pt x="9133453" y="952973"/>
                  <a:pt x="9114679" y="971746"/>
                </a:cubicBezTo>
                <a:cubicBezTo>
                  <a:pt x="9095905" y="990520"/>
                  <a:pt x="9070443" y="1001067"/>
                  <a:pt x="9043893" y="1001067"/>
                </a:cubicBezTo>
                <a:lnTo>
                  <a:pt x="100107" y="1001067"/>
                </a:lnTo>
                <a:cubicBezTo>
                  <a:pt x="73557" y="1001067"/>
                  <a:pt x="48094" y="990520"/>
                  <a:pt x="29321" y="971746"/>
                </a:cubicBezTo>
                <a:cubicBezTo>
                  <a:pt x="10547" y="952972"/>
                  <a:pt x="0" y="927510"/>
                  <a:pt x="0" y="900960"/>
                </a:cubicBezTo>
                <a:lnTo>
                  <a:pt x="0" y="10010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9866" tIns="60960" rIns="60961" bIns="6096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kern="1200" dirty="0" smtClean="0">
                <a:solidFill>
                  <a:schemeClr val="tx1"/>
                </a:solidFill>
              </a:rPr>
              <a:t>Oś priorytetowa III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kern="1200" dirty="0" smtClean="0">
                <a:solidFill>
                  <a:schemeClr val="tx1"/>
                </a:solidFill>
              </a:rPr>
              <a:t>Wsparcie innowacji w przedsiębiorstwach</a:t>
            </a:r>
            <a:endParaRPr lang="pl-PL" sz="1600" kern="1200" dirty="0" smtClean="0">
              <a:solidFill>
                <a:schemeClr val="tx1"/>
              </a:solidFill>
            </a:endParaRP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kern="1200" dirty="0" smtClean="0">
                <a:solidFill>
                  <a:schemeClr val="tx1"/>
                </a:solidFill>
              </a:rPr>
              <a:t>Polska Agencja Rozwoju Przedsiębiorczości, </a:t>
            </a:r>
            <a:endParaRPr lang="pl-PL" sz="1600" b="1" kern="1200" dirty="0">
              <a:solidFill>
                <a:schemeClr val="tx1"/>
              </a:solidFill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33427" y="793243"/>
            <a:ext cx="1828800" cy="800854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zaokrąglony 5"/>
          <p:cNvSpPr/>
          <p:nvPr/>
        </p:nvSpPr>
        <p:spPr>
          <a:xfrm>
            <a:off x="3113595" y="3633336"/>
            <a:ext cx="2862891" cy="305258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</a:rPr>
              <a:t>Badania na rynek</a:t>
            </a:r>
          </a:p>
          <a:p>
            <a:endParaRPr lang="pl-PL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Ogłoszenie – 27.04.2016</a:t>
            </a: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Rozpoczęcie naboru – 1.06.2016</a:t>
            </a: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Zakończenie naboru – 31.08.2016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292218" y="2850130"/>
            <a:ext cx="8505646" cy="6469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Planowane w 2016 konkursy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Obraz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08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0" y="2090738"/>
            <a:ext cx="7886700" cy="40862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dirty="0" smtClean="0"/>
              <a:t>Dla kogo?</a:t>
            </a:r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r>
              <a:rPr lang="pl-PL" sz="1600" b="1" dirty="0" smtClean="0"/>
              <a:t>mikro, małego lub średniego przedsiębiorcy </a:t>
            </a:r>
          </a:p>
          <a:p>
            <a:pPr>
              <a:buNone/>
            </a:pPr>
            <a:endParaRPr lang="pl-PL" sz="1600" b="1" dirty="0" smtClean="0"/>
          </a:p>
        </p:txBody>
      </p:sp>
      <p:grpSp>
        <p:nvGrpSpPr>
          <p:cNvPr id="2" name="Grupa 9"/>
          <p:cNvGrpSpPr/>
          <p:nvPr/>
        </p:nvGrpSpPr>
        <p:grpSpPr>
          <a:xfrm>
            <a:off x="0" y="838409"/>
            <a:ext cx="9144000" cy="1001067"/>
            <a:chOff x="0" y="838409"/>
            <a:chExt cx="9144000" cy="1001067"/>
          </a:xfrm>
        </p:grpSpPr>
        <p:grpSp>
          <p:nvGrpSpPr>
            <p:cNvPr id="3" name="Grupa 3"/>
            <p:cNvGrpSpPr/>
            <p:nvPr/>
          </p:nvGrpSpPr>
          <p:grpSpPr>
            <a:xfrm>
              <a:off x="0" y="838409"/>
              <a:ext cx="9144000" cy="1001067"/>
              <a:chOff x="0" y="0"/>
              <a:chExt cx="9144000" cy="1001067"/>
            </a:xfrm>
          </p:grpSpPr>
          <p:sp>
            <p:nvSpPr>
              <p:cNvPr id="5" name="Prostokąt zaokrąglony 4"/>
              <p:cNvSpPr/>
              <p:nvPr/>
            </p:nvSpPr>
            <p:spPr>
              <a:xfrm>
                <a:off x="0" y="0"/>
                <a:ext cx="9144000" cy="100106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Prostokąt 7"/>
              <p:cNvSpPr/>
              <p:nvPr/>
            </p:nvSpPr>
            <p:spPr>
              <a:xfrm>
                <a:off x="1928906" y="0"/>
                <a:ext cx="7215093" cy="10010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t" anchorCtr="0">
                <a:noAutofit/>
              </a:bodyPr>
              <a:lstStyle/>
              <a:p>
                <a:pPr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kern="1200" dirty="0" smtClean="0">
                    <a:solidFill>
                      <a:schemeClr val="tx1"/>
                    </a:solidFill>
                  </a:rPr>
                  <a:t>Oś priorytetowa I </a:t>
                </a:r>
              </a:p>
              <a:p>
                <a:pPr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b="1" kern="1200" dirty="0" smtClean="0">
                    <a:solidFill>
                      <a:schemeClr val="tx1"/>
                    </a:solidFill>
                  </a:rPr>
                  <a:t>Wsparcie prowadzenia prac B+R przez przedsiębiorstwa</a:t>
                </a:r>
                <a:endParaRPr lang="pl-PL" sz="1600" kern="1200" dirty="0" smtClean="0">
                  <a:solidFill>
                    <a:schemeClr val="tx1"/>
                  </a:solidFill>
                </a:endParaRPr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b="1" i="1" kern="1200" dirty="0" smtClean="0">
                    <a:solidFill>
                      <a:schemeClr val="tx1"/>
                    </a:solidFill>
                  </a:rPr>
                  <a:t>Narodowe Centrum Badań i Rozwoju</a:t>
                </a:r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l-PL" sz="1600" b="1" i="1" kern="1200" dirty="0" smtClean="0"/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l-PL" sz="1600" b="1" i="1" kern="1200" dirty="0" smtClean="0"/>
              </a:p>
              <a:p>
                <a:pPr marL="57150" lvl="1" indent="-57150" algn="l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pl-PL" sz="700" kern="1200" dirty="0"/>
              </a:p>
              <a:p>
                <a:pPr marL="57150" lvl="1" indent="-57150" algn="l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pl-PL" sz="700" kern="1200" dirty="0"/>
              </a:p>
            </p:txBody>
          </p:sp>
        </p:grpSp>
        <p:sp>
          <p:nvSpPr>
            <p:cNvPr id="9" name="Prostokąt zaokrąglony 8"/>
            <p:cNvSpPr/>
            <p:nvPr/>
          </p:nvSpPr>
          <p:spPr>
            <a:xfrm>
              <a:off x="0" y="916745"/>
              <a:ext cx="1828800" cy="800854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272143" y="3102430"/>
          <a:ext cx="8469088" cy="3322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7272"/>
                <a:gridCol w="2117272"/>
                <a:gridCol w="2117272"/>
                <a:gridCol w="2117272"/>
              </a:tblGrid>
              <a:tr h="802821">
                <a:tc>
                  <a:txBody>
                    <a:bodyPr/>
                    <a:lstStyle/>
                    <a:p>
                      <a:r>
                        <a:rPr lang="pl-PL" dirty="0" smtClean="0"/>
                        <a:t>kategoria przedsiębiorstwa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Liczba pracowników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Roczny obrót nie przekracza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Roczna suma bilansowa nie przekracza</a:t>
                      </a:r>
                      <a:endParaRPr lang="pl-PL" dirty="0"/>
                    </a:p>
                  </a:txBody>
                  <a:tcPr anchor="ctr"/>
                </a:tc>
              </a:tr>
              <a:tr h="802821">
                <a:tc>
                  <a:txBody>
                    <a:bodyPr/>
                    <a:lstStyle/>
                    <a:p>
                      <a:r>
                        <a:rPr lang="pl-PL" dirty="0" smtClean="0"/>
                        <a:t>mikro</a:t>
                      </a:r>
                      <a:endParaRPr lang="pl-PL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mniej niż 10</a:t>
                      </a:r>
                      <a:endParaRPr lang="pl-PL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aseline="0" dirty="0" smtClean="0"/>
                        <a:t>2 mln euro</a:t>
                      </a:r>
                      <a:endParaRPr lang="pl-PL" dirty="0" smtClean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 mln euro</a:t>
                      </a:r>
                      <a:endParaRPr lang="pl-PL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02821">
                <a:tc>
                  <a:txBody>
                    <a:bodyPr/>
                    <a:lstStyle/>
                    <a:p>
                      <a:r>
                        <a:rPr lang="pl-PL" dirty="0" smtClean="0"/>
                        <a:t>małe </a:t>
                      </a:r>
                      <a:endParaRPr lang="pl-PL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mniej niż 50 </a:t>
                      </a:r>
                      <a:endParaRPr lang="pl-PL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10 mln euro</a:t>
                      </a:r>
                      <a:endParaRPr lang="pl-PL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10 mln euro</a:t>
                      </a:r>
                      <a:endParaRPr lang="pl-PL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02821">
                <a:tc>
                  <a:txBody>
                    <a:bodyPr/>
                    <a:lstStyle/>
                    <a:p>
                      <a:r>
                        <a:rPr lang="pl-PL" dirty="0" smtClean="0"/>
                        <a:t>średnie</a:t>
                      </a:r>
                      <a:endParaRPr lang="pl-PL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mniej niż 250</a:t>
                      </a:r>
                      <a:endParaRPr lang="pl-PL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50 mln euro</a:t>
                      </a:r>
                      <a:endParaRPr lang="pl-PL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43 mln euro</a:t>
                      </a:r>
                      <a:endParaRPr lang="pl-PL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Obraz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6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628650" y="1880559"/>
            <a:ext cx="7886700" cy="42964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 smtClean="0"/>
              <a:t>3.2 </a:t>
            </a:r>
            <a:r>
              <a:rPr lang="pl-PL" sz="1600" b="1" dirty="0" smtClean="0"/>
              <a:t>Wsparcie wdrożenia prac B+R</a:t>
            </a:r>
          </a:p>
          <a:p>
            <a:pPr marL="0" indent="0">
              <a:buNone/>
            </a:pPr>
            <a:r>
              <a:rPr lang="pl-PL" sz="1600" dirty="0" smtClean="0"/>
              <a:t>3.2.1 </a:t>
            </a:r>
            <a:r>
              <a:rPr lang="pl-PL" sz="1600" b="1" dirty="0" smtClean="0"/>
              <a:t>Badania na rynek</a:t>
            </a:r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 smtClean="0"/>
          </a:p>
        </p:txBody>
      </p:sp>
      <p:sp>
        <p:nvSpPr>
          <p:cNvPr id="9" name="Dowolny kształt 8"/>
          <p:cNvSpPr/>
          <p:nvPr/>
        </p:nvSpPr>
        <p:spPr>
          <a:xfrm>
            <a:off x="0" y="693137"/>
            <a:ext cx="9144000" cy="1001067"/>
          </a:xfrm>
          <a:custGeom>
            <a:avLst/>
            <a:gdLst>
              <a:gd name="connsiteX0" fmla="*/ 0 w 9144000"/>
              <a:gd name="connsiteY0" fmla="*/ 100107 h 1001067"/>
              <a:gd name="connsiteX1" fmla="*/ 29321 w 9144000"/>
              <a:gd name="connsiteY1" fmla="*/ 29321 h 1001067"/>
              <a:gd name="connsiteX2" fmla="*/ 100107 w 9144000"/>
              <a:gd name="connsiteY2" fmla="*/ 0 h 1001067"/>
              <a:gd name="connsiteX3" fmla="*/ 9043893 w 9144000"/>
              <a:gd name="connsiteY3" fmla="*/ 0 h 1001067"/>
              <a:gd name="connsiteX4" fmla="*/ 9114679 w 9144000"/>
              <a:gd name="connsiteY4" fmla="*/ 29321 h 1001067"/>
              <a:gd name="connsiteX5" fmla="*/ 9144000 w 9144000"/>
              <a:gd name="connsiteY5" fmla="*/ 100107 h 1001067"/>
              <a:gd name="connsiteX6" fmla="*/ 9144000 w 9144000"/>
              <a:gd name="connsiteY6" fmla="*/ 900960 h 1001067"/>
              <a:gd name="connsiteX7" fmla="*/ 9114679 w 9144000"/>
              <a:gd name="connsiteY7" fmla="*/ 971746 h 1001067"/>
              <a:gd name="connsiteX8" fmla="*/ 9043893 w 9144000"/>
              <a:gd name="connsiteY8" fmla="*/ 1001067 h 1001067"/>
              <a:gd name="connsiteX9" fmla="*/ 100107 w 9144000"/>
              <a:gd name="connsiteY9" fmla="*/ 1001067 h 1001067"/>
              <a:gd name="connsiteX10" fmla="*/ 29321 w 9144000"/>
              <a:gd name="connsiteY10" fmla="*/ 971746 h 1001067"/>
              <a:gd name="connsiteX11" fmla="*/ 0 w 9144000"/>
              <a:gd name="connsiteY11" fmla="*/ 900960 h 1001067"/>
              <a:gd name="connsiteX12" fmla="*/ 0 w 9144000"/>
              <a:gd name="connsiteY12" fmla="*/ 100107 h 100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1001067">
                <a:moveTo>
                  <a:pt x="0" y="100107"/>
                </a:moveTo>
                <a:cubicBezTo>
                  <a:pt x="0" y="73557"/>
                  <a:pt x="10547" y="48094"/>
                  <a:pt x="29321" y="29321"/>
                </a:cubicBezTo>
                <a:cubicBezTo>
                  <a:pt x="48095" y="10547"/>
                  <a:pt x="73557" y="0"/>
                  <a:pt x="100107" y="0"/>
                </a:cubicBezTo>
                <a:lnTo>
                  <a:pt x="9043893" y="0"/>
                </a:lnTo>
                <a:cubicBezTo>
                  <a:pt x="9070443" y="0"/>
                  <a:pt x="9095906" y="10547"/>
                  <a:pt x="9114679" y="29321"/>
                </a:cubicBezTo>
                <a:cubicBezTo>
                  <a:pt x="9133453" y="48095"/>
                  <a:pt x="9144000" y="73557"/>
                  <a:pt x="9144000" y="100107"/>
                </a:cubicBezTo>
                <a:lnTo>
                  <a:pt x="9144000" y="900960"/>
                </a:lnTo>
                <a:cubicBezTo>
                  <a:pt x="9144000" y="927510"/>
                  <a:pt x="9133453" y="952973"/>
                  <a:pt x="9114679" y="971746"/>
                </a:cubicBezTo>
                <a:cubicBezTo>
                  <a:pt x="9095905" y="990520"/>
                  <a:pt x="9070443" y="1001067"/>
                  <a:pt x="9043893" y="1001067"/>
                </a:cubicBezTo>
                <a:lnTo>
                  <a:pt x="100107" y="1001067"/>
                </a:lnTo>
                <a:cubicBezTo>
                  <a:pt x="73557" y="1001067"/>
                  <a:pt x="48094" y="990520"/>
                  <a:pt x="29321" y="971746"/>
                </a:cubicBezTo>
                <a:cubicBezTo>
                  <a:pt x="10547" y="952972"/>
                  <a:pt x="0" y="927510"/>
                  <a:pt x="0" y="900960"/>
                </a:cubicBezTo>
                <a:lnTo>
                  <a:pt x="0" y="10010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9866" tIns="60960" rIns="60961" bIns="6096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kern="1200" dirty="0" smtClean="0">
                <a:solidFill>
                  <a:schemeClr val="tx1"/>
                </a:solidFill>
              </a:rPr>
              <a:t>Oś priorytetowa III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kern="1200" dirty="0" smtClean="0">
                <a:solidFill>
                  <a:schemeClr val="tx1"/>
                </a:solidFill>
              </a:rPr>
              <a:t>Wsparcie innowacji w przedsiębiorstwach</a:t>
            </a:r>
            <a:endParaRPr lang="pl-PL" sz="1600" kern="1200" dirty="0" smtClean="0">
              <a:solidFill>
                <a:schemeClr val="tx1"/>
              </a:solidFill>
            </a:endParaRP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kern="1200" dirty="0" smtClean="0">
                <a:solidFill>
                  <a:schemeClr val="tx1"/>
                </a:solidFill>
              </a:rPr>
              <a:t>Polska Agencja Rozwoju Przedsiębiorczości, </a:t>
            </a:r>
            <a:endParaRPr lang="pl-PL" sz="1600" b="1" kern="1200" dirty="0">
              <a:solidFill>
                <a:schemeClr val="tx1"/>
              </a:solidFill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33427" y="793243"/>
            <a:ext cx="1828800" cy="800854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0" y="3104699"/>
            <a:ext cx="7539487" cy="3212913"/>
          </a:xfrm>
          <a:prstGeom prst="rect">
            <a:avLst/>
          </a:prstGeom>
        </p:spPr>
      </p:pic>
      <p:sp>
        <p:nvSpPr>
          <p:cNvPr id="3" name="Elipsa 2"/>
          <p:cNvSpPr/>
          <p:nvPr/>
        </p:nvSpPr>
        <p:spPr>
          <a:xfrm>
            <a:off x="1570008" y="5676181"/>
            <a:ext cx="2096218" cy="62110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628650" y="1897811"/>
            <a:ext cx="7886700" cy="4279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 smtClean="0"/>
              <a:t>3.2 </a:t>
            </a:r>
            <a:r>
              <a:rPr lang="pl-PL" sz="1600" b="1" dirty="0" smtClean="0"/>
              <a:t>Wsparcie wdrożenia prac B+R</a:t>
            </a:r>
          </a:p>
          <a:p>
            <a:pPr marL="0" indent="0">
              <a:buNone/>
            </a:pPr>
            <a:r>
              <a:rPr lang="pl-PL" sz="1600" dirty="0" smtClean="0"/>
              <a:t>3.2.2 </a:t>
            </a:r>
            <a:r>
              <a:rPr lang="pl-PL" sz="1600" b="1" dirty="0" smtClean="0"/>
              <a:t>Kredyt na innowacje technologiczne</a:t>
            </a:r>
          </a:p>
          <a:p>
            <a:pPr marL="0" indent="0">
              <a:buNone/>
            </a:pPr>
            <a:endParaRPr lang="pl-PL" sz="1600" b="1" dirty="0"/>
          </a:p>
          <a:p>
            <a:pPr marL="0" indent="0">
              <a:buNone/>
            </a:pPr>
            <a:endParaRPr lang="pl-PL" sz="1600" dirty="0" smtClean="0"/>
          </a:p>
        </p:txBody>
      </p:sp>
      <p:sp>
        <p:nvSpPr>
          <p:cNvPr id="9" name="Dowolny kształt 8"/>
          <p:cNvSpPr/>
          <p:nvPr/>
        </p:nvSpPr>
        <p:spPr>
          <a:xfrm>
            <a:off x="0" y="693137"/>
            <a:ext cx="9144000" cy="1001067"/>
          </a:xfrm>
          <a:custGeom>
            <a:avLst/>
            <a:gdLst>
              <a:gd name="connsiteX0" fmla="*/ 0 w 9144000"/>
              <a:gd name="connsiteY0" fmla="*/ 100107 h 1001067"/>
              <a:gd name="connsiteX1" fmla="*/ 29321 w 9144000"/>
              <a:gd name="connsiteY1" fmla="*/ 29321 h 1001067"/>
              <a:gd name="connsiteX2" fmla="*/ 100107 w 9144000"/>
              <a:gd name="connsiteY2" fmla="*/ 0 h 1001067"/>
              <a:gd name="connsiteX3" fmla="*/ 9043893 w 9144000"/>
              <a:gd name="connsiteY3" fmla="*/ 0 h 1001067"/>
              <a:gd name="connsiteX4" fmla="*/ 9114679 w 9144000"/>
              <a:gd name="connsiteY4" fmla="*/ 29321 h 1001067"/>
              <a:gd name="connsiteX5" fmla="*/ 9144000 w 9144000"/>
              <a:gd name="connsiteY5" fmla="*/ 100107 h 1001067"/>
              <a:gd name="connsiteX6" fmla="*/ 9144000 w 9144000"/>
              <a:gd name="connsiteY6" fmla="*/ 900960 h 1001067"/>
              <a:gd name="connsiteX7" fmla="*/ 9114679 w 9144000"/>
              <a:gd name="connsiteY7" fmla="*/ 971746 h 1001067"/>
              <a:gd name="connsiteX8" fmla="*/ 9043893 w 9144000"/>
              <a:gd name="connsiteY8" fmla="*/ 1001067 h 1001067"/>
              <a:gd name="connsiteX9" fmla="*/ 100107 w 9144000"/>
              <a:gd name="connsiteY9" fmla="*/ 1001067 h 1001067"/>
              <a:gd name="connsiteX10" fmla="*/ 29321 w 9144000"/>
              <a:gd name="connsiteY10" fmla="*/ 971746 h 1001067"/>
              <a:gd name="connsiteX11" fmla="*/ 0 w 9144000"/>
              <a:gd name="connsiteY11" fmla="*/ 900960 h 1001067"/>
              <a:gd name="connsiteX12" fmla="*/ 0 w 9144000"/>
              <a:gd name="connsiteY12" fmla="*/ 100107 h 100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1001067">
                <a:moveTo>
                  <a:pt x="0" y="100107"/>
                </a:moveTo>
                <a:cubicBezTo>
                  <a:pt x="0" y="73557"/>
                  <a:pt x="10547" y="48094"/>
                  <a:pt x="29321" y="29321"/>
                </a:cubicBezTo>
                <a:cubicBezTo>
                  <a:pt x="48095" y="10547"/>
                  <a:pt x="73557" y="0"/>
                  <a:pt x="100107" y="0"/>
                </a:cubicBezTo>
                <a:lnTo>
                  <a:pt x="9043893" y="0"/>
                </a:lnTo>
                <a:cubicBezTo>
                  <a:pt x="9070443" y="0"/>
                  <a:pt x="9095906" y="10547"/>
                  <a:pt x="9114679" y="29321"/>
                </a:cubicBezTo>
                <a:cubicBezTo>
                  <a:pt x="9133453" y="48095"/>
                  <a:pt x="9144000" y="73557"/>
                  <a:pt x="9144000" y="100107"/>
                </a:cubicBezTo>
                <a:lnTo>
                  <a:pt x="9144000" y="900960"/>
                </a:lnTo>
                <a:cubicBezTo>
                  <a:pt x="9144000" y="927510"/>
                  <a:pt x="9133453" y="952973"/>
                  <a:pt x="9114679" y="971746"/>
                </a:cubicBezTo>
                <a:cubicBezTo>
                  <a:pt x="9095905" y="990520"/>
                  <a:pt x="9070443" y="1001067"/>
                  <a:pt x="9043893" y="1001067"/>
                </a:cubicBezTo>
                <a:lnTo>
                  <a:pt x="100107" y="1001067"/>
                </a:lnTo>
                <a:cubicBezTo>
                  <a:pt x="73557" y="1001067"/>
                  <a:pt x="48094" y="990520"/>
                  <a:pt x="29321" y="971746"/>
                </a:cubicBezTo>
                <a:cubicBezTo>
                  <a:pt x="10547" y="952972"/>
                  <a:pt x="0" y="927510"/>
                  <a:pt x="0" y="900960"/>
                </a:cubicBezTo>
                <a:lnTo>
                  <a:pt x="0" y="10010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9866" tIns="60960" rIns="60961" bIns="6096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kern="1200" dirty="0" smtClean="0">
                <a:solidFill>
                  <a:schemeClr val="tx1"/>
                </a:solidFill>
              </a:rPr>
              <a:t>Oś priorytetowa III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kern="1200" dirty="0" smtClean="0">
                <a:solidFill>
                  <a:schemeClr val="tx1"/>
                </a:solidFill>
              </a:rPr>
              <a:t>Wsparcie innowacji w przedsiębiorstwach</a:t>
            </a:r>
            <a:endParaRPr lang="pl-PL" sz="1600" kern="1200" dirty="0" smtClean="0">
              <a:solidFill>
                <a:schemeClr val="tx1"/>
              </a:solidFill>
            </a:endParaRP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kern="1200" dirty="0" smtClean="0">
                <a:solidFill>
                  <a:schemeClr val="tx1"/>
                </a:solidFill>
              </a:rPr>
              <a:t>BGK</a:t>
            </a:r>
            <a:endParaRPr lang="pl-PL" sz="1600" b="1" kern="1200" dirty="0">
              <a:solidFill>
                <a:schemeClr val="tx1"/>
              </a:solidFill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33427" y="793243"/>
            <a:ext cx="1828800" cy="800854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Prostokąt zaokrąglony 7"/>
          <p:cNvSpPr/>
          <p:nvPr/>
        </p:nvSpPr>
        <p:spPr>
          <a:xfrm>
            <a:off x="292218" y="2850130"/>
            <a:ext cx="8505646" cy="17391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Wsparcie finansowe przeznaczone jest na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realizację inwestycji technologicznych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, mających na celu zakup i wdrożenie nowej technologii lub wdrożenie własnej nowej technologii oraz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uruchomieniu na jej podstawie wytwarzania nowych lub znacząco ulepszonych</a:t>
            </a:r>
            <a:r>
              <a:rPr lang="pl-PL" b="1" u="sng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pl-PL" u="sng" dirty="0">
                <a:solidFill>
                  <a:schemeClr val="accent5">
                    <a:lumMod val="50000"/>
                  </a:schemeClr>
                </a:solidFill>
              </a:rPr>
              <a:t>w stosunku do dotychczas wytwarzanych na terytorium Rzeczypospolitej Polskiej, towarów, procesów lub </a:t>
            </a:r>
            <a:r>
              <a:rPr lang="pl-PL" u="sng" dirty="0" smtClean="0">
                <a:solidFill>
                  <a:schemeClr val="accent5">
                    <a:lumMod val="50000"/>
                  </a:schemeClr>
                </a:solidFill>
              </a:rPr>
              <a:t>usług.</a:t>
            </a:r>
            <a:endParaRPr lang="pl-PL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292218" y="4718650"/>
            <a:ext cx="8505646" cy="18541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W jakiej wysokości</a:t>
            </a: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Udział premii technologicznej w odniesieniu do wartości kosztów kwalifikowanych ustalany jest zgodnie z pułapami określonymi w mapie pomocy regionalnej (Rozporządzenie Rady Ministrów z dnia 30 czerwca 2014 r. w sprawie ustalenia mapy pomocy regionalnej na lata 2014–2020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).</a:t>
            </a: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Maksymalna wysokość premii technologicznej to 6 mln zł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</p:txBody>
      </p:sp>
      <p:pic>
        <p:nvPicPr>
          <p:cNvPr id="10" name="Obraz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1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628650" y="1897811"/>
            <a:ext cx="7886700" cy="4279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 smtClean="0"/>
              <a:t>3.2 </a:t>
            </a:r>
            <a:r>
              <a:rPr lang="pl-PL" sz="1600" b="1" dirty="0" smtClean="0"/>
              <a:t>Wsparcie wdrożenia prac B+R</a:t>
            </a:r>
          </a:p>
          <a:p>
            <a:pPr marL="0" indent="0">
              <a:buNone/>
            </a:pPr>
            <a:r>
              <a:rPr lang="pl-PL" sz="1600" dirty="0" smtClean="0"/>
              <a:t>3.2.2 </a:t>
            </a:r>
            <a:r>
              <a:rPr lang="pl-PL" sz="1600" b="1" dirty="0"/>
              <a:t>K</a:t>
            </a:r>
            <a:r>
              <a:rPr lang="pl-PL" sz="1600" b="1" dirty="0" smtClean="0"/>
              <a:t>redyt na innowacje technologiczne</a:t>
            </a:r>
          </a:p>
          <a:p>
            <a:pPr marL="0" indent="0">
              <a:buNone/>
            </a:pPr>
            <a:endParaRPr lang="pl-PL" sz="1600" b="1" dirty="0"/>
          </a:p>
          <a:p>
            <a:pPr marL="0" indent="0">
              <a:buNone/>
            </a:pPr>
            <a:endParaRPr lang="pl-PL" sz="1600" dirty="0" smtClean="0"/>
          </a:p>
        </p:txBody>
      </p:sp>
      <p:sp>
        <p:nvSpPr>
          <p:cNvPr id="9" name="Dowolny kształt 8"/>
          <p:cNvSpPr/>
          <p:nvPr/>
        </p:nvSpPr>
        <p:spPr>
          <a:xfrm>
            <a:off x="0" y="693137"/>
            <a:ext cx="9144000" cy="1001067"/>
          </a:xfrm>
          <a:custGeom>
            <a:avLst/>
            <a:gdLst>
              <a:gd name="connsiteX0" fmla="*/ 0 w 9144000"/>
              <a:gd name="connsiteY0" fmla="*/ 100107 h 1001067"/>
              <a:gd name="connsiteX1" fmla="*/ 29321 w 9144000"/>
              <a:gd name="connsiteY1" fmla="*/ 29321 h 1001067"/>
              <a:gd name="connsiteX2" fmla="*/ 100107 w 9144000"/>
              <a:gd name="connsiteY2" fmla="*/ 0 h 1001067"/>
              <a:gd name="connsiteX3" fmla="*/ 9043893 w 9144000"/>
              <a:gd name="connsiteY3" fmla="*/ 0 h 1001067"/>
              <a:gd name="connsiteX4" fmla="*/ 9114679 w 9144000"/>
              <a:gd name="connsiteY4" fmla="*/ 29321 h 1001067"/>
              <a:gd name="connsiteX5" fmla="*/ 9144000 w 9144000"/>
              <a:gd name="connsiteY5" fmla="*/ 100107 h 1001067"/>
              <a:gd name="connsiteX6" fmla="*/ 9144000 w 9144000"/>
              <a:gd name="connsiteY6" fmla="*/ 900960 h 1001067"/>
              <a:gd name="connsiteX7" fmla="*/ 9114679 w 9144000"/>
              <a:gd name="connsiteY7" fmla="*/ 971746 h 1001067"/>
              <a:gd name="connsiteX8" fmla="*/ 9043893 w 9144000"/>
              <a:gd name="connsiteY8" fmla="*/ 1001067 h 1001067"/>
              <a:gd name="connsiteX9" fmla="*/ 100107 w 9144000"/>
              <a:gd name="connsiteY9" fmla="*/ 1001067 h 1001067"/>
              <a:gd name="connsiteX10" fmla="*/ 29321 w 9144000"/>
              <a:gd name="connsiteY10" fmla="*/ 971746 h 1001067"/>
              <a:gd name="connsiteX11" fmla="*/ 0 w 9144000"/>
              <a:gd name="connsiteY11" fmla="*/ 900960 h 1001067"/>
              <a:gd name="connsiteX12" fmla="*/ 0 w 9144000"/>
              <a:gd name="connsiteY12" fmla="*/ 100107 h 100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1001067">
                <a:moveTo>
                  <a:pt x="0" y="100107"/>
                </a:moveTo>
                <a:cubicBezTo>
                  <a:pt x="0" y="73557"/>
                  <a:pt x="10547" y="48094"/>
                  <a:pt x="29321" y="29321"/>
                </a:cubicBezTo>
                <a:cubicBezTo>
                  <a:pt x="48095" y="10547"/>
                  <a:pt x="73557" y="0"/>
                  <a:pt x="100107" y="0"/>
                </a:cubicBezTo>
                <a:lnTo>
                  <a:pt x="9043893" y="0"/>
                </a:lnTo>
                <a:cubicBezTo>
                  <a:pt x="9070443" y="0"/>
                  <a:pt x="9095906" y="10547"/>
                  <a:pt x="9114679" y="29321"/>
                </a:cubicBezTo>
                <a:cubicBezTo>
                  <a:pt x="9133453" y="48095"/>
                  <a:pt x="9144000" y="73557"/>
                  <a:pt x="9144000" y="100107"/>
                </a:cubicBezTo>
                <a:lnTo>
                  <a:pt x="9144000" y="900960"/>
                </a:lnTo>
                <a:cubicBezTo>
                  <a:pt x="9144000" y="927510"/>
                  <a:pt x="9133453" y="952973"/>
                  <a:pt x="9114679" y="971746"/>
                </a:cubicBezTo>
                <a:cubicBezTo>
                  <a:pt x="9095905" y="990520"/>
                  <a:pt x="9070443" y="1001067"/>
                  <a:pt x="9043893" y="1001067"/>
                </a:cubicBezTo>
                <a:lnTo>
                  <a:pt x="100107" y="1001067"/>
                </a:lnTo>
                <a:cubicBezTo>
                  <a:pt x="73557" y="1001067"/>
                  <a:pt x="48094" y="990520"/>
                  <a:pt x="29321" y="971746"/>
                </a:cubicBezTo>
                <a:cubicBezTo>
                  <a:pt x="10547" y="952972"/>
                  <a:pt x="0" y="927510"/>
                  <a:pt x="0" y="900960"/>
                </a:cubicBezTo>
                <a:lnTo>
                  <a:pt x="0" y="10010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9866" tIns="60960" rIns="60961" bIns="6096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kern="1200" dirty="0" smtClean="0">
                <a:solidFill>
                  <a:schemeClr val="tx1"/>
                </a:solidFill>
              </a:rPr>
              <a:t>Oś priorytetowa III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kern="1200" dirty="0" smtClean="0">
                <a:solidFill>
                  <a:schemeClr val="tx1"/>
                </a:solidFill>
              </a:rPr>
              <a:t>Wsparcie innowacji w przedsiębiorstwach</a:t>
            </a:r>
            <a:endParaRPr lang="pl-PL" sz="1600" kern="1200" dirty="0" smtClean="0">
              <a:solidFill>
                <a:schemeClr val="tx1"/>
              </a:solidFill>
            </a:endParaRP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kern="1200" dirty="0" smtClean="0">
                <a:solidFill>
                  <a:schemeClr val="tx1"/>
                </a:solidFill>
              </a:rPr>
              <a:t>BGK</a:t>
            </a:r>
            <a:endParaRPr lang="pl-PL" sz="1600" b="1" kern="1200" dirty="0">
              <a:solidFill>
                <a:schemeClr val="tx1"/>
              </a:solidFill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33427" y="793243"/>
            <a:ext cx="1828800" cy="800854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zaokrąglony 5"/>
          <p:cNvSpPr/>
          <p:nvPr/>
        </p:nvSpPr>
        <p:spPr>
          <a:xfrm>
            <a:off x="3225739" y="3581577"/>
            <a:ext cx="2862891" cy="305258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</a:rPr>
              <a:t>Kredyt na innowacje technologiczne</a:t>
            </a:r>
          </a:p>
          <a:p>
            <a:endParaRPr lang="pl-PL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Ogłoszenie – 1.06.2016</a:t>
            </a:r>
          </a:p>
          <a:p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Rozpoczęcie naboru – lipiec Zakończenie naboru – wrzesień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292218" y="2850130"/>
            <a:ext cx="8505646" cy="6469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Planowane w 2016 konkursy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Obraz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zawartości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 smtClean="0"/>
              <a:t>3.2 Wsparcie wdrożenia prac B+R</a:t>
            </a:r>
          </a:p>
          <a:p>
            <a:pPr marL="0" indent="0">
              <a:buNone/>
            </a:pPr>
            <a:r>
              <a:rPr lang="pl-PL" sz="1600" dirty="0" smtClean="0"/>
              <a:t>3.2.2 kredyt na innowacje technologiczne</a:t>
            </a:r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 smtClean="0"/>
          </a:p>
        </p:txBody>
      </p:sp>
      <p:sp>
        <p:nvSpPr>
          <p:cNvPr id="9" name="Dowolny kształt 8"/>
          <p:cNvSpPr/>
          <p:nvPr/>
        </p:nvSpPr>
        <p:spPr>
          <a:xfrm>
            <a:off x="0" y="693137"/>
            <a:ext cx="9144000" cy="1001067"/>
          </a:xfrm>
          <a:custGeom>
            <a:avLst/>
            <a:gdLst>
              <a:gd name="connsiteX0" fmla="*/ 0 w 9144000"/>
              <a:gd name="connsiteY0" fmla="*/ 100107 h 1001067"/>
              <a:gd name="connsiteX1" fmla="*/ 29321 w 9144000"/>
              <a:gd name="connsiteY1" fmla="*/ 29321 h 1001067"/>
              <a:gd name="connsiteX2" fmla="*/ 100107 w 9144000"/>
              <a:gd name="connsiteY2" fmla="*/ 0 h 1001067"/>
              <a:gd name="connsiteX3" fmla="*/ 9043893 w 9144000"/>
              <a:gd name="connsiteY3" fmla="*/ 0 h 1001067"/>
              <a:gd name="connsiteX4" fmla="*/ 9114679 w 9144000"/>
              <a:gd name="connsiteY4" fmla="*/ 29321 h 1001067"/>
              <a:gd name="connsiteX5" fmla="*/ 9144000 w 9144000"/>
              <a:gd name="connsiteY5" fmla="*/ 100107 h 1001067"/>
              <a:gd name="connsiteX6" fmla="*/ 9144000 w 9144000"/>
              <a:gd name="connsiteY6" fmla="*/ 900960 h 1001067"/>
              <a:gd name="connsiteX7" fmla="*/ 9114679 w 9144000"/>
              <a:gd name="connsiteY7" fmla="*/ 971746 h 1001067"/>
              <a:gd name="connsiteX8" fmla="*/ 9043893 w 9144000"/>
              <a:gd name="connsiteY8" fmla="*/ 1001067 h 1001067"/>
              <a:gd name="connsiteX9" fmla="*/ 100107 w 9144000"/>
              <a:gd name="connsiteY9" fmla="*/ 1001067 h 1001067"/>
              <a:gd name="connsiteX10" fmla="*/ 29321 w 9144000"/>
              <a:gd name="connsiteY10" fmla="*/ 971746 h 1001067"/>
              <a:gd name="connsiteX11" fmla="*/ 0 w 9144000"/>
              <a:gd name="connsiteY11" fmla="*/ 900960 h 1001067"/>
              <a:gd name="connsiteX12" fmla="*/ 0 w 9144000"/>
              <a:gd name="connsiteY12" fmla="*/ 100107 h 100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1001067">
                <a:moveTo>
                  <a:pt x="0" y="100107"/>
                </a:moveTo>
                <a:cubicBezTo>
                  <a:pt x="0" y="73557"/>
                  <a:pt x="10547" y="48094"/>
                  <a:pt x="29321" y="29321"/>
                </a:cubicBezTo>
                <a:cubicBezTo>
                  <a:pt x="48095" y="10547"/>
                  <a:pt x="73557" y="0"/>
                  <a:pt x="100107" y="0"/>
                </a:cubicBezTo>
                <a:lnTo>
                  <a:pt x="9043893" y="0"/>
                </a:lnTo>
                <a:cubicBezTo>
                  <a:pt x="9070443" y="0"/>
                  <a:pt x="9095906" y="10547"/>
                  <a:pt x="9114679" y="29321"/>
                </a:cubicBezTo>
                <a:cubicBezTo>
                  <a:pt x="9133453" y="48095"/>
                  <a:pt x="9144000" y="73557"/>
                  <a:pt x="9144000" y="100107"/>
                </a:cubicBezTo>
                <a:lnTo>
                  <a:pt x="9144000" y="900960"/>
                </a:lnTo>
                <a:cubicBezTo>
                  <a:pt x="9144000" y="927510"/>
                  <a:pt x="9133453" y="952973"/>
                  <a:pt x="9114679" y="971746"/>
                </a:cubicBezTo>
                <a:cubicBezTo>
                  <a:pt x="9095905" y="990520"/>
                  <a:pt x="9070443" y="1001067"/>
                  <a:pt x="9043893" y="1001067"/>
                </a:cubicBezTo>
                <a:lnTo>
                  <a:pt x="100107" y="1001067"/>
                </a:lnTo>
                <a:cubicBezTo>
                  <a:pt x="73557" y="1001067"/>
                  <a:pt x="48094" y="990520"/>
                  <a:pt x="29321" y="971746"/>
                </a:cubicBezTo>
                <a:cubicBezTo>
                  <a:pt x="10547" y="952972"/>
                  <a:pt x="0" y="927510"/>
                  <a:pt x="0" y="900960"/>
                </a:cubicBezTo>
                <a:lnTo>
                  <a:pt x="0" y="10010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9866" tIns="60960" rIns="60961" bIns="6096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kern="1200" dirty="0" smtClean="0">
                <a:solidFill>
                  <a:schemeClr val="tx1"/>
                </a:solidFill>
              </a:rPr>
              <a:t>Oś priorytetowa III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kern="1200" dirty="0" smtClean="0">
                <a:solidFill>
                  <a:schemeClr val="tx1"/>
                </a:solidFill>
              </a:rPr>
              <a:t>Wsparcie innowacji w przedsiębiorstwach</a:t>
            </a:r>
            <a:endParaRPr lang="pl-PL" sz="1600" kern="1200" dirty="0" smtClean="0">
              <a:solidFill>
                <a:schemeClr val="tx1"/>
              </a:solidFill>
            </a:endParaRP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kern="1200" dirty="0" smtClean="0">
                <a:solidFill>
                  <a:schemeClr val="tx1"/>
                </a:solidFill>
              </a:rPr>
              <a:t>BGK</a:t>
            </a:r>
            <a:endParaRPr lang="pl-PL" sz="1600" b="1" kern="1200" dirty="0">
              <a:solidFill>
                <a:schemeClr val="tx1"/>
              </a:solidFill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33427" y="793243"/>
            <a:ext cx="1828800" cy="800854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24" y="2763879"/>
            <a:ext cx="7935781" cy="3947472"/>
          </a:xfrm>
          <a:prstGeom prst="rect">
            <a:avLst/>
          </a:prstGeom>
        </p:spPr>
      </p:pic>
      <p:sp>
        <p:nvSpPr>
          <p:cNvPr id="3" name="Prostokąt zaokrąglony 2"/>
          <p:cNvSpPr/>
          <p:nvPr/>
        </p:nvSpPr>
        <p:spPr>
          <a:xfrm>
            <a:off x="4261449" y="2769079"/>
            <a:ext cx="3545457" cy="802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hlinkClick r:id="rId4"/>
              </a:rPr>
              <a:t>www.bgk.pl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8" name="Obraz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77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0" y="2090738"/>
            <a:ext cx="7886700" cy="40862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Wsparcie obejmuje realizację przez przedsiębiorstwo (samodzielnie lub jako lidera konsorcjum) badań, głównie badań przemysłowych lub eksperymentalnych prac rozwojowych </a:t>
            </a:r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w celu opracowania nowych lub istotnie ulepszonych rozwiązań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, łącznie z przygotowaniem prototypów doświadczalnych oraz instalacji pilotażowych</a:t>
            </a: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endParaRPr lang="pl-PL" sz="1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„badania przemysłowe” 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oznaczają badania planowane lub badania krytyczne mające na celu zdobycie </a:t>
            </a: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nowej wiedzy 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oraz umiejętności celem opracowania nowych produktów, procesów lub usług, lub też </a:t>
            </a: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wprowadzenia znaczących 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ulepszeń do istniejących produktów, procesów lub usług. Uwzględniają one tworzenie </a:t>
            </a: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elementów składowych 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systemów złożonych i mogą obejmować budowę prototypów w środowisku laboratoryjnym </a:t>
            </a: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lub środowisku 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interfejsu symulującego istniejące systemy, a także linii pilotażowych, kiedy są one konieczne </a:t>
            </a: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do badań 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przemysłowych, a zwłaszcza uzyskania dowodu w przypadku technologii generycznych;</a:t>
            </a:r>
            <a:endParaRPr lang="pl-PL" sz="16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0" y="838409"/>
            <a:ext cx="9144000" cy="1001067"/>
            <a:chOff x="0" y="838409"/>
            <a:chExt cx="9144000" cy="1001067"/>
          </a:xfrm>
        </p:grpSpPr>
        <p:grpSp>
          <p:nvGrpSpPr>
            <p:cNvPr id="4" name="Grupa 3"/>
            <p:cNvGrpSpPr/>
            <p:nvPr/>
          </p:nvGrpSpPr>
          <p:grpSpPr>
            <a:xfrm>
              <a:off x="0" y="838409"/>
              <a:ext cx="9144000" cy="1001067"/>
              <a:chOff x="0" y="0"/>
              <a:chExt cx="9144000" cy="1001067"/>
            </a:xfrm>
          </p:grpSpPr>
          <p:sp>
            <p:nvSpPr>
              <p:cNvPr id="5" name="Prostokąt zaokrąglony 4"/>
              <p:cNvSpPr/>
              <p:nvPr/>
            </p:nvSpPr>
            <p:spPr>
              <a:xfrm>
                <a:off x="0" y="0"/>
                <a:ext cx="9144000" cy="100106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Prostokąt 7"/>
              <p:cNvSpPr/>
              <p:nvPr/>
            </p:nvSpPr>
            <p:spPr>
              <a:xfrm>
                <a:off x="1928906" y="0"/>
                <a:ext cx="7215093" cy="10010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t" anchorCtr="0">
                <a:noAutofit/>
              </a:bodyPr>
              <a:lstStyle/>
              <a:p>
                <a:pPr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kern="1200" dirty="0" smtClean="0">
                    <a:solidFill>
                      <a:schemeClr val="tx1"/>
                    </a:solidFill>
                  </a:rPr>
                  <a:t>Oś priorytetowa I </a:t>
                </a:r>
              </a:p>
              <a:p>
                <a:pPr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b="1" kern="1200" dirty="0" smtClean="0">
                    <a:solidFill>
                      <a:schemeClr val="tx1"/>
                    </a:solidFill>
                  </a:rPr>
                  <a:t>Wsparcie prowadzenia prac B+R przez przedsiębiorstwa</a:t>
                </a:r>
                <a:endParaRPr lang="pl-PL" sz="1600" kern="1200" dirty="0" smtClean="0">
                  <a:solidFill>
                    <a:schemeClr val="tx1"/>
                  </a:solidFill>
                </a:endParaRPr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b="1" i="1" kern="1200" dirty="0" smtClean="0">
                    <a:solidFill>
                      <a:schemeClr val="tx1"/>
                    </a:solidFill>
                  </a:rPr>
                  <a:t>Narodowe Centrum Badań i Rozwoju</a:t>
                </a:r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l-PL" sz="1600" b="1" i="1" kern="1200" dirty="0" smtClean="0"/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l-PL" sz="1600" b="1" i="1" kern="1200" dirty="0" smtClean="0"/>
              </a:p>
              <a:p>
                <a:pPr marL="57150" lvl="1" indent="-57150" algn="l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pl-PL" sz="700" kern="1200" dirty="0"/>
              </a:p>
              <a:p>
                <a:pPr marL="57150" lvl="1" indent="-57150" algn="l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pl-PL" sz="700" kern="1200" dirty="0"/>
              </a:p>
            </p:txBody>
          </p:sp>
        </p:grpSp>
        <p:sp>
          <p:nvSpPr>
            <p:cNvPr id="9" name="Prostokąt zaokrąglony 8"/>
            <p:cNvSpPr/>
            <p:nvPr/>
          </p:nvSpPr>
          <p:spPr>
            <a:xfrm>
              <a:off x="0" y="916745"/>
              <a:ext cx="1828800" cy="800854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11" name="Obraz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6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474453" y="2133870"/>
            <a:ext cx="7886700" cy="4086225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„eksperymentalne prace rozwojowe”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 oznaczają zdobywanie, łączenie, kształtowanie i wykorzystywanie </a:t>
            </a: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dostępnej aktualnie 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wiedzy i umiejętności z dziedziny nauki, technologii i biznesu oraz innej stosownej wiedzy i </a:t>
            </a: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umiejętności </a:t>
            </a:r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</a:rPr>
              <a:t>w </a:t>
            </a:r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celu opracowywania nowych lub ulepszonych produktów, procesów lub usług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. Mogą one także </a:t>
            </a: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obejmować na 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przykład czynności mające na celu pojęciowe definiowanie, planowanie oraz dokumentowanie </a:t>
            </a: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nowych produktów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, procesów i usług</a:t>
            </a: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pl-PL" sz="1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Eksperymentalne prace rozwojowe 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mogą obejmować opracowanie prototypów, demonstracje, </a:t>
            </a: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opracowanie projektów 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pilotażowych, testowanie i walidację nowych lub ulepszonych produktów, procesów lub usług </a:t>
            </a: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w otoczeniu 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stanowiącym model warunków rzeczywistego funkcjonowania, których głównym celem jest </a:t>
            </a: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dalsze udoskonalenie 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techniczne produktów, procesów lub usług, których ostateczny kształt zasadniczo nie jest </a:t>
            </a: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jeszcze określony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. Mogą obejmować opracowanie prototypów i projektów pilotażowych, które można wykorzystać </a:t>
            </a: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do celów 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komercyjnych, w przypadku gdy prototyp lub projekt pilotażowy z konieczności jest </a:t>
            </a: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produktem końcowym 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do wykorzystania do celów komercyjnych, a jego produkcja jest zbyt kosztowna, </a:t>
            </a: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aby 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służył on </a:t>
            </a: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jedynie  do 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demonstracji i walidacji</a:t>
            </a: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pl-PL" sz="1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Eksperymentalne prace rozwojowe nie obejmują rutynowych i okresowych zmian wprowadzanych do </a:t>
            </a:r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</a:rPr>
              <a:t>istniejących produktów</a:t>
            </a:r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, linii produkcyjnych, procesów wytwórczych, usług oraz innych operacji w toku, nawet jeśli </a:t>
            </a:r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</a:rPr>
              <a:t>takie zmiany </a:t>
            </a:r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mają charakter ulepszeń;</a:t>
            </a:r>
            <a:endParaRPr lang="pl-PL" sz="16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0" y="838409"/>
            <a:ext cx="9144000" cy="1001067"/>
            <a:chOff x="0" y="838409"/>
            <a:chExt cx="9144000" cy="1001067"/>
          </a:xfrm>
        </p:grpSpPr>
        <p:grpSp>
          <p:nvGrpSpPr>
            <p:cNvPr id="4" name="Grupa 3"/>
            <p:cNvGrpSpPr/>
            <p:nvPr/>
          </p:nvGrpSpPr>
          <p:grpSpPr>
            <a:xfrm>
              <a:off x="0" y="838409"/>
              <a:ext cx="9144000" cy="1001067"/>
              <a:chOff x="0" y="0"/>
              <a:chExt cx="9144000" cy="1001067"/>
            </a:xfrm>
          </p:grpSpPr>
          <p:sp>
            <p:nvSpPr>
              <p:cNvPr id="5" name="Prostokąt zaokrąglony 4"/>
              <p:cNvSpPr/>
              <p:nvPr/>
            </p:nvSpPr>
            <p:spPr>
              <a:xfrm>
                <a:off x="0" y="0"/>
                <a:ext cx="9144000" cy="100106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Prostokąt 7"/>
              <p:cNvSpPr/>
              <p:nvPr/>
            </p:nvSpPr>
            <p:spPr>
              <a:xfrm>
                <a:off x="1928906" y="0"/>
                <a:ext cx="7215093" cy="10010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t" anchorCtr="0">
                <a:noAutofit/>
              </a:bodyPr>
              <a:lstStyle/>
              <a:p>
                <a:pPr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kern="1200" dirty="0" smtClean="0">
                    <a:solidFill>
                      <a:schemeClr val="tx1"/>
                    </a:solidFill>
                  </a:rPr>
                  <a:t>Oś priorytetowa I </a:t>
                </a:r>
              </a:p>
              <a:p>
                <a:pPr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b="1" kern="1200" dirty="0" smtClean="0">
                    <a:solidFill>
                      <a:schemeClr val="tx1"/>
                    </a:solidFill>
                  </a:rPr>
                  <a:t>Wsparcie prowadzenia prac B+R przez przedsiębiorstwa</a:t>
                </a:r>
                <a:endParaRPr lang="pl-PL" sz="1600" kern="1200" dirty="0" smtClean="0">
                  <a:solidFill>
                    <a:schemeClr val="tx1"/>
                  </a:solidFill>
                </a:endParaRPr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b="1" i="1" kern="1200" dirty="0" smtClean="0">
                    <a:solidFill>
                      <a:schemeClr val="tx1"/>
                    </a:solidFill>
                  </a:rPr>
                  <a:t>Narodowe Centrum Badań i Rozwoju</a:t>
                </a:r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l-PL" sz="1600" b="1" i="1" kern="1200" dirty="0" smtClean="0"/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l-PL" sz="1600" b="1" i="1" kern="1200" dirty="0" smtClean="0"/>
              </a:p>
              <a:p>
                <a:pPr marL="57150" lvl="1" indent="-57150" algn="l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pl-PL" sz="700" kern="1200" dirty="0"/>
              </a:p>
              <a:p>
                <a:pPr marL="57150" lvl="1" indent="-57150" algn="l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pl-PL" sz="700" kern="1200" dirty="0"/>
              </a:p>
            </p:txBody>
          </p:sp>
        </p:grpSp>
        <p:sp>
          <p:nvSpPr>
            <p:cNvPr id="9" name="Prostokąt zaokrąglony 8"/>
            <p:cNvSpPr/>
            <p:nvPr/>
          </p:nvSpPr>
          <p:spPr>
            <a:xfrm>
              <a:off x="0" y="916745"/>
              <a:ext cx="1828800" cy="800854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11" name="Obraz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69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0" y="2090738"/>
            <a:ext cx="7886700" cy="40862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b="1" dirty="0" smtClean="0"/>
              <a:t>Projekty B+R przedsiębiorstw</a:t>
            </a:r>
          </a:p>
          <a:p>
            <a:pPr>
              <a:buNone/>
            </a:pPr>
            <a:r>
              <a:rPr lang="pl-PL" sz="1400" dirty="0" smtClean="0"/>
              <a:t>Działania 1.1 „Projekty B+R przedsiębiorstw”, </a:t>
            </a:r>
          </a:p>
          <a:p>
            <a:pPr>
              <a:buNone/>
            </a:pPr>
            <a:r>
              <a:rPr lang="pl-PL" sz="1400" dirty="0" smtClean="0"/>
              <a:t>Poddziałania 1.1.1 </a:t>
            </a:r>
            <a:r>
              <a:rPr lang="pl-PL" sz="1400" b="1" dirty="0" smtClean="0"/>
              <a:t>„Badania przemysłowe i prace rozwojowe realizowane przez przedsiębiorstwa”</a:t>
            </a:r>
          </a:p>
          <a:p>
            <a:pPr>
              <a:buNone/>
            </a:pPr>
            <a:endParaRPr lang="pl-PL" sz="1400" b="1" dirty="0"/>
          </a:p>
          <a:p>
            <a:pPr>
              <a:buNone/>
            </a:pPr>
            <a:endParaRPr lang="pl-PL" sz="1400" b="1" dirty="0" smtClean="0"/>
          </a:p>
          <a:p>
            <a:pPr>
              <a:buNone/>
            </a:pPr>
            <a:endParaRPr lang="pl-PL" sz="1400" b="1" dirty="0"/>
          </a:p>
          <a:p>
            <a:pPr>
              <a:buNone/>
            </a:pPr>
            <a:endParaRPr lang="pl-PL" sz="1400" b="1" dirty="0" smtClean="0"/>
          </a:p>
          <a:p>
            <a:pPr>
              <a:buNone/>
            </a:pPr>
            <a:r>
              <a:rPr lang="pl-PL" sz="1400" b="1" dirty="0" smtClean="0"/>
              <a:t/>
            </a:r>
            <a:br>
              <a:rPr lang="pl-PL" sz="1400" b="1" dirty="0" smtClean="0"/>
            </a:br>
            <a:r>
              <a:rPr lang="pl-PL" sz="1400" b="1" dirty="0" smtClean="0"/>
              <a:t>			</a:t>
            </a:r>
            <a:endParaRPr lang="pl-PL" sz="1600" dirty="0" smtClean="0"/>
          </a:p>
        </p:txBody>
      </p:sp>
      <p:grpSp>
        <p:nvGrpSpPr>
          <p:cNvPr id="10" name="Grupa 9"/>
          <p:cNvGrpSpPr/>
          <p:nvPr/>
        </p:nvGrpSpPr>
        <p:grpSpPr>
          <a:xfrm>
            <a:off x="0" y="838409"/>
            <a:ext cx="9144000" cy="1001067"/>
            <a:chOff x="0" y="838409"/>
            <a:chExt cx="9144000" cy="1001067"/>
          </a:xfrm>
        </p:grpSpPr>
        <p:grpSp>
          <p:nvGrpSpPr>
            <p:cNvPr id="4" name="Grupa 3"/>
            <p:cNvGrpSpPr/>
            <p:nvPr/>
          </p:nvGrpSpPr>
          <p:grpSpPr>
            <a:xfrm>
              <a:off x="0" y="838409"/>
              <a:ext cx="9144000" cy="1001067"/>
              <a:chOff x="0" y="0"/>
              <a:chExt cx="9144000" cy="1001067"/>
            </a:xfrm>
          </p:grpSpPr>
          <p:sp>
            <p:nvSpPr>
              <p:cNvPr id="5" name="Prostokąt zaokrąglony 4"/>
              <p:cNvSpPr/>
              <p:nvPr/>
            </p:nvSpPr>
            <p:spPr>
              <a:xfrm>
                <a:off x="0" y="0"/>
                <a:ext cx="9144000" cy="100106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Prostokąt 7"/>
              <p:cNvSpPr/>
              <p:nvPr/>
            </p:nvSpPr>
            <p:spPr>
              <a:xfrm>
                <a:off x="1928906" y="0"/>
                <a:ext cx="7215093" cy="10010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t" anchorCtr="0">
                <a:noAutofit/>
              </a:bodyPr>
              <a:lstStyle/>
              <a:p>
                <a:pPr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kern="1200" dirty="0" smtClean="0">
                    <a:solidFill>
                      <a:schemeClr val="tx1"/>
                    </a:solidFill>
                  </a:rPr>
                  <a:t>Oś priorytetowa I </a:t>
                </a:r>
              </a:p>
              <a:p>
                <a:pPr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b="1" kern="1200" dirty="0" smtClean="0">
                    <a:solidFill>
                      <a:schemeClr val="tx1"/>
                    </a:solidFill>
                  </a:rPr>
                  <a:t>Wsparcie prowadzenia prac B+R przez przedsiębiorstwa</a:t>
                </a:r>
                <a:endParaRPr lang="pl-PL" sz="1600" kern="1200" dirty="0" smtClean="0">
                  <a:solidFill>
                    <a:schemeClr val="tx1"/>
                  </a:solidFill>
                </a:endParaRPr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b="1" i="1" kern="1200" dirty="0" smtClean="0">
                    <a:solidFill>
                      <a:schemeClr val="tx1"/>
                    </a:solidFill>
                  </a:rPr>
                  <a:t>Narodowe Centrum Badań i Rozwoju</a:t>
                </a:r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l-PL" sz="1600" b="1" i="1" kern="1200" dirty="0" smtClean="0"/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l-PL" sz="1600" b="1" i="1" kern="1200" dirty="0" smtClean="0"/>
              </a:p>
              <a:p>
                <a:pPr marL="57150" lvl="1" indent="-57150" algn="l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pl-PL" sz="700" kern="1200" dirty="0"/>
              </a:p>
              <a:p>
                <a:pPr marL="57150" lvl="1" indent="-57150" algn="l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pl-PL" sz="700" kern="1200" dirty="0"/>
              </a:p>
            </p:txBody>
          </p:sp>
        </p:grpSp>
        <p:sp>
          <p:nvSpPr>
            <p:cNvPr id="9" name="Prostokąt zaokrąglony 8"/>
            <p:cNvSpPr/>
            <p:nvPr/>
          </p:nvSpPr>
          <p:spPr>
            <a:xfrm>
              <a:off x="0" y="916745"/>
              <a:ext cx="1828800" cy="800854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" name="Prostokąt zaokrąglony 1"/>
          <p:cNvSpPr/>
          <p:nvPr/>
        </p:nvSpPr>
        <p:spPr>
          <a:xfrm>
            <a:off x="422694" y="3226280"/>
            <a:ext cx="8505646" cy="8022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D</a:t>
            </a: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ofinansowanie 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przeznaczone jest na realizację  projektów, które obejmują badania przemysłowe i prace rozwojowe albo prace rozwojowe </a:t>
            </a:r>
          </a:p>
          <a:p>
            <a:pPr>
              <a:buNone/>
            </a:pP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(projekty, w </a:t>
            </a: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których 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nie przewidziano prac rozwojowych nie mogą uzyskać  dofinansowania</a:t>
            </a: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).</a:t>
            </a:r>
            <a:endParaRPr lang="pl-PL" dirty="0"/>
          </a:p>
        </p:txBody>
      </p:sp>
      <p:sp>
        <p:nvSpPr>
          <p:cNvPr id="13" name="Prostokąt zaokrąglony 12"/>
          <p:cNvSpPr/>
          <p:nvPr/>
        </p:nvSpPr>
        <p:spPr>
          <a:xfrm>
            <a:off x="422694" y="4133850"/>
            <a:ext cx="8505646" cy="26569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pl-PL" sz="1400" dirty="0">
                <a:solidFill>
                  <a:schemeClr val="accent5">
                    <a:lumMod val="50000"/>
                  </a:schemeClr>
                </a:solidFill>
              </a:rPr>
              <a:t>W ramach projektów dopuszcza się podwykonawstwo, w granicach  określonego limitu – 50% kosztów kwalifikowanych. </a:t>
            </a:r>
          </a:p>
          <a:p>
            <a:r>
              <a:rPr lang="pl-PL" sz="1400" i="1" dirty="0">
                <a:solidFill>
                  <a:schemeClr val="accent5">
                    <a:lumMod val="50000"/>
                  </a:schemeClr>
                </a:solidFill>
              </a:rPr>
              <a:t>Podwykonawstwo części prac merytorycznych można zlecać wyłącznie uczelni  publicznej, państwowemu instytutowi badawczemu, instytutowi PAN lub innej jednostce naukowej będącej organizacją prowadzącą badania i upowszechniającą </a:t>
            </a:r>
            <a:r>
              <a:rPr lang="pl-PL" sz="1400" i="1" dirty="0" smtClean="0">
                <a:solidFill>
                  <a:schemeClr val="accent5">
                    <a:lumMod val="50000"/>
                  </a:schemeClr>
                </a:solidFill>
              </a:rPr>
              <a:t>wiedzę </a:t>
            </a:r>
            <a:r>
              <a:rPr lang="pl-PL" sz="1400" i="1" dirty="0">
                <a:solidFill>
                  <a:schemeClr val="accent5">
                    <a:lumMod val="50000"/>
                  </a:schemeClr>
                </a:solidFill>
              </a:rPr>
              <a:t>i otrzymała co najmniej ocenę B. </a:t>
            </a:r>
          </a:p>
          <a:p>
            <a:r>
              <a:rPr lang="pl-PL" sz="14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endParaRPr lang="pl-PL" sz="1400" i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pl-PL" sz="1200" dirty="0" smtClean="0">
                <a:solidFill>
                  <a:schemeClr val="accent5">
                    <a:lumMod val="50000"/>
                  </a:schemeClr>
                </a:solidFill>
              </a:rPr>
              <a:t>ocenie </a:t>
            </a:r>
            <a:r>
              <a:rPr lang="pl-PL" sz="1200" dirty="0">
                <a:solidFill>
                  <a:schemeClr val="accent5">
                    <a:lumMod val="50000"/>
                  </a:schemeClr>
                </a:solidFill>
              </a:rPr>
              <a:t>jakości działalności naukowej lub badawczo-rozwojowej jednostek naukowych, o której mowa  w art. 41 ust. 1 pkt 1 i art. 42 ustawy z dnia 30 kwietnia 2010 r. o zasadach finansowania nauki (Dz. U. z 2014 r., poz. 1620)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, </a:t>
            </a:r>
          </a:p>
        </p:txBody>
      </p:sp>
      <p:pic>
        <p:nvPicPr>
          <p:cNvPr id="11" name="Obraz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7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0" y="2144713"/>
            <a:ext cx="7886700" cy="40862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b="1" dirty="0" smtClean="0"/>
              <a:t>Projekty B+R przedsiębiorstw</a:t>
            </a:r>
          </a:p>
          <a:p>
            <a:pPr>
              <a:buNone/>
            </a:pPr>
            <a:r>
              <a:rPr lang="pl-PL" sz="1400" dirty="0" smtClean="0"/>
              <a:t>Działania 1.1 „Projekty B+R przedsiębiorstw”, </a:t>
            </a:r>
          </a:p>
          <a:p>
            <a:pPr>
              <a:buNone/>
            </a:pPr>
            <a:r>
              <a:rPr lang="pl-PL" sz="1400" dirty="0" smtClean="0"/>
              <a:t>Poddziałania 1.1.1 </a:t>
            </a:r>
            <a:r>
              <a:rPr lang="pl-PL" sz="1400" b="1" dirty="0" smtClean="0"/>
              <a:t>„Badania przemysłowe i prace rozwojowe realizowane przez przedsiębiorstwa”</a:t>
            </a:r>
            <a:br>
              <a:rPr lang="pl-PL" sz="1400" b="1" dirty="0" smtClean="0"/>
            </a:br>
            <a:r>
              <a:rPr lang="pl-PL" sz="1400" b="1" dirty="0" smtClean="0"/>
              <a:t>			</a:t>
            </a:r>
            <a:endParaRPr lang="pl-PL" sz="1600" dirty="0" smtClean="0"/>
          </a:p>
          <a:p>
            <a:pPr>
              <a:buNone/>
            </a:pPr>
            <a:r>
              <a:rPr lang="pl-PL" sz="1400" b="1" dirty="0" smtClean="0"/>
              <a:t>Dofinansowanie projektu może być udzielone pod warunkiem zobowiązania się  beneficjenta do wdrożenia wyników projektu, rozumianego jako: </a:t>
            </a:r>
          </a:p>
          <a:p>
            <a:pPr>
              <a:buNone/>
            </a:pPr>
            <a:r>
              <a:rPr lang="pl-PL" sz="1400" dirty="0" smtClean="0"/>
              <a:t>a) </a:t>
            </a:r>
            <a:r>
              <a:rPr lang="pl-PL" sz="1400" b="1" dirty="0" smtClean="0"/>
              <a:t>wprowadzenie wyników badań lub prac do własnej działalności gospodarczej  </a:t>
            </a:r>
            <a:r>
              <a:rPr lang="pl-PL" sz="1400" dirty="0" smtClean="0"/>
              <a:t>Wnioskodawcy poprzez rozpoczęcie produkcji lub świadczenia usług na bazie uzyskanych wyników projektu; </a:t>
            </a:r>
          </a:p>
          <a:p>
            <a:pPr>
              <a:buNone/>
            </a:pPr>
            <a:r>
              <a:rPr lang="pl-PL" sz="1400" dirty="0" smtClean="0"/>
              <a:t>b) </a:t>
            </a:r>
            <a:r>
              <a:rPr lang="pl-PL" sz="1400" b="1" dirty="0" smtClean="0"/>
              <a:t>udzielenie licencji </a:t>
            </a:r>
            <a:r>
              <a:rPr lang="pl-PL" sz="1400" dirty="0" smtClean="0"/>
              <a:t>(na zasadach rynkowych) na korzystanie z przysługujących  Wnioskodawcy praw własności przemysłowej w działalności gospodarczej  prowadzonej przez innego przedsiębiorcę; </a:t>
            </a:r>
          </a:p>
          <a:p>
            <a:pPr>
              <a:buNone/>
            </a:pPr>
            <a:r>
              <a:rPr lang="pl-PL" sz="1400" dirty="0" smtClean="0"/>
              <a:t>c</a:t>
            </a:r>
            <a:r>
              <a:rPr lang="pl-PL" sz="1400" b="1" dirty="0" smtClean="0"/>
              <a:t>) sprzedaż (na zasadach rynkowych) praw do wyników tych badań lub prac </a:t>
            </a:r>
            <a:r>
              <a:rPr lang="pl-PL" sz="1400" dirty="0" smtClean="0"/>
              <a:t>w celu  wprowadzenia ich do działalności gospodarczej innego przedsiębiorcy (z zastrzeżeniem, że za wdrożenie wyników badań przemysłowych lub prac  rozwojowych nie uznaje się zbycia wyników tych badań lub prac w celu ich dalszej odsprzedaży). </a:t>
            </a:r>
          </a:p>
        </p:txBody>
      </p:sp>
      <p:grpSp>
        <p:nvGrpSpPr>
          <p:cNvPr id="2" name="Grupa 9"/>
          <p:cNvGrpSpPr/>
          <p:nvPr/>
        </p:nvGrpSpPr>
        <p:grpSpPr>
          <a:xfrm>
            <a:off x="0" y="838409"/>
            <a:ext cx="9144000" cy="1001067"/>
            <a:chOff x="0" y="838409"/>
            <a:chExt cx="9144000" cy="1001067"/>
          </a:xfrm>
        </p:grpSpPr>
        <p:grpSp>
          <p:nvGrpSpPr>
            <p:cNvPr id="3" name="Grupa 3"/>
            <p:cNvGrpSpPr/>
            <p:nvPr/>
          </p:nvGrpSpPr>
          <p:grpSpPr>
            <a:xfrm>
              <a:off x="0" y="838409"/>
              <a:ext cx="9144000" cy="1001067"/>
              <a:chOff x="0" y="0"/>
              <a:chExt cx="9144000" cy="1001067"/>
            </a:xfrm>
          </p:grpSpPr>
          <p:sp>
            <p:nvSpPr>
              <p:cNvPr id="5" name="Prostokąt zaokrąglony 4"/>
              <p:cNvSpPr/>
              <p:nvPr/>
            </p:nvSpPr>
            <p:spPr>
              <a:xfrm>
                <a:off x="0" y="0"/>
                <a:ext cx="9144000" cy="100106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Prostokąt 7"/>
              <p:cNvSpPr/>
              <p:nvPr/>
            </p:nvSpPr>
            <p:spPr>
              <a:xfrm>
                <a:off x="1928906" y="0"/>
                <a:ext cx="7215093" cy="10010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t" anchorCtr="0">
                <a:noAutofit/>
              </a:bodyPr>
              <a:lstStyle/>
              <a:p>
                <a:pPr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kern="1200" dirty="0" smtClean="0">
                    <a:solidFill>
                      <a:schemeClr val="tx1"/>
                    </a:solidFill>
                  </a:rPr>
                  <a:t>Oś priorytetowa I </a:t>
                </a:r>
              </a:p>
              <a:p>
                <a:pPr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b="1" kern="1200" dirty="0" smtClean="0">
                    <a:solidFill>
                      <a:schemeClr val="tx1"/>
                    </a:solidFill>
                  </a:rPr>
                  <a:t>Wsparcie prowadzenia prac B+R przez przedsiębiorstwa</a:t>
                </a:r>
                <a:endParaRPr lang="pl-PL" sz="1600" kern="1200" dirty="0" smtClean="0">
                  <a:solidFill>
                    <a:schemeClr val="tx1"/>
                  </a:solidFill>
                </a:endParaRPr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b="1" i="1" kern="1200" dirty="0" smtClean="0">
                    <a:solidFill>
                      <a:schemeClr val="tx1"/>
                    </a:solidFill>
                  </a:rPr>
                  <a:t>Narodowe Centrum Badań i Rozwoju</a:t>
                </a:r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l-PL" sz="1600" b="1" i="1" kern="1200" dirty="0" smtClean="0"/>
              </a:p>
              <a:p>
                <a:pPr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l-PL" sz="1600" b="1" i="1" kern="1200" dirty="0" smtClean="0"/>
              </a:p>
              <a:p>
                <a:pPr marL="57150" lvl="1" indent="-57150" algn="l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pl-PL" sz="700" kern="1200" dirty="0"/>
              </a:p>
              <a:p>
                <a:pPr marL="57150" lvl="1" indent="-57150" algn="l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pl-PL" sz="700" kern="1200" dirty="0"/>
              </a:p>
            </p:txBody>
          </p:sp>
        </p:grpSp>
        <p:sp>
          <p:nvSpPr>
            <p:cNvPr id="9" name="Prostokąt zaokrąglony 8"/>
            <p:cNvSpPr/>
            <p:nvPr/>
          </p:nvSpPr>
          <p:spPr>
            <a:xfrm>
              <a:off x="0" y="916745"/>
              <a:ext cx="1828800" cy="800854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10" name="Obraz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69011"/>
            <a:ext cx="4347952" cy="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6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owa Partnerstw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41BC98EB-B254-48DE-A757-86CC93C6277F}"/>
    </a:ext>
  </a:extLst>
</a:theme>
</file>

<file path=ppt/theme/theme2.xml><?xml version="1.0" encoding="utf-8"?>
<a:theme xmlns:a="http://schemas.openxmlformats.org/drawingml/2006/main" name="Infrastruktura i Środowisko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D7BFAF85-3AFF-408A-9214-9771CA74E33C}"/>
    </a:ext>
  </a:extLst>
</a:theme>
</file>

<file path=ppt/theme/theme3.xml><?xml version="1.0" encoding="utf-8"?>
<a:theme xmlns:a="http://schemas.openxmlformats.org/drawingml/2006/main" name="Inteligentny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D7262E80-C742-4C3A-B4FD-B9DFB2A85E65}"/>
    </a:ext>
  </a:extLst>
</a:theme>
</file>

<file path=ppt/theme/theme4.xml><?xml version="1.0" encoding="utf-8"?>
<a:theme xmlns:a="http://schemas.openxmlformats.org/drawingml/2006/main" name="Rozwój Polski Wschodnie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5D6DABCB-300B-4583-9DC2-84BDBB033C22}"/>
    </a:ext>
  </a:extLst>
</a:theme>
</file>

<file path=ppt/theme/theme5.xml><?xml version="1.0" encoding="utf-8"?>
<a:theme xmlns:a="http://schemas.openxmlformats.org/drawingml/2006/main" name="Wiedza Edukacja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53FA2FB3-9C38-4B68-A4DF-76B77B12EB81}"/>
    </a:ext>
  </a:extLst>
</a:theme>
</file>

<file path=ppt/theme/theme6.xml><?xml version="1.0" encoding="utf-8"?>
<a:theme xmlns:a="http://schemas.openxmlformats.org/drawingml/2006/main" name="Polska Cyfrow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A4A928A6-969B-40E6-93A8-BBEF1A2F6A09}"/>
    </a:ext>
  </a:extLst>
</a:theme>
</file>

<file path=ppt/theme/theme7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8.xml><?xml version="1.0" encoding="utf-8"?>
<a:theme xmlns:a="http://schemas.openxmlformats.org/drawingml/2006/main" name="Pomoc Techniczn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F455CDD5-C0D5-4F1E-9423-3AD99BE16955}"/>
    </a:ext>
  </a:extLst>
</a:theme>
</file>

<file path=ppt/theme/theme9.xml><?xml version="1.0" encoding="utf-8"?>
<a:theme xmlns:a="http://schemas.openxmlformats.org/drawingml/2006/main" name="Europejska Wspolpraca Terytorialn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F455CDD5-C0D5-4F1E-9423-3AD99BE169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2961</TotalTime>
  <Words>3572</Words>
  <Application>Microsoft Office PowerPoint</Application>
  <PresentationFormat>Pokaz na ekranie (4:3)</PresentationFormat>
  <Paragraphs>666</Paragraphs>
  <Slides>53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9</vt:i4>
      </vt:variant>
      <vt:variant>
        <vt:lpstr>Tytuły slajdów</vt:lpstr>
      </vt:variant>
      <vt:variant>
        <vt:i4>53</vt:i4>
      </vt:variant>
    </vt:vector>
  </HeadingPairs>
  <TitlesOfParts>
    <vt:vector size="67" baseType="lpstr">
      <vt:lpstr>Arial</vt:lpstr>
      <vt:lpstr>Calibri</vt:lpstr>
      <vt:lpstr>Source Sans Pro</vt:lpstr>
      <vt:lpstr>Ubuntu Light</vt:lpstr>
      <vt:lpstr>Wingdings</vt:lpstr>
      <vt:lpstr>Umowa Partnerstwa</vt:lpstr>
      <vt:lpstr>Infrastruktura i Środowisko</vt:lpstr>
      <vt:lpstr>Inteligentny Rozwoj</vt:lpstr>
      <vt:lpstr>Rozwój Polski Wschodniej</vt:lpstr>
      <vt:lpstr>Wiedza Edukacja Rozwoj</vt:lpstr>
      <vt:lpstr>Polska Cyfrowa</vt:lpstr>
      <vt:lpstr>Programy Regionalne</vt:lpstr>
      <vt:lpstr>Pomoc Techniczna</vt:lpstr>
      <vt:lpstr>Europejska Wspolpraca Terytorialna</vt:lpstr>
      <vt:lpstr>Prezentacja programu PowerPoint</vt:lpstr>
      <vt:lpstr>Celem głównym programu jest wzrost innowacyjności polskiej gospodarki.</vt:lpstr>
      <vt:lpstr>Krajowe inteligentne specjalizacje</vt:lpstr>
      <vt:lpstr>Jaka struktura programu?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masterGrafik</dc:creator>
  <cp:lastModifiedBy>Ewa Węgorowska</cp:lastModifiedBy>
  <cp:revision>239</cp:revision>
  <dcterms:created xsi:type="dcterms:W3CDTF">2015-04-21T16:11:51Z</dcterms:created>
  <dcterms:modified xsi:type="dcterms:W3CDTF">2016-06-08T07:22:41Z</dcterms:modified>
</cp:coreProperties>
</file>