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3" r:id="rId2"/>
    <p:sldId id="277" r:id="rId3"/>
    <p:sldId id="291" r:id="rId4"/>
    <p:sldId id="293" r:id="rId5"/>
    <p:sldId id="303" r:id="rId6"/>
    <p:sldId id="273" r:id="rId7"/>
    <p:sldId id="306" r:id="rId8"/>
    <p:sldId id="333" r:id="rId9"/>
    <p:sldId id="271" r:id="rId10"/>
    <p:sldId id="361" r:id="rId11"/>
    <p:sldId id="363" r:id="rId12"/>
    <p:sldId id="357" r:id="rId13"/>
    <p:sldId id="359" r:id="rId14"/>
    <p:sldId id="364" r:id="rId15"/>
    <p:sldId id="365" r:id="rId16"/>
    <p:sldId id="366" r:id="rId17"/>
    <p:sldId id="330" r:id="rId18"/>
  </p:sldIdLst>
  <p:sldSz cx="24387175" cy="13716000"/>
  <p:notesSz cx="6670675" cy="9929813"/>
  <p:defaultTextStyle>
    <a:defPPr>
      <a:defRPr lang="en-US"/>
    </a:defPPr>
    <a:lvl1pPr algn="l" defTabSz="1219200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1219200" indent="-762000" algn="l" defTabSz="1219200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2438400" indent="-1524000" algn="l" defTabSz="1219200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3657600" indent="-2286000" algn="l" defTabSz="1219200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4876800" indent="-3048000" algn="l" defTabSz="1219200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48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48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48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48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A8D709"/>
    <a:srgbClr val="CDFFE6"/>
    <a:srgbClr val="99FF99"/>
    <a:srgbClr val="FFCC99"/>
    <a:srgbClr val="FFFFCC"/>
    <a:srgbClr val="E54C29"/>
    <a:srgbClr val="F03E0E"/>
    <a:srgbClr val="383433"/>
    <a:srgbClr val="192632"/>
    <a:srgbClr val="2C415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Styl jasny 3 — Ak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Styl z motywem 1 — Ak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yl z motywem 1 — Ak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z motywem 1 — Ak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E9639D4-E3E2-4D34-9284-5A2195B3D0D7}" styleName="Styl jasny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4660"/>
  </p:normalViewPr>
  <p:slideViewPr>
    <p:cSldViewPr snapToObjects="1">
      <p:cViewPr varScale="1">
        <p:scale>
          <a:sx n="39" d="100"/>
          <a:sy n="39" d="100"/>
        </p:scale>
        <p:origin x="-168" y="-672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4" d="100"/>
        <a:sy n="24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-1926" y="-84"/>
      </p:cViewPr>
      <p:guideLst>
        <p:guide orient="horz" pos="3128"/>
        <p:guide pos="210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629A81-E6EE-46F4-B361-F5540BBD6E8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A1DE5C3-37B9-4D12-BB6E-1B4E1172BC1C}">
      <dgm:prSet/>
      <dgm:spPr>
        <a:effectLst>
          <a:glow rad="2286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pPr rtl="0"/>
          <a:r>
            <a:rPr lang="pl-PL" b="1" dirty="0" smtClean="0"/>
            <a:t>lub</a:t>
          </a:r>
          <a:endParaRPr lang="pl-PL" dirty="0"/>
        </a:p>
      </dgm:t>
    </dgm:pt>
    <dgm:pt modelId="{A8382768-71A2-48C1-8243-C11B433FA5B4}" type="parTrans" cxnId="{EB447C41-FCBA-4033-82FC-A81066CC5B03}">
      <dgm:prSet/>
      <dgm:spPr/>
      <dgm:t>
        <a:bodyPr/>
        <a:lstStyle/>
        <a:p>
          <a:endParaRPr lang="pl-PL"/>
        </a:p>
      </dgm:t>
    </dgm:pt>
    <dgm:pt modelId="{A572C8B0-AAA6-4108-9BA6-4AE6D3D47CDC}" type="sibTrans" cxnId="{EB447C41-FCBA-4033-82FC-A81066CC5B03}">
      <dgm:prSet/>
      <dgm:spPr/>
      <dgm:t>
        <a:bodyPr/>
        <a:lstStyle/>
        <a:p>
          <a:endParaRPr lang="pl-PL"/>
        </a:p>
      </dgm:t>
    </dgm:pt>
    <dgm:pt modelId="{691ABD0B-4C59-4C80-A7DD-F2A1193E6A18}" type="pres">
      <dgm:prSet presAssocID="{86629A81-E6EE-46F4-B361-F5540BBD6E8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7608391F-3030-4D8D-919E-7EEED9CA6D10}" type="pres">
      <dgm:prSet presAssocID="{5A1DE5C3-37B9-4D12-BB6E-1B4E1172BC1C}" presName="node" presStyleLbl="node1" presStyleIdx="0" presStyleCnt="1" custLinFactX="100000" custLinFactY="29471" custLinFactNeighborX="100484" custLinFactNeighborY="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B384A46-06F3-45D7-BC8A-54B625527E2C}" type="presOf" srcId="{5A1DE5C3-37B9-4D12-BB6E-1B4E1172BC1C}" destId="{7608391F-3030-4D8D-919E-7EEED9CA6D10}" srcOrd="0" destOrd="0" presId="urn:microsoft.com/office/officeart/2005/8/layout/process1"/>
    <dgm:cxn modelId="{EB447C41-FCBA-4033-82FC-A81066CC5B03}" srcId="{86629A81-E6EE-46F4-B361-F5540BBD6E8B}" destId="{5A1DE5C3-37B9-4D12-BB6E-1B4E1172BC1C}" srcOrd="0" destOrd="0" parTransId="{A8382768-71A2-48C1-8243-C11B433FA5B4}" sibTransId="{A572C8B0-AAA6-4108-9BA6-4AE6D3D47CDC}"/>
    <dgm:cxn modelId="{3216FB43-5F91-426A-B9CB-447D0DE072D4}" type="presOf" srcId="{86629A81-E6EE-46F4-B361-F5540BBD6E8B}" destId="{691ABD0B-4C59-4C80-A7DD-F2A1193E6A18}" srcOrd="0" destOrd="0" presId="urn:microsoft.com/office/officeart/2005/8/layout/process1"/>
    <dgm:cxn modelId="{0DC1127E-18C9-4667-9165-30BE776E6D17}" type="presParOf" srcId="{691ABD0B-4C59-4C80-A7DD-F2A1193E6A18}" destId="{7608391F-3030-4D8D-919E-7EEED9CA6D10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608391F-3030-4D8D-919E-7EEED9CA6D10}">
      <dsp:nvSpPr>
        <dsp:cNvPr id="0" name=""/>
        <dsp:cNvSpPr/>
      </dsp:nvSpPr>
      <dsp:spPr>
        <a:xfrm>
          <a:off x="2110" y="0"/>
          <a:ext cx="2159058" cy="12464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6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400" b="1" kern="1200" dirty="0" smtClean="0"/>
            <a:t>lub</a:t>
          </a:r>
          <a:endParaRPr lang="pl-PL" sz="5400" kern="1200" dirty="0"/>
        </a:p>
      </dsp:txBody>
      <dsp:txXfrm>
        <a:off x="2110" y="0"/>
        <a:ext cx="2159058" cy="12464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26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21926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505" y="0"/>
            <a:ext cx="2890626" cy="49649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8DC4AE-F248-4AF8-B113-2B863FC89164}" type="datetimeFigureOut">
              <a:rPr lang="en-US"/>
              <a:pPr/>
              <a:t>3/2/2016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890626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21926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505" y="9431599"/>
            <a:ext cx="2890626" cy="49649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23F3EB3-563C-456C-A181-88A4318CD3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87669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26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21926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505" y="0"/>
            <a:ext cx="2890626" cy="49649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B2AAEC9-5134-4517-914E-254AF04F33B2}" type="datetimeFigureOut">
              <a:rPr lang="en-US"/>
              <a:pPr/>
              <a:t>3/2/2016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7068" y="4716661"/>
            <a:ext cx="533654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890626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21926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505" y="9431599"/>
            <a:ext cx="2890626" cy="49649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8D28D8C-933A-4AAA-9932-3FA1871A7A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370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1219200" rtl="0" fontAlgn="base">
      <a:spcBef>
        <a:spcPct val="30000"/>
      </a:spcBef>
      <a:spcAft>
        <a:spcPct val="0"/>
      </a:spcAft>
      <a:defRPr sz="3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1219200" algn="l" defTabSz="1219200" rtl="0" fontAlgn="base">
      <a:spcBef>
        <a:spcPct val="30000"/>
      </a:spcBef>
      <a:spcAft>
        <a:spcPct val="0"/>
      </a:spcAft>
      <a:defRPr sz="3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2438400" algn="l" defTabSz="1219200" rtl="0" fontAlgn="base">
      <a:spcBef>
        <a:spcPct val="30000"/>
      </a:spcBef>
      <a:spcAft>
        <a:spcPct val="0"/>
      </a:spcAft>
      <a:defRPr sz="3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3657600" algn="l" defTabSz="1219200" rtl="0" fontAlgn="base">
      <a:spcBef>
        <a:spcPct val="30000"/>
      </a:spcBef>
      <a:spcAft>
        <a:spcPct val="0"/>
      </a:spcAft>
      <a:defRPr sz="3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4876800" algn="l" defTabSz="1219200" rtl="0" fontAlgn="base">
      <a:spcBef>
        <a:spcPct val="30000"/>
      </a:spcBef>
      <a:spcAft>
        <a:spcPct val="0"/>
      </a:spcAft>
      <a:defRPr sz="3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6096305" algn="l" defTabSz="1219261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7315566" algn="l" defTabSz="1219261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8534827" algn="l" defTabSz="1219261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9754088" algn="l" defTabSz="1219261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28D8C-933A-4AAA-9932-3FA1871A7A1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ou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6"/>
          <p:cNvSpPr>
            <a:spLocks noChangeAspect="1"/>
          </p:cNvSpPr>
          <p:nvPr userDrawn="1"/>
        </p:nvSpPr>
        <p:spPr>
          <a:xfrm>
            <a:off x="22764750" y="774700"/>
            <a:ext cx="690563" cy="69056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852" tIns="121926" rIns="243852" bIns="121926" anchor="ctr"/>
          <a:lstStyle/>
          <a:p>
            <a:pPr algn="ctr" defTabSz="121926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7"/>
          <p:cNvSpPr/>
          <p:nvPr userDrawn="1"/>
        </p:nvSpPr>
        <p:spPr>
          <a:xfrm>
            <a:off x="0" y="13522325"/>
            <a:ext cx="24387175" cy="347663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852" tIns="121926" rIns="243852" bIns="121926" anchor="ctr"/>
          <a:lstStyle/>
          <a:p>
            <a:pPr algn="ctr" defTabSz="121926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2569488" y="712788"/>
            <a:ext cx="1065212" cy="730250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  <a:latin typeface="Raleway Regular" charset="0"/>
              </a:defRPr>
            </a:lvl1pPr>
          </a:lstStyle>
          <a:p>
            <a:fld id="{7B7077BB-8A78-431F-BC3A-57DA65C806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F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 userDrawn="1"/>
        </p:nvSpPr>
        <p:spPr>
          <a:xfrm>
            <a:off x="0" y="13522325"/>
            <a:ext cx="24387175" cy="347663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852" tIns="121926" rIns="243852" bIns="121926" anchor="ctr"/>
          <a:lstStyle/>
          <a:p>
            <a:pPr algn="ctr" defTabSz="121926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6" name="Group 7"/>
          <p:cNvGrpSpPr>
            <a:grpSpLocks/>
          </p:cNvGrpSpPr>
          <p:nvPr userDrawn="1"/>
        </p:nvGrpSpPr>
        <p:grpSpPr bwMode="auto">
          <a:xfrm>
            <a:off x="488950" y="942975"/>
            <a:ext cx="1552575" cy="276225"/>
            <a:chOff x="6221638" y="2403583"/>
            <a:chExt cx="1501283" cy="267029"/>
          </a:xfrm>
        </p:grpSpPr>
        <p:sp>
          <p:nvSpPr>
            <p:cNvPr id="7" name="Oval 8"/>
            <p:cNvSpPr/>
            <p:nvPr/>
          </p:nvSpPr>
          <p:spPr>
            <a:xfrm>
              <a:off x="7449681" y="2403583"/>
              <a:ext cx="273240" cy="26702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Oval 9"/>
            <p:cNvSpPr/>
            <p:nvPr/>
          </p:nvSpPr>
          <p:spPr>
            <a:xfrm>
              <a:off x="7142671" y="2403583"/>
              <a:ext cx="273240" cy="267029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Oval 10"/>
            <p:cNvSpPr/>
            <p:nvPr/>
          </p:nvSpPr>
          <p:spPr>
            <a:xfrm>
              <a:off x="6835660" y="2403583"/>
              <a:ext cx="273240" cy="26702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Oval 11"/>
            <p:cNvSpPr/>
            <p:nvPr/>
          </p:nvSpPr>
          <p:spPr>
            <a:xfrm>
              <a:off x="6528649" y="2403583"/>
              <a:ext cx="273240" cy="26702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Oval 12"/>
            <p:cNvSpPr/>
            <p:nvPr/>
          </p:nvSpPr>
          <p:spPr>
            <a:xfrm>
              <a:off x="6221638" y="2403583"/>
              <a:ext cx="273240" cy="26702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sp>
        <p:nvSpPr>
          <p:cNvPr id="12" name="Oval 13"/>
          <p:cNvSpPr>
            <a:spLocks noChangeAspect="1"/>
          </p:cNvSpPr>
          <p:nvPr userDrawn="1"/>
        </p:nvSpPr>
        <p:spPr>
          <a:xfrm>
            <a:off x="22764750" y="774700"/>
            <a:ext cx="690563" cy="69056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852" tIns="121926" rIns="243852" bIns="121926" anchor="ctr"/>
          <a:lstStyle/>
          <a:p>
            <a:pPr algn="ctr" defTabSz="121926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2112708" y="340660"/>
            <a:ext cx="19429396" cy="1462152"/>
          </a:xfrm>
        </p:spPr>
        <p:txBody>
          <a:bodyPr>
            <a:noAutofit/>
          </a:bodyPr>
          <a:lstStyle>
            <a:lvl1pPr>
              <a:defRPr sz="6400">
                <a:solidFill>
                  <a:schemeClr val="bg2"/>
                </a:solidFill>
                <a:latin typeface="Raleway ExtraBold"/>
                <a:cs typeface="Raleway ExtraBold"/>
              </a:defRPr>
            </a:lvl1pPr>
            <a:lvl2pPr>
              <a:defRPr sz="7500">
                <a:solidFill>
                  <a:schemeClr val="accent2"/>
                </a:solidFill>
                <a:latin typeface="Lato Black"/>
                <a:cs typeface="Lato Black"/>
              </a:defRPr>
            </a:lvl2pPr>
            <a:lvl3pPr>
              <a:defRPr sz="7500">
                <a:solidFill>
                  <a:schemeClr val="accent2"/>
                </a:solidFill>
                <a:latin typeface="Lato Black"/>
                <a:cs typeface="Lato Black"/>
              </a:defRPr>
            </a:lvl3pPr>
            <a:lvl4pPr>
              <a:defRPr sz="7500">
                <a:solidFill>
                  <a:schemeClr val="accent2"/>
                </a:solidFill>
                <a:latin typeface="Lato Black"/>
                <a:cs typeface="Lato Black"/>
              </a:defRPr>
            </a:lvl4pPr>
            <a:lvl5pPr>
              <a:defRPr sz="7500">
                <a:solidFill>
                  <a:schemeClr val="accent2"/>
                </a:solidFill>
                <a:latin typeface="Lato Black"/>
                <a:cs typeface="Lato Black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2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2112709" y="1371600"/>
            <a:ext cx="19429298" cy="778933"/>
          </a:xfrm>
        </p:spPr>
        <p:txBody>
          <a:bodyPr>
            <a:noAutofit/>
          </a:bodyPr>
          <a:lstStyle>
            <a:lvl1pPr>
              <a:defRPr sz="2900">
                <a:solidFill>
                  <a:schemeClr val="bg1">
                    <a:lumMod val="75000"/>
                  </a:schemeClr>
                </a:solidFill>
                <a:latin typeface="Raleway Light"/>
                <a:cs typeface="Raleway Light"/>
              </a:defRPr>
            </a:lvl1pPr>
            <a:lvl2pPr>
              <a:defRPr>
                <a:latin typeface="Lato Light"/>
                <a:cs typeface="Lato Light"/>
              </a:defRPr>
            </a:lvl2pPr>
            <a:lvl3pPr>
              <a:defRPr>
                <a:latin typeface="Lato Light"/>
                <a:cs typeface="Lato Light"/>
              </a:defRPr>
            </a:lvl3pPr>
            <a:lvl4pPr>
              <a:defRPr>
                <a:latin typeface="Lato Light"/>
                <a:cs typeface="Lato Light"/>
              </a:defRPr>
            </a:lvl4pPr>
            <a:lvl5pPr>
              <a:defRPr>
                <a:latin typeface="Lato Light"/>
                <a:cs typeface="Lato 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2112710" y="3200400"/>
            <a:ext cx="7722600" cy="7721600"/>
          </a:xfrm>
        </p:spPr>
        <p:txBody>
          <a:bodyPr rtlCol="0">
            <a:normAutofit/>
          </a:bodyPr>
          <a:lstStyle>
            <a:lvl1pPr>
              <a:defRPr sz="3200"/>
            </a:lvl1pPr>
          </a:lstStyle>
          <a:p>
            <a:pPr lvl="0"/>
            <a:endParaRPr lang="en-US" noProof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22569488" y="712788"/>
            <a:ext cx="1065212" cy="730250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  <a:latin typeface="Raleway Regular" charset="0"/>
              </a:defRPr>
            </a:lvl1pPr>
          </a:lstStyle>
          <a:p>
            <a:fld id="{0598522E-D257-4B90-92C9-20DB92DA73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 Pro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2" descr="HWijjF7RwOPGEJ1nb4Zb_IMG_3773.jpg"/>
          <p:cNvPicPr>
            <a:picLocks noChangeAspect="1"/>
          </p:cNvPicPr>
          <p:nvPr userDrawn="1"/>
        </p:nvPicPr>
        <p:blipFill>
          <a:blip r:embed="rId2"/>
          <a:srcRect t="23489" b="23489"/>
          <a:stretch>
            <a:fillRect/>
          </a:stretch>
        </p:blipFill>
        <p:spPr bwMode="auto">
          <a:xfrm>
            <a:off x="0" y="0"/>
            <a:ext cx="24387175" cy="1057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7"/>
          <p:cNvSpPr/>
          <p:nvPr userDrawn="1"/>
        </p:nvSpPr>
        <p:spPr>
          <a:xfrm>
            <a:off x="0" y="0"/>
            <a:ext cx="24387175" cy="10623550"/>
          </a:xfrm>
          <a:prstGeom prst="rect">
            <a:avLst/>
          </a:prstGeom>
          <a:solidFill>
            <a:srgbClr val="2C4155">
              <a:alpha val="89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852" tIns="121926" rIns="243852" bIns="121926" anchor="ctr"/>
          <a:lstStyle/>
          <a:p>
            <a:pPr algn="ctr" defTabSz="121926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8" descr="iPhone White 5S.png"/>
          <p:cNvPicPr>
            <a:picLocks noChangeAspect="1"/>
          </p:cNvPicPr>
          <p:nvPr userDrawn="1"/>
        </p:nvPicPr>
        <p:blipFill>
          <a:blip r:embed="rId3"/>
          <a:srcRect r="6160" b="29520"/>
          <a:stretch>
            <a:fillRect/>
          </a:stretch>
        </p:blipFill>
        <p:spPr bwMode="auto">
          <a:xfrm>
            <a:off x="9058275" y="2701925"/>
            <a:ext cx="5845175" cy="792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0228774" y="4655525"/>
            <a:ext cx="4001615" cy="5969891"/>
          </a:xfrm>
        </p:spPr>
        <p:txBody>
          <a:bodyPr rtlCol="0">
            <a:normAutofit/>
          </a:bodyPr>
          <a:lstStyle>
            <a:lvl1pPr>
              <a:defRPr sz="3200"/>
            </a:lvl1pPr>
          </a:lstStyle>
          <a:p>
            <a:pPr lvl="0"/>
            <a:endParaRPr lang="en-US" noProof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22569488" y="717550"/>
            <a:ext cx="1065212" cy="730250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  <a:latin typeface="Raleway Regular" charset="0"/>
              </a:defRPr>
            </a:lvl1pPr>
          </a:lstStyle>
          <a:p>
            <a:fld id="{4F249653-3019-4A97-8CDF-A54D40B445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-1" y="0"/>
            <a:ext cx="24387175" cy="8229600"/>
          </a:xfrm>
        </p:spPr>
        <p:txBody>
          <a:bodyPr rtlCol="0">
            <a:normAutofit/>
          </a:bodyPr>
          <a:lstStyle>
            <a:lvl1pPr>
              <a:defRPr sz="3600"/>
            </a:lvl1pPr>
          </a:lstStyle>
          <a:p>
            <a:pPr lvl="0"/>
            <a:endParaRPr lang="en-US" noProof="0"/>
          </a:p>
        </p:txBody>
      </p:sp>
    </p:spTree>
  </p:cSld>
  <p:clrMapOvr>
    <a:masterClrMapping/>
  </p:clrMapOvr>
  <p:transition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6"/>
          <p:cNvSpPr>
            <a:spLocks noChangeAspect="1"/>
          </p:cNvSpPr>
          <p:nvPr userDrawn="1"/>
        </p:nvSpPr>
        <p:spPr>
          <a:xfrm>
            <a:off x="22764750" y="774700"/>
            <a:ext cx="690563" cy="69056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852" tIns="121926" rIns="243852" bIns="121926" anchor="ctr"/>
          <a:lstStyle/>
          <a:p>
            <a:pPr algn="ctr" defTabSz="121926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-1" y="0"/>
            <a:ext cx="11736389" cy="13716000"/>
          </a:xfrm>
        </p:spPr>
        <p:txBody>
          <a:bodyPr rtlCol="0">
            <a:normAutofit/>
          </a:bodyPr>
          <a:lstStyle>
            <a:lvl1pPr>
              <a:defRPr sz="3600"/>
            </a:lvl1pPr>
          </a:lstStyle>
          <a:p>
            <a:pPr lvl="0"/>
            <a:endParaRPr lang="en-US" noProof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22569488" y="712788"/>
            <a:ext cx="1065212" cy="730250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  <a:latin typeface="Raleway Regular" charset="0"/>
              </a:defRPr>
            </a:lvl1pPr>
          </a:lstStyle>
          <a:p>
            <a:fld id="{D81B8199-4D78-43E8-9F87-50EEED50C9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0" y="13522325"/>
            <a:ext cx="24387175" cy="347663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852" tIns="121926" rIns="243852" bIns="121926" anchor="ctr"/>
          <a:lstStyle/>
          <a:p>
            <a:pPr algn="ctr" defTabSz="121926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7"/>
          <p:cNvGrpSpPr>
            <a:grpSpLocks/>
          </p:cNvGrpSpPr>
          <p:nvPr userDrawn="1"/>
        </p:nvGrpSpPr>
        <p:grpSpPr bwMode="auto">
          <a:xfrm>
            <a:off x="488950" y="942975"/>
            <a:ext cx="1552575" cy="276225"/>
            <a:chOff x="6221638" y="2403583"/>
            <a:chExt cx="1501283" cy="267029"/>
          </a:xfrm>
        </p:grpSpPr>
        <p:sp>
          <p:nvSpPr>
            <p:cNvPr id="6" name="Oval 8"/>
            <p:cNvSpPr/>
            <p:nvPr/>
          </p:nvSpPr>
          <p:spPr>
            <a:xfrm>
              <a:off x="7449681" y="2403583"/>
              <a:ext cx="273240" cy="26702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Oval 9"/>
            <p:cNvSpPr/>
            <p:nvPr/>
          </p:nvSpPr>
          <p:spPr>
            <a:xfrm>
              <a:off x="7142671" y="2403583"/>
              <a:ext cx="273240" cy="267029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Oval 10"/>
            <p:cNvSpPr/>
            <p:nvPr/>
          </p:nvSpPr>
          <p:spPr>
            <a:xfrm>
              <a:off x="6835660" y="2403583"/>
              <a:ext cx="273240" cy="26702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Oval 11"/>
            <p:cNvSpPr/>
            <p:nvPr/>
          </p:nvSpPr>
          <p:spPr>
            <a:xfrm>
              <a:off x="6528649" y="2403583"/>
              <a:ext cx="273240" cy="26702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Oval 12"/>
            <p:cNvSpPr/>
            <p:nvPr/>
          </p:nvSpPr>
          <p:spPr>
            <a:xfrm>
              <a:off x="6221638" y="2403583"/>
              <a:ext cx="273240" cy="26702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sp>
        <p:nvSpPr>
          <p:cNvPr id="12" name="Oval 13"/>
          <p:cNvSpPr>
            <a:spLocks noChangeAspect="1"/>
          </p:cNvSpPr>
          <p:nvPr userDrawn="1"/>
        </p:nvSpPr>
        <p:spPr>
          <a:xfrm>
            <a:off x="22764750" y="774700"/>
            <a:ext cx="690563" cy="69056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852" tIns="121926" rIns="243852" bIns="121926" anchor="ctr"/>
          <a:lstStyle/>
          <a:p>
            <a:pPr algn="ctr" defTabSz="121926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2112708" y="376308"/>
            <a:ext cx="19429396" cy="1462152"/>
          </a:xfrm>
        </p:spPr>
        <p:txBody>
          <a:bodyPr>
            <a:noAutofit/>
          </a:bodyPr>
          <a:lstStyle>
            <a:lvl1pPr>
              <a:defRPr sz="6400">
                <a:solidFill>
                  <a:schemeClr val="bg2"/>
                </a:solidFill>
                <a:latin typeface="Raleway ExtraBold"/>
                <a:cs typeface="Raleway ExtraBold"/>
              </a:defRPr>
            </a:lvl1pPr>
            <a:lvl2pPr>
              <a:defRPr sz="7500">
                <a:solidFill>
                  <a:schemeClr val="accent2"/>
                </a:solidFill>
                <a:latin typeface="Lato Black"/>
                <a:cs typeface="Lato Black"/>
              </a:defRPr>
            </a:lvl2pPr>
            <a:lvl3pPr>
              <a:defRPr sz="7500">
                <a:solidFill>
                  <a:schemeClr val="accent2"/>
                </a:solidFill>
                <a:latin typeface="Lato Black"/>
                <a:cs typeface="Lato Black"/>
              </a:defRPr>
            </a:lvl3pPr>
            <a:lvl4pPr>
              <a:defRPr sz="7500">
                <a:solidFill>
                  <a:schemeClr val="accent2"/>
                </a:solidFill>
                <a:latin typeface="Lato Black"/>
                <a:cs typeface="Lato Black"/>
              </a:defRPr>
            </a:lvl4pPr>
            <a:lvl5pPr>
              <a:defRPr sz="7500">
                <a:solidFill>
                  <a:schemeClr val="accent2"/>
                </a:solidFill>
                <a:latin typeface="Lato Black"/>
                <a:cs typeface="Lato Black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2112709" y="1371600"/>
            <a:ext cx="19429298" cy="778933"/>
          </a:xfrm>
        </p:spPr>
        <p:txBody>
          <a:bodyPr>
            <a:noAutofit/>
          </a:bodyPr>
          <a:lstStyle>
            <a:lvl1pPr>
              <a:defRPr sz="2900">
                <a:solidFill>
                  <a:schemeClr val="bg1">
                    <a:lumMod val="75000"/>
                  </a:schemeClr>
                </a:solidFill>
                <a:latin typeface="Raleway Light"/>
                <a:cs typeface="Raleway Light"/>
              </a:defRPr>
            </a:lvl1pPr>
            <a:lvl2pPr>
              <a:defRPr>
                <a:latin typeface="Lato Light"/>
                <a:cs typeface="Lato Light"/>
              </a:defRPr>
            </a:lvl2pPr>
            <a:lvl3pPr>
              <a:defRPr>
                <a:latin typeface="Lato Light"/>
                <a:cs typeface="Lato Light"/>
              </a:defRPr>
            </a:lvl3pPr>
            <a:lvl4pPr>
              <a:defRPr>
                <a:latin typeface="Lato Light"/>
                <a:cs typeface="Lato Light"/>
              </a:defRPr>
            </a:lvl4pPr>
            <a:lvl5pPr>
              <a:defRPr>
                <a:latin typeface="Lato Light"/>
                <a:cs typeface="Lato 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22569488" y="712788"/>
            <a:ext cx="1065212" cy="730250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  <a:latin typeface="Raleway Regular" charset="0"/>
              </a:defRPr>
            </a:lvl1pPr>
          </a:lstStyle>
          <a:p>
            <a:fld id="{F0C13EC3-4B7A-4393-A494-BE10CCA051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 userDrawn="1"/>
        </p:nvSpPr>
        <p:spPr>
          <a:xfrm>
            <a:off x="0" y="13522325"/>
            <a:ext cx="24387175" cy="347663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852" tIns="121926" rIns="243852" bIns="121926" anchor="ctr"/>
          <a:lstStyle/>
          <a:p>
            <a:pPr algn="ctr" defTabSz="121926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6" name="Group 7"/>
          <p:cNvGrpSpPr>
            <a:grpSpLocks/>
          </p:cNvGrpSpPr>
          <p:nvPr userDrawn="1"/>
        </p:nvGrpSpPr>
        <p:grpSpPr bwMode="auto">
          <a:xfrm>
            <a:off x="488950" y="942975"/>
            <a:ext cx="1552575" cy="276225"/>
            <a:chOff x="6221638" y="2403583"/>
            <a:chExt cx="1501283" cy="267029"/>
          </a:xfrm>
        </p:grpSpPr>
        <p:sp>
          <p:nvSpPr>
            <p:cNvPr id="7" name="Oval 8"/>
            <p:cNvSpPr/>
            <p:nvPr/>
          </p:nvSpPr>
          <p:spPr>
            <a:xfrm>
              <a:off x="7449681" y="2403583"/>
              <a:ext cx="273240" cy="26702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Oval 9"/>
            <p:cNvSpPr/>
            <p:nvPr/>
          </p:nvSpPr>
          <p:spPr>
            <a:xfrm>
              <a:off x="7142671" y="2403583"/>
              <a:ext cx="273240" cy="267029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Oval 10"/>
            <p:cNvSpPr/>
            <p:nvPr/>
          </p:nvSpPr>
          <p:spPr>
            <a:xfrm>
              <a:off x="6835660" y="2403583"/>
              <a:ext cx="273240" cy="26702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Oval 11"/>
            <p:cNvSpPr/>
            <p:nvPr/>
          </p:nvSpPr>
          <p:spPr>
            <a:xfrm>
              <a:off x="6528649" y="2403583"/>
              <a:ext cx="273240" cy="26702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Oval 12"/>
            <p:cNvSpPr/>
            <p:nvPr/>
          </p:nvSpPr>
          <p:spPr>
            <a:xfrm>
              <a:off x="6221638" y="2403583"/>
              <a:ext cx="273240" cy="26702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sp>
        <p:nvSpPr>
          <p:cNvPr id="12" name="Oval 13"/>
          <p:cNvSpPr>
            <a:spLocks noChangeAspect="1"/>
          </p:cNvSpPr>
          <p:nvPr userDrawn="1"/>
        </p:nvSpPr>
        <p:spPr>
          <a:xfrm>
            <a:off x="22764750" y="774700"/>
            <a:ext cx="690563" cy="69056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852" tIns="121926" rIns="243852" bIns="121926" anchor="ctr"/>
          <a:lstStyle/>
          <a:p>
            <a:pPr algn="ctr" defTabSz="121926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0" y="2590800"/>
            <a:ext cx="12193588" cy="8923867"/>
          </a:xfrm>
        </p:spPr>
        <p:txBody>
          <a:bodyPr rtlCol="0">
            <a:normAutofit/>
          </a:bodyPr>
          <a:lstStyle>
            <a:lvl1pPr>
              <a:defRPr sz="3200"/>
            </a:lvl1pPr>
          </a:lstStyle>
          <a:p>
            <a:pPr lvl="0"/>
            <a:endParaRPr lang="en-US" noProof="0"/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2112708" y="376308"/>
            <a:ext cx="19429396" cy="1462152"/>
          </a:xfrm>
        </p:spPr>
        <p:txBody>
          <a:bodyPr>
            <a:noAutofit/>
          </a:bodyPr>
          <a:lstStyle>
            <a:lvl1pPr>
              <a:defRPr sz="6400">
                <a:solidFill>
                  <a:schemeClr val="bg2"/>
                </a:solidFill>
                <a:latin typeface="Raleway ExtraBold"/>
                <a:cs typeface="Raleway ExtraBold"/>
              </a:defRPr>
            </a:lvl1pPr>
            <a:lvl2pPr>
              <a:defRPr sz="7500">
                <a:solidFill>
                  <a:schemeClr val="accent2"/>
                </a:solidFill>
                <a:latin typeface="Lato Black"/>
                <a:cs typeface="Lato Black"/>
              </a:defRPr>
            </a:lvl2pPr>
            <a:lvl3pPr>
              <a:defRPr sz="7500">
                <a:solidFill>
                  <a:schemeClr val="accent2"/>
                </a:solidFill>
                <a:latin typeface="Lato Black"/>
                <a:cs typeface="Lato Black"/>
              </a:defRPr>
            </a:lvl3pPr>
            <a:lvl4pPr>
              <a:defRPr sz="7500">
                <a:solidFill>
                  <a:schemeClr val="accent2"/>
                </a:solidFill>
                <a:latin typeface="Lato Black"/>
                <a:cs typeface="Lato Black"/>
              </a:defRPr>
            </a:lvl4pPr>
            <a:lvl5pPr>
              <a:defRPr sz="7500">
                <a:solidFill>
                  <a:schemeClr val="accent2"/>
                </a:solidFill>
                <a:latin typeface="Lato Black"/>
                <a:cs typeface="Lato Black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2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2112709" y="1371600"/>
            <a:ext cx="19429298" cy="778933"/>
          </a:xfrm>
        </p:spPr>
        <p:txBody>
          <a:bodyPr>
            <a:noAutofit/>
          </a:bodyPr>
          <a:lstStyle>
            <a:lvl1pPr>
              <a:defRPr sz="2900">
                <a:solidFill>
                  <a:schemeClr val="bg1">
                    <a:lumMod val="75000"/>
                  </a:schemeClr>
                </a:solidFill>
                <a:latin typeface="Raleway Light"/>
                <a:cs typeface="Raleway Light"/>
              </a:defRPr>
            </a:lvl1pPr>
            <a:lvl2pPr>
              <a:defRPr>
                <a:latin typeface="Lato Light"/>
                <a:cs typeface="Lato Light"/>
              </a:defRPr>
            </a:lvl2pPr>
            <a:lvl3pPr>
              <a:defRPr>
                <a:latin typeface="Lato Light"/>
                <a:cs typeface="Lato Light"/>
              </a:defRPr>
            </a:lvl3pPr>
            <a:lvl4pPr>
              <a:defRPr>
                <a:latin typeface="Lato Light"/>
                <a:cs typeface="Lato Light"/>
              </a:defRPr>
            </a:lvl4pPr>
            <a:lvl5pPr>
              <a:defRPr>
                <a:latin typeface="Lato Light"/>
                <a:cs typeface="Lato 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22569488" y="712788"/>
            <a:ext cx="1065212" cy="730250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  <a:latin typeface="Raleway Regular" charset="0"/>
              </a:defRPr>
            </a:lvl1pPr>
          </a:lstStyle>
          <a:p>
            <a:fld id="{7CE9799F-FD2F-4FFA-952A-6F6A492296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et the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/>
          <p:nvPr userDrawn="1"/>
        </p:nvSpPr>
        <p:spPr>
          <a:xfrm>
            <a:off x="0" y="13522325"/>
            <a:ext cx="24387175" cy="347663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852" tIns="121926" rIns="243852" bIns="121926" anchor="ctr"/>
          <a:lstStyle/>
          <a:p>
            <a:pPr algn="ctr" defTabSz="121926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9" name="Group 7"/>
          <p:cNvGrpSpPr>
            <a:grpSpLocks/>
          </p:cNvGrpSpPr>
          <p:nvPr userDrawn="1"/>
        </p:nvGrpSpPr>
        <p:grpSpPr bwMode="auto">
          <a:xfrm>
            <a:off x="488950" y="942975"/>
            <a:ext cx="1552575" cy="276225"/>
            <a:chOff x="6221638" y="2403583"/>
            <a:chExt cx="1501283" cy="267029"/>
          </a:xfrm>
        </p:grpSpPr>
        <p:sp>
          <p:nvSpPr>
            <p:cNvPr id="10" name="Oval 8"/>
            <p:cNvSpPr/>
            <p:nvPr/>
          </p:nvSpPr>
          <p:spPr>
            <a:xfrm>
              <a:off x="7449681" y="2403583"/>
              <a:ext cx="273240" cy="26702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Oval 9"/>
            <p:cNvSpPr/>
            <p:nvPr/>
          </p:nvSpPr>
          <p:spPr>
            <a:xfrm>
              <a:off x="7142671" y="2403583"/>
              <a:ext cx="273240" cy="267029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Oval 10"/>
            <p:cNvSpPr/>
            <p:nvPr/>
          </p:nvSpPr>
          <p:spPr>
            <a:xfrm>
              <a:off x="6835660" y="2403583"/>
              <a:ext cx="273240" cy="26702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Oval 11"/>
            <p:cNvSpPr/>
            <p:nvPr/>
          </p:nvSpPr>
          <p:spPr>
            <a:xfrm>
              <a:off x="6528649" y="2403583"/>
              <a:ext cx="273240" cy="26702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Oval 12"/>
            <p:cNvSpPr/>
            <p:nvPr/>
          </p:nvSpPr>
          <p:spPr>
            <a:xfrm>
              <a:off x="6221638" y="2403583"/>
              <a:ext cx="273240" cy="26702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sp>
        <p:nvSpPr>
          <p:cNvPr id="15" name="Oval 13"/>
          <p:cNvSpPr>
            <a:spLocks noChangeAspect="1"/>
          </p:cNvSpPr>
          <p:nvPr userDrawn="1"/>
        </p:nvSpPr>
        <p:spPr>
          <a:xfrm>
            <a:off x="22764750" y="774700"/>
            <a:ext cx="690563" cy="69056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852" tIns="121926" rIns="243852" bIns="121926" anchor="ctr"/>
          <a:lstStyle/>
          <a:p>
            <a:pPr algn="ctr" defTabSz="121926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2219145" y="3606800"/>
            <a:ext cx="4267756" cy="4267200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3200"/>
            </a:lvl1pPr>
          </a:lstStyle>
          <a:p>
            <a:pPr lvl="0"/>
            <a:endParaRPr lang="en-US" noProof="0"/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2112708" y="340660"/>
            <a:ext cx="19429396" cy="1462152"/>
          </a:xfrm>
        </p:spPr>
        <p:txBody>
          <a:bodyPr>
            <a:noAutofit/>
          </a:bodyPr>
          <a:lstStyle>
            <a:lvl1pPr>
              <a:defRPr sz="6400">
                <a:solidFill>
                  <a:schemeClr val="bg2"/>
                </a:solidFill>
                <a:latin typeface="Raleway ExtraBold"/>
                <a:cs typeface="Raleway ExtraBold"/>
              </a:defRPr>
            </a:lvl1pPr>
            <a:lvl2pPr>
              <a:defRPr sz="7500">
                <a:solidFill>
                  <a:schemeClr val="accent2"/>
                </a:solidFill>
                <a:latin typeface="Lato Black"/>
                <a:cs typeface="Lato Black"/>
              </a:defRPr>
            </a:lvl2pPr>
            <a:lvl3pPr>
              <a:defRPr sz="7500">
                <a:solidFill>
                  <a:schemeClr val="accent2"/>
                </a:solidFill>
                <a:latin typeface="Lato Black"/>
                <a:cs typeface="Lato Black"/>
              </a:defRPr>
            </a:lvl3pPr>
            <a:lvl4pPr>
              <a:defRPr sz="7500">
                <a:solidFill>
                  <a:schemeClr val="accent2"/>
                </a:solidFill>
                <a:latin typeface="Lato Black"/>
                <a:cs typeface="Lato Black"/>
              </a:defRPr>
            </a:lvl4pPr>
            <a:lvl5pPr>
              <a:defRPr sz="7500">
                <a:solidFill>
                  <a:schemeClr val="accent2"/>
                </a:solidFill>
                <a:latin typeface="Lato Black"/>
                <a:cs typeface="Lato Black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2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2112709" y="1371600"/>
            <a:ext cx="19429298" cy="778933"/>
          </a:xfrm>
        </p:spPr>
        <p:txBody>
          <a:bodyPr>
            <a:noAutofit/>
          </a:bodyPr>
          <a:lstStyle>
            <a:lvl1pPr>
              <a:defRPr sz="2900">
                <a:solidFill>
                  <a:schemeClr val="bg1">
                    <a:lumMod val="75000"/>
                  </a:schemeClr>
                </a:solidFill>
                <a:latin typeface="Raleway Light"/>
                <a:cs typeface="Raleway Light"/>
              </a:defRPr>
            </a:lvl1pPr>
            <a:lvl2pPr>
              <a:defRPr>
                <a:latin typeface="Lato Light"/>
                <a:cs typeface="Lato Light"/>
              </a:defRPr>
            </a:lvl2pPr>
            <a:lvl3pPr>
              <a:defRPr>
                <a:latin typeface="Lato Light"/>
                <a:cs typeface="Lato Light"/>
              </a:defRPr>
            </a:lvl3pPr>
            <a:lvl4pPr>
              <a:defRPr>
                <a:latin typeface="Lato Light"/>
                <a:cs typeface="Lato Light"/>
              </a:defRPr>
            </a:lvl4pPr>
            <a:lvl5pPr>
              <a:defRPr>
                <a:latin typeface="Lato Light"/>
                <a:cs typeface="Lato 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8" name="Picture Placeholder 22"/>
          <p:cNvSpPr>
            <a:spLocks noGrp="1"/>
          </p:cNvSpPr>
          <p:nvPr>
            <p:ph type="pic" sz="quarter" idx="16"/>
          </p:nvPr>
        </p:nvSpPr>
        <p:spPr>
          <a:xfrm>
            <a:off x="7316152" y="3606800"/>
            <a:ext cx="4267756" cy="4267200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3200"/>
            </a:lvl1pPr>
          </a:lstStyle>
          <a:p>
            <a:pPr lvl="0"/>
            <a:endParaRPr lang="en-US" noProof="0"/>
          </a:p>
        </p:txBody>
      </p:sp>
      <p:sp>
        <p:nvSpPr>
          <p:cNvPr id="19" name="Picture Placeholder 22"/>
          <p:cNvSpPr>
            <a:spLocks noGrp="1"/>
          </p:cNvSpPr>
          <p:nvPr>
            <p:ph type="pic" sz="quarter" idx="17"/>
          </p:nvPr>
        </p:nvSpPr>
        <p:spPr>
          <a:xfrm>
            <a:off x="12193587" y="3606800"/>
            <a:ext cx="4267756" cy="4267200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3200"/>
            </a:lvl1pPr>
          </a:lstStyle>
          <a:p>
            <a:pPr lvl="0"/>
            <a:endParaRPr lang="en-US" noProof="0"/>
          </a:p>
        </p:txBody>
      </p:sp>
      <p:sp>
        <p:nvSpPr>
          <p:cNvPr id="20" name="Picture Placeholder 22"/>
          <p:cNvSpPr>
            <a:spLocks noGrp="1"/>
          </p:cNvSpPr>
          <p:nvPr>
            <p:ph type="pic" sz="quarter" idx="18"/>
          </p:nvPr>
        </p:nvSpPr>
        <p:spPr>
          <a:xfrm>
            <a:off x="17071022" y="3606800"/>
            <a:ext cx="4267756" cy="4267200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3200"/>
            </a:lvl1pPr>
          </a:lstStyle>
          <a:p>
            <a:pPr lvl="0"/>
            <a:endParaRPr lang="en-US" noProof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9"/>
          </p:nvPr>
        </p:nvSpPr>
        <p:spPr>
          <a:xfrm>
            <a:off x="22569488" y="712788"/>
            <a:ext cx="1065212" cy="730250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  <a:latin typeface="Raleway Regular" charset="0"/>
              </a:defRPr>
            </a:lvl1pPr>
          </a:lstStyle>
          <a:p>
            <a:fld id="{06C632EB-A7AF-4B70-91C4-0F25A520D7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ividual of the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 userDrawn="1"/>
        </p:nvSpPr>
        <p:spPr>
          <a:xfrm>
            <a:off x="0" y="13522325"/>
            <a:ext cx="24387175" cy="347663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852" tIns="121926" rIns="243852" bIns="121926" anchor="ctr"/>
          <a:lstStyle/>
          <a:p>
            <a:pPr algn="ctr" defTabSz="121926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6" name="Group 7"/>
          <p:cNvGrpSpPr>
            <a:grpSpLocks/>
          </p:cNvGrpSpPr>
          <p:nvPr userDrawn="1"/>
        </p:nvGrpSpPr>
        <p:grpSpPr bwMode="auto">
          <a:xfrm>
            <a:off x="488950" y="942975"/>
            <a:ext cx="1552575" cy="276225"/>
            <a:chOff x="6221638" y="2403583"/>
            <a:chExt cx="1501283" cy="267029"/>
          </a:xfrm>
        </p:grpSpPr>
        <p:sp>
          <p:nvSpPr>
            <p:cNvPr id="7" name="Oval 8"/>
            <p:cNvSpPr/>
            <p:nvPr/>
          </p:nvSpPr>
          <p:spPr>
            <a:xfrm>
              <a:off x="7449681" y="2403583"/>
              <a:ext cx="273240" cy="26702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Oval 9"/>
            <p:cNvSpPr/>
            <p:nvPr/>
          </p:nvSpPr>
          <p:spPr>
            <a:xfrm>
              <a:off x="7142671" y="2403583"/>
              <a:ext cx="273240" cy="267029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Oval 10"/>
            <p:cNvSpPr/>
            <p:nvPr/>
          </p:nvSpPr>
          <p:spPr>
            <a:xfrm>
              <a:off x="6835660" y="2403583"/>
              <a:ext cx="273240" cy="26702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Oval 11"/>
            <p:cNvSpPr/>
            <p:nvPr/>
          </p:nvSpPr>
          <p:spPr>
            <a:xfrm>
              <a:off x="6528649" y="2403583"/>
              <a:ext cx="273240" cy="26702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Oval 12"/>
            <p:cNvSpPr/>
            <p:nvPr/>
          </p:nvSpPr>
          <p:spPr>
            <a:xfrm>
              <a:off x="6221638" y="2403583"/>
              <a:ext cx="273240" cy="26702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sp>
        <p:nvSpPr>
          <p:cNvPr id="12" name="Oval 13"/>
          <p:cNvSpPr>
            <a:spLocks noChangeAspect="1"/>
          </p:cNvSpPr>
          <p:nvPr userDrawn="1"/>
        </p:nvSpPr>
        <p:spPr>
          <a:xfrm>
            <a:off x="22764750" y="774700"/>
            <a:ext cx="690563" cy="69056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852" tIns="121926" rIns="243852" bIns="121926" anchor="ctr"/>
          <a:lstStyle/>
          <a:p>
            <a:pPr algn="ctr" defTabSz="121926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1723609" y="3200400"/>
            <a:ext cx="6332712" cy="6331888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3200"/>
            </a:lvl1pPr>
          </a:lstStyle>
          <a:p>
            <a:pPr lvl="0"/>
            <a:endParaRPr lang="en-US" noProof="0"/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2112708" y="340660"/>
            <a:ext cx="19429396" cy="1462152"/>
          </a:xfrm>
        </p:spPr>
        <p:txBody>
          <a:bodyPr>
            <a:noAutofit/>
          </a:bodyPr>
          <a:lstStyle>
            <a:lvl1pPr>
              <a:defRPr sz="6400">
                <a:solidFill>
                  <a:schemeClr val="bg2"/>
                </a:solidFill>
                <a:latin typeface="Raleway ExtraBold"/>
                <a:cs typeface="Raleway ExtraBold"/>
              </a:defRPr>
            </a:lvl1pPr>
            <a:lvl2pPr>
              <a:defRPr sz="7500">
                <a:solidFill>
                  <a:schemeClr val="accent2"/>
                </a:solidFill>
                <a:latin typeface="Lato Black"/>
                <a:cs typeface="Lato Black"/>
              </a:defRPr>
            </a:lvl2pPr>
            <a:lvl3pPr>
              <a:defRPr sz="7500">
                <a:solidFill>
                  <a:schemeClr val="accent2"/>
                </a:solidFill>
                <a:latin typeface="Lato Black"/>
                <a:cs typeface="Lato Black"/>
              </a:defRPr>
            </a:lvl3pPr>
            <a:lvl4pPr>
              <a:defRPr sz="7500">
                <a:solidFill>
                  <a:schemeClr val="accent2"/>
                </a:solidFill>
                <a:latin typeface="Lato Black"/>
                <a:cs typeface="Lato Black"/>
              </a:defRPr>
            </a:lvl4pPr>
            <a:lvl5pPr>
              <a:defRPr sz="7500">
                <a:solidFill>
                  <a:schemeClr val="accent2"/>
                </a:solidFill>
                <a:latin typeface="Lato Black"/>
                <a:cs typeface="Lato Black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2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2112709" y="1371600"/>
            <a:ext cx="19429298" cy="778933"/>
          </a:xfrm>
        </p:spPr>
        <p:txBody>
          <a:bodyPr>
            <a:noAutofit/>
          </a:bodyPr>
          <a:lstStyle>
            <a:lvl1pPr>
              <a:defRPr sz="2900">
                <a:solidFill>
                  <a:schemeClr val="bg1">
                    <a:lumMod val="75000"/>
                  </a:schemeClr>
                </a:solidFill>
                <a:latin typeface="Raleway Light"/>
                <a:cs typeface="Raleway Light"/>
              </a:defRPr>
            </a:lvl1pPr>
            <a:lvl2pPr>
              <a:defRPr>
                <a:latin typeface="Lato Light"/>
                <a:cs typeface="Lato Light"/>
              </a:defRPr>
            </a:lvl2pPr>
            <a:lvl3pPr>
              <a:defRPr>
                <a:latin typeface="Lato Light"/>
                <a:cs typeface="Lato Light"/>
              </a:defRPr>
            </a:lvl3pPr>
            <a:lvl4pPr>
              <a:defRPr>
                <a:latin typeface="Lato Light"/>
                <a:cs typeface="Lato Light"/>
              </a:defRPr>
            </a:lvl4pPr>
            <a:lvl5pPr>
              <a:defRPr>
                <a:latin typeface="Lato Light"/>
                <a:cs typeface="Lato 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22569488" y="712788"/>
            <a:ext cx="1065212" cy="730250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  <a:latin typeface="Raleway Regular" charset="0"/>
              </a:defRPr>
            </a:lvl1pPr>
          </a:lstStyle>
          <a:p>
            <a:fld id="{86ADD60B-7C97-49E3-B618-051C8EB006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/>
          <p:nvPr userDrawn="1"/>
        </p:nvSpPr>
        <p:spPr>
          <a:xfrm>
            <a:off x="0" y="13522325"/>
            <a:ext cx="24387175" cy="347663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852" tIns="121926" rIns="243852" bIns="121926" anchor="ctr"/>
          <a:lstStyle/>
          <a:p>
            <a:pPr algn="ctr" defTabSz="121926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13" name="Group 7"/>
          <p:cNvGrpSpPr>
            <a:grpSpLocks/>
          </p:cNvGrpSpPr>
          <p:nvPr userDrawn="1"/>
        </p:nvGrpSpPr>
        <p:grpSpPr bwMode="auto">
          <a:xfrm>
            <a:off x="488950" y="942975"/>
            <a:ext cx="1552575" cy="276225"/>
            <a:chOff x="6221638" y="2403583"/>
            <a:chExt cx="1501283" cy="267029"/>
          </a:xfrm>
        </p:grpSpPr>
        <p:sp>
          <p:nvSpPr>
            <p:cNvPr id="14" name="Oval 8"/>
            <p:cNvSpPr/>
            <p:nvPr/>
          </p:nvSpPr>
          <p:spPr>
            <a:xfrm>
              <a:off x="7449681" y="2403583"/>
              <a:ext cx="273240" cy="26702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Oval 9"/>
            <p:cNvSpPr/>
            <p:nvPr/>
          </p:nvSpPr>
          <p:spPr>
            <a:xfrm>
              <a:off x="7142671" y="2403583"/>
              <a:ext cx="273240" cy="267029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Oval 10"/>
            <p:cNvSpPr/>
            <p:nvPr/>
          </p:nvSpPr>
          <p:spPr>
            <a:xfrm>
              <a:off x="6835660" y="2403583"/>
              <a:ext cx="273240" cy="26702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Oval 11"/>
            <p:cNvSpPr/>
            <p:nvPr/>
          </p:nvSpPr>
          <p:spPr>
            <a:xfrm>
              <a:off x="6528649" y="2403583"/>
              <a:ext cx="273240" cy="26702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Oval 12"/>
            <p:cNvSpPr/>
            <p:nvPr/>
          </p:nvSpPr>
          <p:spPr>
            <a:xfrm>
              <a:off x="6221638" y="2403583"/>
              <a:ext cx="273240" cy="26702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sp>
        <p:nvSpPr>
          <p:cNvPr id="24" name="Oval 13"/>
          <p:cNvSpPr>
            <a:spLocks noChangeAspect="1"/>
          </p:cNvSpPr>
          <p:nvPr userDrawn="1"/>
        </p:nvSpPr>
        <p:spPr>
          <a:xfrm>
            <a:off x="22764750" y="774700"/>
            <a:ext cx="690563" cy="69056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852" tIns="121926" rIns="243852" bIns="121926" anchor="ctr"/>
          <a:lstStyle/>
          <a:p>
            <a:pPr algn="ctr" defTabSz="121926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2112708" y="340660"/>
            <a:ext cx="19429396" cy="1462152"/>
          </a:xfrm>
        </p:spPr>
        <p:txBody>
          <a:bodyPr>
            <a:noAutofit/>
          </a:bodyPr>
          <a:lstStyle>
            <a:lvl1pPr>
              <a:defRPr sz="6400">
                <a:solidFill>
                  <a:schemeClr val="bg2"/>
                </a:solidFill>
                <a:latin typeface="Raleway ExtraBold"/>
                <a:cs typeface="Raleway ExtraBold"/>
              </a:defRPr>
            </a:lvl1pPr>
            <a:lvl2pPr>
              <a:defRPr sz="7500">
                <a:solidFill>
                  <a:schemeClr val="accent2"/>
                </a:solidFill>
                <a:latin typeface="Lato Black"/>
                <a:cs typeface="Lato Black"/>
              </a:defRPr>
            </a:lvl2pPr>
            <a:lvl3pPr>
              <a:defRPr sz="7500">
                <a:solidFill>
                  <a:schemeClr val="accent2"/>
                </a:solidFill>
                <a:latin typeface="Lato Black"/>
                <a:cs typeface="Lato Black"/>
              </a:defRPr>
            </a:lvl3pPr>
            <a:lvl4pPr>
              <a:defRPr sz="7500">
                <a:solidFill>
                  <a:schemeClr val="accent2"/>
                </a:solidFill>
                <a:latin typeface="Lato Black"/>
                <a:cs typeface="Lato Black"/>
              </a:defRPr>
            </a:lvl4pPr>
            <a:lvl5pPr>
              <a:defRPr sz="7500">
                <a:solidFill>
                  <a:schemeClr val="accent2"/>
                </a:solidFill>
                <a:latin typeface="Lato Black"/>
                <a:cs typeface="Lato Black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2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2112709" y="1371600"/>
            <a:ext cx="19429298" cy="778933"/>
          </a:xfrm>
        </p:spPr>
        <p:txBody>
          <a:bodyPr>
            <a:noAutofit/>
          </a:bodyPr>
          <a:lstStyle>
            <a:lvl1pPr>
              <a:defRPr sz="2900">
                <a:solidFill>
                  <a:schemeClr val="bg1">
                    <a:lumMod val="75000"/>
                  </a:schemeClr>
                </a:solidFill>
                <a:latin typeface="Raleway Light"/>
                <a:cs typeface="Raleway Light"/>
              </a:defRPr>
            </a:lvl1pPr>
            <a:lvl2pPr>
              <a:defRPr>
                <a:latin typeface="Lato Light"/>
                <a:cs typeface="Lato Light"/>
              </a:defRPr>
            </a:lvl2pPr>
            <a:lvl3pPr>
              <a:defRPr>
                <a:latin typeface="Lato Light"/>
                <a:cs typeface="Lato Light"/>
              </a:defRPr>
            </a:lvl3pPr>
            <a:lvl4pPr>
              <a:defRPr>
                <a:latin typeface="Lato Light"/>
                <a:cs typeface="Lato Light"/>
              </a:defRPr>
            </a:lvl4pPr>
            <a:lvl5pPr>
              <a:defRPr>
                <a:latin typeface="Lato Light"/>
                <a:cs typeface="Lato 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2576930" y="2738987"/>
            <a:ext cx="4635425" cy="4630587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4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9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7353480" y="2738987"/>
            <a:ext cx="4635425" cy="4630587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44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20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12130030" y="2749323"/>
            <a:ext cx="4635425" cy="4630587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4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6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16906580" y="2759512"/>
            <a:ext cx="4635425" cy="4630587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4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27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2576930" y="7559427"/>
            <a:ext cx="4635425" cy="4630587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4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28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7353480" y="7559427"/>
            <a:ext cx="4635425" cy="4630587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4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9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12130030" y="7538901"/>
            <a:ext cx="4635425" cy="4630587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4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0" name="Picture Placeholder 13"/>
          <p:cNvSpPr>
            <a:spLocks noGrp="1"/>
          </p:cNvSpPr>
          <p:nvPr>
            <p:ph type="pic" sz="quarter" idx="20"/>
          </p:nvPr>
        </p:nvSpPr>
        <p:spPr>
          <a:xfrm>
            <a:off x="16906580" y="7538901"/>
            <a:ext cx="4635425" cy="4630587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4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21"/>
          </p:nvPr>
        </p:nvSpPr>
        <p:spPr>
          <a:xfrm>
            <a:off x="22569488" y="712788"/>
            <a:ext cx="1065212" cy="730250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  <a:latin typeface="Raleway Regular" charset="0"/>
              </a:defRPr>
            </a:lvl1pPr>
          </a:lstStyle>
          <a:p>
            <a:fld id="{C00C2345-175B-4FCD-9471-A6BEA4E411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6"/>
          <p:cNvSpPr/>
          <p:nvPr userDrawn="1"/>
        </p:nvSpPr>
        <p:spPr>
          <a:xfrm>
            <a:off x="0" y="13522325"/>
            <a:ext cx="24387175" cy="347663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852" tIns="121926" rIns="243852" bIns="121926" anchor="ctr"/>
          <a:lstStyle/>
          <a:p>
            <a:pPr algn="ctr" defTabSz="121926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5" name="Group 7"/>
          <p:cNvGrpSpPr>
            <a:grpSpLocks/>
          </p:cNvGrpSpPr>
          <p:nvPr userDrawn="1"/>
        </p:nvGrpSpPr>
        <p:grpSpPr bwMode="auto">
          <a:xfrm>
            <a:off x="488950" y="942975"/>
            <a:ext cx="1552575" cy="276225"/>
            <a:chOff x="6221638" y="2403583"/>
            <a:chExt cx="1501283" cy="267029"/>
          </a:xfrm>
        </p:grpSpPr>
        <p:sp>
          <p:nvSpPr>
            <p:cNvPr id="26" name="Oval 8"/>
            <p:cNvSpPr/>
            <p:nvPr/>
          </p:nvSpPr>
          <p:spPr>
            <a:xfrm>
              <a:off x="7449681" y="2403583"/>
              <a:ext cx="273240" cy="26702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Oval 9"/>
            <p:cNvSpPr/>
            <p:nvPr/>
          </p:nvSpPr>
          <p:spPr>
            <a:xfrm>
              <a:off x="7142671" y="2403583"/>
              <a:ext cx="273240" cy="267029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Oval 10"/>
            <p:cNvSpPr/>
            <p:nvPr/>
          </p:nvSpPr>
          <p:spPr>
            <a:xfrm>
              <a:off x="6835660" y="2403583"/>
              <a:ext cx="273240" cy="26702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" name="Oval 11"/>
            <p:cNvSpPr/>
            <p:nvPr/>
          </p:nvSpPr>
          <p:spPr>
            <a:xfrm>
              <a:off x="6528649" y="2403583"/>
              <a:ext cx="273240" cy="26702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0" name="Oval 12"/>
            <p:cNvSpPr/>
            <p:nvPr/>
          </p:nvSpPr>
          <p:spPr>
            <a:xfrm>
              <a:off x="6221638" y="2403583"/>
              <a:ext cx="273240" cy="26702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sp>
        <p:nvSpPr>
          <p:cNvPr id="31" name="Oval 13"/>
          <p:cNvSpPr>
            <a:spLocks noChangeAspect="1"/>
          </p:cNvSpPr>
          <p:nvPr userDrawn="1"/>
        </p:nvSpPr>
        <p:spPr>
          <a:xfrm>
            <a:off x="22764750" y="774700"/>
            <a:ext cx="690563" cy="69056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852" tIns="121926" rIns="243852" bIns="121926" anchor="ctr"/>
          <a:lstStyle/>
          <a:p>
            <a:pPr algn="ctr" defTabSz="121926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2112708" y="340660"/>
            <a:ext cx="19429396" cy="1462152"/>
          </a:xfrm>
        </p:spPr>
        <p:txBody>
          <a:bodyPr>
            <a:noAutofit/>
          </a:bodyPr>
          <a:lstStyle>
            <a:lvl1pPr>
              <a:defRPr sz="6400">
                <a:solidFill>
                  <a:schemeClr val="bg2"/>
                </a:solidFill>
                <a:latin typeface="Raleway ExtraBold"/>
                <a:cs typeface="Raleway ExtraBold"/>
              </a:defRPr>
            </a:lvl1pPr>
            <a:lvl2pPr>
              <a:defRPr sz="7500">
                <a:solidFill>
                  <a:schemeClr val="accent2"/>
                </a:solidFill>
                <a:latin typeface="Lato Black"/>
                <a:cs typeface="Lato Black"/>
              </a:defRPr>
            </a:lvl2pPr>
            <a:lvl3pPr>
              <a:defRPr sz="7500">
                <a:solidFill>
                  <a:schemeClr val="accent2"/>
                </a:solidFill>
                <a:latin typeface="Lato Black"/>
                <a:cs typeface="Lato Black"/>
              </a:defRPr>
            </a:lvl3pPr>
            <a:lvl4pPr>
              <a:defRPr sz="7500">
                <a:solidFill>
                  <a:schemeClr val="accent2"/>
                </a:solidFill>
                <a:latin typeface="Lato Black"/>
                <a:cs typeface="Lato Black"/>
              </a:defRPr>
            </a:lvl4pPr>
            <a:lvl5pPr>
              <a:defRPr sz="7500">
                <a:solidFill>
                  <a:schemeClr val="accent2"/>
                </a:solidFill>
                <a:latin typeface="Lato Black"/>
                <a:cs typeface="Lato Black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2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2112709" y="1371600"/>
            <a:ext cx="19429298" cy="778933"/>
          </a:xfrm>
        </p:spPr>
        <p:txBody>
          <a:bodyPr>
            <a:noAutofit/>
          </a:bodyPr>
          <a:lstStyle>
            <a:lvl1pPr>
              <a:defRPr sz="2900">
                <a:solidFill>
                  <a:schemeClr val="bg1">
                    <a:lumMod val="75000"/>
                  </a:schemeClr>
                </a:solidFill>
                <a:latin typeface="Raleway Light"/>
                <a:cs typeface="Raleway Light"/>
              </a:defRPr>
            </a:lvl1pPr>
            <a:lvl2pPr>
              <a:defRPr>
                <a:latin typeface="Lato Light"/>
                <a:cs typeface="Lato Light"/>
              </a:defRPr>
            </a:lvl2pPr>
            <a:lvl3pPr>
              <a:defRPr>
                <a:latin typeface="Lato Light"/>
                <a:cs typeface="Lato Light"/>
              </a:defRPr>
            </a:lvl3pPr>
            <a:lvl4pPr>
              <a:defRPr>
                <a:latin typeface="Lato Light"/>
                <a:cs typeface="Lato Light"/>
              </a:defRPr>
            </a:lvl4pPr>
            <a:lvl5pPr>
              <a:defRPr>
                <a:latin typeface="Lato Light"/>
                <a:cs typeface="Lato 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-13630" y="3048000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37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2319943" y="3048000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8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4644806" y="3048000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9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-13630" y="5370467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40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2319943" y="5370467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1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4644806" y="5370467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42" name="Picture Placeholder 13"/>
          <p:cNvSpPr>
            <a:spLocks noGrp="1"/>
          </p:cNvSpPr>
          <p:nvPr>
            <p:ph type="pic" sz="quarter" idx="20"/>
          </p:nvPr>
        </p:nvSpPr>
        <p:spPr>
          <a:xfrm>
            <a:off x="2311233" y="7706640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43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4644806" y="7706640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4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6969669" y="7706640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45" name="Picture Placeholder 13"/>
          <p:cNvSpPr>
            <a:spLocks noGrp="1"/>
          </p:cNvSpPr>
          <p:nvPr>
            <p:ph type="pic" sz="quarter" idx="23"/>
          </p:nvPr>
        </p:nvSpPr>
        <p:spPr>
          <a:xfrm>
            <a:off x="2311233" y="10029107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46" name="Picture Placeholder 13"/>
          <p:cNvSpPr>
            <a:spLocks noGrp="1"/>
          </p:cNvSpPr>
          <p:nvPr>
            <p:ph type="pic" sz="quarter" idx="24"/>
          </p:nvPr>
        </p:nvSpPr>
        <p:spPr>
          <a:xfrm>
            <a:off x="4644806" y="10029107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7" name="Picture Placeholder 13"/>
          <p:cNvSpPr>
            <a:spLocks noGrp="1"/>
          </p:cNvSpPr>
          <p:nvPr>
            <p:ph type="pic" sz="quarter" idx="25"/>
          </p:nvPr>
        </p:nvSpPr>
        <p:spPr>
          <a:xfrm>
            <a:off x="6969669" y="10029107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48" name="Picture Placeholder 13"/>
          <p:cNvSpPr>
            <a:spLocks noGrp="1"/>
          </p:cNvSpPr>
          <p:nvPr>
            <p:ph type="pic" sz="quarter" idx="26"/>
          </p:nvPr>
        </p:nvSpPr>
        <p:spPr>
          <a:xfrm>
            <a:off x="6966442" y="3048000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49" name="Picture Placeholder 13"/>
          <p:cNvSpPr>
            <a:spLocks noGrp="1"/>
          </p:cNvSpPr>
          <p:nvPr>
            <p:ph type="pic" sz="quarter" idx="27"/>
          </p:nvPr>
        </p:nvSpPr>
        <p:spPr>
          <a:xfrm>
            <a:off x="9300015" y="3048000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50" name="Picture Placeholder 13"/>
          <p:cNvSpPr>
            <a:spLocks noGrp="1"/>
          </p:cNvSpPr>
          <p:nvPr>
            <p:ph type="pic" sz="quarter" idx="28"/>
          </p:nvPr>
        </p:nvSpPr>
        <p:spPr>
          <a:xfrm>
            <a:off x="-13630" y="7757440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51" name="Picture Placeholder 13"/>
          <p:cNvSpPr>
            <a:spLocks noGrp="1"/>
          </p:cNvSpPr>
          <p:nvPr>
            <p:ph type="pic" sz="quarter" idx="29"/>
          </p:nvPr>
        </p:nvSpPr>
        <p:spPr>
          <a:xfrm>
            <a:off x="6966442" y="5370467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52" name="Picture Placeholder 13"/>
          <p:cNvSpPr>
            <a:spLocks noGrp="1"/>
          </p:cNvSpPr>
          <p:nvPr>
            <p:ph type="pic" sz="quarter" idx="30"/>
          </p:nvPr>
        </p:nvSpPr>
        <p:spPr>
          <a:xfrm>
            <a:off x="9300015" y="5370467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53" name="Picture Placeholder 13"/>
          <p:cNvSpPr>
            <a:spLocks noGrp="1"/>
          </p:cNvSpPr>
          <p:nvPr>
            <p:ph type="pic" sz="quarter" idx="31"/>
          </p:nvPr>
        </p:nvSpPr>
        <p:spPr>
          <a:xfrm>
            <a:off x="-13630" y="10079907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54" name="Picture Placeholder 13"/>
          <p:cNvSpPr>
            <a:spLocks noGrp="1"/>
          </p:cNvSpPr>
          <p:nvPr>
            <p:ph type="pic" sz="quarter" idx="32"/>
          </p:nvPr>
        </p:nvSpPr>
        <p:spPr>
          <a:xfrm>
            <a:off x="9291304" y="7706640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57" name="Picture Placeholder 13"/>
          <p:cNvSpPr>
            <a:spLocks noGrp="1"/>
          </p:cNvSpPr>
          <p:nvPr>
            <p:ph type="pic" sz="quarter" idx="35"/>
          </p:nvPr>
        </p:nvSpPr>
        <p:spPr>
          <a:xfrm>
            <a:off x="9291304" y="10029107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36"/>
          </p:nvPr>
        </p:nvSpPr>
        <p:spPr>
          <a:xfrm>
            <a:off x="22569488" y="712788"/>
            <a:ext cx="1065212" cy="730250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  <a:latin typeface="Raleway Regular" charset="0"/>
              </a:defRPr>
            </a:lvl1pPr>
          </a:lstStyle>
          <a:p>
            <a:fld id="{0C67CFAE-3207-4A97-BFBE-A9E7197E8B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6"/>
          <p:cNvSpPr/>
          <p:nvPr userDrawn="1"/>
        </p:nvSpPr>
        <p:spPr>
          <a:xfrm>
            <a:off x="0" y="13522325"/>
            <a:ext cx="24387175" cy="347663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852" tIns="121926" rIns="243852" bIns="121926" anchor="ctr"/>
          <a:lstStyle/>
          <a:p>
            <a:pPr algn="ctr" defTabSz="121926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5" name="Group 7"/>
          <p:cNvGrpSpPr>
            <a:grpSpLocks/>
          </p:cNvGrpSpPr>
          <p:nvPr userDrawn="1"/>
        </p:nvGrpSpPr>
        <p:grpSpPr bwMode="auto">
          <a:xfrm>
            <a:off x="488950" y="942975"/>
            <a:ext cx="1552575" cy="276225"/>
            <a:chOff x="6221638" y="2403583"/>
            <a:chExt cx="1501283" cy="267029"/>
          </a:xfrm>
        </p:grpSpPr>
        <p:sp>
          <p:nvSpPr>
            <p:cNvPr id="26" name="Oval 8"/>
            <p:cNvSpPr/>
            <p:nvPr/>
          </p:nvSpPr>
          <p:spPr>
            <a:xfrm>
              <a:off x="7449681" y="2403583"/>
              <a:ext cx="273240" cy="26702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Oval 9"/>
            <p:cNvSpPr/>
            <p:nvPr/>
          </p:nvSpPr>
          <p:spPr>
            <a:xfrm>
              <a:off x="7142671" y="2403583"/>
              <a:ext cx="273240" cy="267029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Oval 10"/>
            <p:cNvSpPr/>
            <p:nvPr/>
          </p:nvSpPr>
          <p:spPr>
            <a:xfrm>
              <a:off x="6835660" y="2403583"/>
              <a:ext cx="273240" cy="26702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" name="Oval 11"/>
            <p:cNvSpPr/>
            <p:nvPr/>
          </p:nvSpPr>
          <p:spPr>
            <a:xfrm>
              <a:off x="6528649" y="2403583"/>
              <a:ext cx="273240" cy="26702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0" name="Oval 12"/>
            <p:cNvSpPr/>
            <p:nvPr/>
          </p:nvSpPr>
          <p:spPr>
            <a:xfrm>
              <a:off x="6221638" y="2403583"/>
              <a:ext cx="273240" cy="26702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sp>
        <p:nvSpPr>
          <p:cNvPr id="31" name="Oval 13"/>
          <p:cNvSpPr>
            <a:spLocks noChangeAspect="1"/>
          </p:cNvSpPr>
          <p:nvPr userDrawn="1"/>
        </p:nvSpPr>
        <p:spPr>
          <a:xfrm>
            <a:off x="22764750" y="774700"/>
            <a:ext cx="690563" cy="69056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852" tIns="121926" rIns="243852" bIns="121926" anchor="ctr"/>
          <a:lstStyle/>
          <a:p>
            <a:pPr algn="ctr" defTabSz="121926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2112708" y="340660"/>
            <a:ext cx="19429396" cy="1462152"/>
          </a:xfrm>
        </p:spPr>
        <p:txBody>
          <a:bodyPr>
            <a:noAutofit/>
          </a:bodyPr>
          <a:lstStyle>
            <a:lvl1pPr>
              <a:defRPr sz="6400">
                <a:solidFill>
                  <a:schemeClr val="bg2"/>
                </a:solidFill>
                <a:latin typeface="Raleway ExtraBold"/>
                <a:cs typeface="Raleway ExtraBold"/>
              </a:defRPr>
            </a:lvl1pPr>
            <a:lvl2pPr>
              <a:defRPr sz="7500">
                <a:solidFill>
                  <a:schemeClr val="accent2"/>
                </a:solidFill>
                <a:latin typeface="Lato Black"/>
                <a:cs typeface="Lato Black"/>
              </a:defRPr>
            </a:lvl2pPr>
            <a:lvl3pPr>
              <a:defRPr sz="7500">
                <a:solidFill>
                  <a:schemeClr val="accent2"/>
                </a:solidFill>
                <a:latin typeface="Lato Black"/>
                <a:cs typeface="Lato Black"/>
              </a:defRPr>
            </a:lvl3pPr>
            <a:lvl4pPr>
              <a:defRPr sz="7500">
                <a:solidFill>
                  <a:schemeClr val="accent2"/>
                </a:solidFill>
                <a:latin typeface="Lato Black"/>
                <a:cs typeface="Lato Black"/>
              </a:defRPr>
            </a:lvl4pPr>
            <a:lvl5pPr>
              <a:defRPr sz="7500">
                <a:solidFill>
                  <a:schemeClr val="accent2"/>
                </a:solidFill>
                <a:latin typeface="Lato Black"/>
                <a:cs typeface="Lato Black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2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2112709" y="1371600"/>
            <a:ext cx="19429298" cy="778933"/>
          </a:xfrm>
        </p:spPr>
        <p:txBody>
          <a:bodyPr>
            <a:noAutofit/>
          </a:bodyPr>
          <a:lstStyle>
            <a:lvl1pPr>
              <a:defRPr sz="2900">
                <a:solidFill>
                  <a:schemeClr val="bg1">
                    <a:lumMod val="75000"/>
                  </a:schemeClr>
                </a:solidFill>
                <a:latin typeface="Raleway Light"/>
                <a:cs typeface="Raleway Light"/>
              </a:defRPr>
            </a:lvl1pPr>
            <a:lvl2pPr>
              <a:defRPr>
                <a:latin typeface="Lato Light"/>
                <a:cs typeface="Lato Light"/>
              </a:defRPr>
            </a:lvl2pPr>
            <a:lvl3pPr>
              <a:defRPr>
                <a:latin typeface="Lato Light"/>
                <a:cs typeface="Lato Light"/>
              </a:defRPr>
            </a:lvl3pPr>
            <a:lvl4pPr>
              <a:defRPr>
                <a:latin typeface="Lato Light"/>
                <a:cs typeface="Lato Light"/>
              </a:defRPr>
            </a:lvl4pPr>
            <a:lvl5pPr>
              <a:defRPr>
                <a:latin typeface="Lato Light"/>
                <a:cs typeface="Lato 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541451" y="3048000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37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2875024" y="3048000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8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5199886" y="3048000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9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541451" y="5370467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40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2875024" y="5370467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1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5199886" y="5370467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42" name="Picture Placeholder 13"/>
          <p:cNvSpPr>
            <a:spLocks noGrp="1"/>
          </p:cNvSpPr>
          <p:nvPr>
            <p:ph type="pic" sz="quarter" idx="20"/>
          </p:nvPr>
        </p:nvSpPr>
        <p:spPr>
          <a:xfrm>
            <a:off x="14504820" y="2997200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43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16838394" y="2997200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4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19163256" y="2997200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45" name="Picture Placeholder 13"/>
          <p:cNvSpPr>
            <a:spLocks noGrp="1"/>
          </p:cNvSpPr>
          <p:nvPr>
            <p:ph type="pic" sz="quarter" idx="23"/>
          </p:nvPr>
        </p:nvSpPr>
        <p:spPr>
          <a:xfrm>
            <a:off x="14504820" y="5319667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46" name="Picture Placeholder 13"/>
          <p:cNvSpPr>
            <a:spLocks noGrp="1"/>
          </p:cNvSpPr>
          <p:nvPr>
            <p:ph type="pic" sz="quarter" idx="24"/>
          </p:nvPr>
        </p:nvSpPr>
        <p:spPr>
          <a:xfrm>
            <a:off x="16838394" y="5319667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7" name="Picture Placeholder 13"/>
          <p:cNvSpPr>
            <a:spLocks noGrp="1"/>
          </p:cNvSpPr>
          <p:nvPr>
            <p:ph type="pic" sz="quarter" idx="25"/>
          </p:nvPr>
        </p:nvSpPr>
        <p:spPr>
          <a:xfrm>
            <a:off x="19163256" y="5319667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48" name="Picture Placeholder 13"/>
          <p:cNvSpPr>
            <a:spLocks noGrp="1"/>
          </p:cNvSpPr>
          <p:nvPr>
            <p:ph type="pic" sz="quarter" idx="26"/>
          </p:nvPr>
        </p:nvSpPr>
        <p:spPr>
          <a:xfrm>
            <a:off x="7521522" y="3048000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49" name="Picture Placeholder 13"/>
          <p:cNvSpPr>
            <a:spLocks noGrp="1"/>
          </p:cNvSpPr>
          <p:nvPr>
            <p:ph type="pic" sz="quarter" idx="27"/>
          </p:nvPr>
        </p:nvSpPr>
        <p:spPr>
          <a:xfrm>
            <a:off x="9855095" y="3048000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50" name="Picture Placeholder 13"/>
          <p:cNvSpPr>
            <a:spLocks noGrp="1"/>
          </p:cNvSpPr>
          <p:nvPr>
            <p:ph type="pic" sz="quarter" idx="28"/>
          </p:nvPr>
        </p:nvSpPr>
        <p:spPr>
          <a:xfrm>
            <a:off x="12179958" y="3048000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51" name="Picture Placeholder 13"/>
          <p:cNvSpPr>
            <a:spLocks noGrp="1"/>
          </p:cNvSpPr>
          <p:nvPr>
            <p:ph type="pic" sz="quarter" idx="29"/>
          </p:nvPr>
        </p:nvSpPr>
        <p:spPr>
          <a:xfrm>
            <a:off x="7521522" y="5370467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52" name="Picture Placeholder 13"/>
          <p:cNvSpPr>
            <a:spLocks noGrp="1"/>
          </p:cNvSpPr>
          <p:nvPr>
            <p:ph type="pic" sz="quarter" idx="30"/>
          </p:nvPr>
        </p:nvSpPr>
        <p:spPr>
          <a:xfrm>
            <a:off x="9855095" y="5370467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53" name="Picture Placeholder 13"/>
          <p:cNvSpPr>
            <a:spLocks noGrp="1"/>
          </p:cNvSpPr>
          <p:nvPr>
            <p:ph type="pic" sz="quarter" idx="31"/>
          </p:nvPr>
        </p:nvSpPr>
        <p:spPr>
          <a:xfrm>
            <a:off x="12179958" y="5370467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54" name="Picture Placeholder 13"/>
          <p:cNvSpPr>
            <a:spLocks noGrp="1"/>
          </p:cNvSpPr>
          <p:nvPr>
            <p:ph type="pic" sz="quarter" idx="32"/>
          </p:nvPr>
        </p:nvSpPr>
        <p:spPr>
          <a:xfrm>
            <a:off x="21484892" y="2997200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57" name="Picture Placeholder 13"/>
          <p:cNvSpPr>
            <a:spLocks noGrp="1"/>
          </p:cNvSpPr>
          <p:nvPr>
            <p:ph type="pic" sz="quarter" idx="35"/>
          </p:nvPr>
        </p:nvSpPr>
        <p:spPr>
          <a:xfrm>
            <a:off x="21484892" y="5319667"/>
            <a:ext cx="2292605" cy="2290213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36"/>
          </p:nvPr>
        </p:nvSpPr>
        <p:spPr>
          <a:xfrm>
            <a:off x="22569488" y="712788"/>
            <a:ext cx="1065212" cy="730250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  <a:latin typeface="Raleway Regular" charset="0"/>
              </a:defRPr>
            </a:lvl1pPr>
          </a:lstStyle>
          <a:p>
            <a:fld id="{1564E945-56C8-443C-8A23-4DE72A7B07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219200" y="549275"/>
            <a:ext cx="219487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43852" tIns="121926" rIns="243852" bIns="1219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219200" y="3200400"/>
            <a:ext cx="21948775" cy="905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43852" tIns="121926" rIns="243852" bIns="1219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200" y="12712700"/>
            <a:ext cx="5691188" cy="730250"/>
          </a:xfrm>
          <a:prstGeom prst="rect">
            <a:avLst/>
          </a:prstGeom>
        </p:spPr>
        <p:txBody>
          <a:bodyPr vert="horz" lIns="243852" tIns="121926" rIns="243852" bIns="121926" rtlCol="0" anchor="ctr"/>
          <a:lstStyle>
            <a:lvl1pPr algn="l" defTabSz="1219261" fontAlgn="auto">
              <a:spcBef>
                <a:spcPts val="0"/>
              </a:spcBef>
              <a:spcAft>
                <a:spcPts val="0"/>
              </a:spcAft>
              <a:defRPr sz="3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2788" y="12712700"/>
            <a:ext cx="7721600" cy="730250"/>
          </a:xfrm>
          <a:prstGeom prst="rect">
            <a:avLst/>
          </a:prstGeom>
        </p:spPr>
        <p:txBody>
          <a:bodyPr vert="horz" lIns="243852" tIns="121926" rIns="243852" bIns="121926" rtlCol="0" anchor="ctr"/>
          <a:lstStyle>
            <a:lvl1pPr algn="ctr" defTabSz="1219261" fontAlgn="auto">
              <a:spcBef>
                <a:spcPts val="0"/>
              </a:spcBef>
              <a:spcAft>
                <a:spcPts val="0"/>
              </a:spcAft>
              <a:defRPr sz="3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476788" y="12712700"/>
            <a:ext cx="5691187" cy="730250"/>
          </a:xfrm>
          <a:prstGeom prst="rect">
            <a:avLst/>
          </a:prstGeom>
        </p:spPr>
        <p:txBody>
          <a:bodyPr vert="horz" wrap="square" lIns="243852" tIns="121926" rIns="243852" bIns="121926" numCol="1" anchor="ctr" anchorCtr="0" compatLnSpc="1">
            <a:prstTxWarp prst="textNoShape">
              <a:avLst/>
            </a:prstTxWarp>
          </a:bodyPr>
          <a:lstStyle>
            <a:lvl1pPr algn="r">
              <a:defRPr sz="3200">
                <a:solidFill>
                  <a:srgbClr val="898989"/>
                </a:solidFill>
              </a:defRPr>
            </a:lvl1pPr>
          </a:lstStyle>
          <a:p>
            <a:fld id="{440AA624-E449-4392-8A0F-570D02B05C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10" r:id="rId12"/>
    <p:sldLayoutId id="2147483711" r:id="rId13"/>
  </p:sldLayoutIdLst>
  <p:transition>
    <p:push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1219200" rtl="0" fontAlgn="base">
        <a:spcBef>
          <a:spcPct val="0"/>
        </a:spcBef>
        <a:spcAft>
          <a:spcPct val="0"/>
        </a:spcAft>
        <a:defRPr sz="7500" kern="1200">
          <a:solidFill>
            <a:schemeClr val="bg2"/>
          </a:solidFill>
          <a:latin typeface="Raleway ExtraBold"/>
          <a:ea typeface="MS PGothic" pitchFamily="34" charset="-128"/>
          <a:cs typeface="Raleway ExtraBold"/>
        </a:defRPr>
      </a:lvl1pPr>
      <a:lvl2pPr algn="ctr" defTabSz="1219200" rtl="0" fontAlgn="base">
        <a:spcBef>
          <a:spcPct val="0"/>
        </a:spcBef>
        <a:spcAft>
          <a:spcPct val="0"/>
        </a:spcAft>
        <a:defRPr sz="7500">
          <a:solidFill>
            <a:schemeClr val="bg2"/>
          </a:solidFill>
          <a:latin typeface="Raleway ExtraBold" charset="0"/>
          <a:ea typeface="MS PGothic" pitchFamily="34" charset="-128"/>
        </a:defRPr>
      </a:lvl2pPr>
      <a:lvl3pPr algn="ctr" defTabSz="1219200" rtl="0" fontAlgn="base">
        <a:spcBef>
          <a:spcPct val="0"/>
        </a:spcBef>
        <a:spcAft>
          <a:spcPct val="0"/>
        </a:spcAft>
        <a:defRPr sz="7500">
          <a:solidFill>
            <a:schemeClr val="bg2"/>
          </a:solidFill>
          <a:latin typeface="Raleway ExtraBold" charset="0"/>
          <a:ea typeface="MS PGothic" pitchFamily="34" charset="-128"/>
        </a:defRPr>
      </a:lvl3pPr>
      <a:lvl4pPr algn="ctr" defTabSz="1219200" rtl="0" fontAlgn="base">
        <a:spcBef>
          <a:spcPct val="0"/>
        </a:spcBef>
        <a:spcAft>
          <a:spcPct val="0"/>
        </a:spcAft>
        <a:defRPr sz="7500">
          <a:solidFill>
            <a:schemeClr val="bg2"/>
          </a:solidFill>
          <a:latin typeface="Raleway ExtraBold" charset="0"/>
          <a:ea typeface="MS PGothic" pitchFamily="34" charset="-128"/>
        </a:defRPr>
      </a:lvl4pPr>
      <a:lvl5pPr algn="ctr" defTabSz="1219200" rtl="0" fontAlgn="base">
        <a:spcBef>
          <a:spcPct val="0"/>
        </a:spcBef>
        <a:spcAft>
          <a:spcPct val="0"/>
        </a:spcAft>
        <a:defRPr sz="7500">
          <a:solidFill>
            <a:schemeClr val="bg2"/>
          </a:solidFill>
          <a:latin typeface="Raleway ExtraBold" charset="0"/>
          <a:ea typeface="MS PGothic" pitchFamily="34" charset="-128"/>
        </a:defRPr>
      </a:lvl5pPr>
      <a:lvl6pPr marL="457200" algn="ctr" defTabSz="1219200" rtl="0" fontAlgn="base">
        <a:spcBef>
          <a:spcPct val="0"/>
        </a:spcBef>
        <a:spcAft>
          <a:spcPct val="0"/>
        </a:spcAft>
        <a:defRPr sz="7500">
          <a:solidFill>
            <a:schemeClr val="bg2"/>
          </a:solidFill>
          <a:latin typeface="Raleway ExtraBold" charset="0"/>
          <a:ea typeface="MS PGothic" pitchFamily="34" charset="-128"/>
        </a:defRPr>
      </a:lvl6pPr>
      <a:lvl7pPr marL="914400" algn="ctr" defTabSz="1219200" rtl="0" fontAlgn="base">
        <a:spcBef>
          <a:spcPct val="0"/>
        </a:spcBef>
        <a:spcAft>
          <a:spcPct val="0"/>
        </a:spcAft>
        <a:defRPr sz="7500">
          <a:solidFill>
            <a:schemeClr val="bg2"/>
          </a:solidFill>
          <a:latin typeface="Raleway ExtraBold" charset="0"/>
          <a:ea typeface="MS PGothic" pitchFamily="34" charset="-128"/>
        </a:defRPr>
      </a:lvl7pPr>
      <a:lvl8pPr marL="1371600" algn="ctr" defTabSz="1219200" rtl="0" fontAlgn="base">
        <a:spcBef>
          <a:spcPct val="0"/>
        </a:spcBef>
        <a:spcAft>
          <a:spcPct val="0"/>
        </a:spcAft>
        <a:defRPr sz="7500">
          <a:solidFill>
            <a:schemeClr val="bg2"/>
          </a:solidFill>
          <a:latin typeface="Raleway ExtraBold" charset="0"/>
          <a:ea typeface="MS PGothic" pitchFamily="34" charset="-128"/>
        </a:defRPr>
      </a:lvl8pPr>
      <a:lvl9pPr marL="1828800" algn="ctr" defTabSz="1219200" rtl="0" fontAlgn="base">
        <a:spcBef>
          <a:spcPct val="0"/>
        </a:spcBef>
        <a:spcAft>
          <a:spcPct val="0"/>
        </a:spcAft>
        <a:defRPr sz="7500">
          <a:solidFill>
            <a:schemeClr val="bg2"/>
          </a:solidFill>
          <a:latin typeface="Raleway ExtraBold" charset="0"/>
          <a:ea typeface="MS PGothic" pitchFamily="34" charset="-128"/>
        </a:defRPr>
      </a:lvl9pPr>
    </p:titleStyle>
    <p:bodyStyle>
      <a:lvl1pPr algn="l" defTabSz="1219200" rtl="0" fontAlgn="base">
        <a:spcBef>
          <a:spcPct val="20000"/>
        </a:spcBef>
        <a:spcAft>
          <a:spcPct val="0"/>
        </a:spcAft>
        <a:buFont typeface="Arial" pitchFamily="34" charset="0"/>
        <a:defRPr sz="6400" kern="1200">
          <a:solidFill>
            <a:srgbClr val="BFBFBF"/>
          </a:solidFill>
          <a:latin typeface="Raleway Light"/>
          <a:ea typeface="MS PGothic" pitchFamily="34" charset="-128"/>
          <a:cs typeface="Raleway Light"/>
        </a:defRPr>
      </a:lvl1pPr>
      <a:lvl2pPr marL="1219200" algn="l" defTabSz="1219200" rtl="0" fontAlgn="base">
        <a:spcBef>
          <a:spcPct val="20000"/>
        </a:spcBef>
        <a:spcAft>
          <a:spcPct val="0"/>
        </a:spcAft>
        <a:buFont typeface="Arial" pitchFamily="34" charset="0"/>
        <a:defRPr sz="4800" kern="1200">
          <a:solidFill>
            <a:srgbClr val="BFBFBF"/>
          </a:solidFill>
          <a:latin typeface="Raleway Light"/>
          <a:ea typeface="MS PGothic" pitchFamily="34" charset="-128"/>
          <a:cs typeface="Raleway Light"/>
        </a:defRPr>
      </a:lvl2pPr>
      <a:lvl3pPr marL="2438400" algn="l" defTabSz="1219200" rtl="0" fontAlgn="base">
        <a:spcBef>
          <a:spcPct val="20000"/>
        </a:spcBef>
        <a:spcAft>
          <a:spcPct val="0"/>
        </a:spcAft>
        <a:buFont typeface="Arial" pitchFamily="34" charset="0"/>
        <a:defRPr sz="4300" kern="1200">
          <a:solidFill>
            <a:srgbClr val="BFBFBF"/>
          </a:solidFill>
          <a:latin typeface="Raleway Light"/>
          <a:ea typeface="MS PGothic" pitchFamily="34" charset="-128"/>
          <a:cs typeface="Raleway Light"/>
        </a:defRPr>
      </a:lvl3pPr>
      <a:lvl4pPr marL="3657600" algn="l" defTabSz="1219200" rtl="0" fontAlgn="base">
        <a:spcBef>
          <a:spcPct val="20000"/>
        </a:spcBef>
        <a:spcAft>
          <a:spcPct val="0"/>
        </a:spcAft>
        <a:buFont typeface="Arial" pitchFamily="34" charset="0"/>
        <a:defRPr sz="3700" kern="1200">
          <a:solidFill>
            <a:srgbClr val="BFBFBF"/>
          </a:solidFill>
          <a:latin typeface="Raleway Light"/>
          <a:ea typeface="MS PGothic" pitchFamily="34" charset="-128"/>
          <a:cs typeface="Raleway Light"/>
        </a:defRPr>
      </a:lvl4pPr>
      <a:lvl5pPr marL="4876800" algn="l" defTabSz="1219200" rtl="0" fontAlgn="base">
        <a:spcBef>
          <a:spcPct val="20000"/>
        </a:spcBef>
        <a:spcAft>
          <a:spcPct val="0"/>
        </a:spcAft>
        <a:buFont typeface="Arial" pitchFamily="34" charset="0"/>
        <a:defRPr sz="3700" kern="1200">
          <a:solidFill>
            <a:srgbClr val="BFBFBF"/>
          </a:solidFill>
          <a:latin typeface="Raleway Light"/>
          <a:ea typeface="MS PGothic" pitchFamily="34" charset="-128"/>
          <a:cs typeface="Raleway Light"/>
        </a:defRPr>
      </a:lvl5pPr>
      <a:lvl6pPr marL="6705935" indent="-609630" algn="l" defTabSz="1219261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6pPr>
      <a:lvl7pPr marL="7925196" indent="-609630" algn="l" defTabSz="1219261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7pPr>
      <a:lvl8pPr marL="9144457" indent="-609630" algn="l" defTabSz="1219261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8pPr>
      <a:lvl9pPr marL="10363718" indent="-609630" algn="l" defTabSz="1219261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261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219261" algn="l" defTabSz="1219261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438522" algn="l" defTabSz="1219261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657783" algn="l" defTabSz="1219261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77044" algn="l" defTabSz="1219261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096305" algn="l" defTabSz="1219261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315566" algn="l" defTabSz="1219261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534827" algn="l" defTabSz="1219261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754088" algn="l" defTabSz="1219261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125787" y="3352800"/>
            <a:ext cx="17132300" cy="2940050"/>
          </a:xfrm>
        </p:spPr>
        <p:txBody>
          <a:bodyPr/>
          <a:lstStyle/>
          <a:p>
            <a:pPr algn="l"/>
            <a:r>
              <a:rPr lang="pl-PL" sz="14400" dirty="0" smtClean="0">
                <a:latin typeface="Raleway ExtraBold" charset="0"/>
              </a:rPr>
              <a:t>Krajowy Fundusz Szkoleniowy</a:t>
            </a:r>
            <a:endParaRPr lang="en-US" sz="14400" dirty="0" smtClean="0">
              <a:latin typeface="Raleway ExtraBold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506787" y="6819900"/>
            <a:ext cx="17132300" cy="1104900"/>
          </a:xfrm>
        </p:spPr>
        <p:txBody>
          <a:bodyPr/>
          <a:lstStyle/>
          <a:p>
            <a:r>
              <a:rPr lang="pl-PL" sz="4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aleway ExtraLight" charset="0"/>
              </a:rPr>
              <a:t>Wojewódzki Urząd Pracy w Toruniu</a:t>
            </a:r>
            <a:endParaRPr lang="en-US" sz="4300" dirty="0" smtClean="0">
              <a:solidFill>
                <a:schemeClr val="tx1">
                  <a:lumMod val="50000"/>
                  <a:lumOff val="50000"/>
                </a:schemeClr>
              </a:solidFill>
              <a:latin typeface="Raleway ExtraLight" charset="0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735387" y="7915275"/>
            <a:ext cx="2625725" cy="466725"/>
            <a:chOff x="6221638" y="2403583"/>
            <a:chExt cx="1501283" cy="267029"/>
          </a:xfrm>
        </p:grpSpPr>
        <p:sp>
          <p:nvSpPr>
            <p:cNvPr id="4" name="Oval 3"/>
            <p:cNvSpPr/>
            <p:nvPr/>
          </p:nvSpPr>
          <p:spPr>
            <a:xfrm>
              <a:off x="7449713" y="2403583"/>
              <a:ext cx="273208" cy="26702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7142013" y="2403583"/>
              <a:ext cx="274116" cy="267029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6835222" y="2403583"/>
              <a:ext cx="274116" cy="26702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6528430" y="2403583"/>
              <a:ext cx="274116" cy="26702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6221638" y="2403583"/>
              <a:ext cx="273208" cy="26702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8436" name="Slide Number Placeholder 7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3EFEE95-8BD6-479C-AD49-8920482014CE}" type="slidenum">
              <a:rPr lang="en-US"/>
              <a:pPr/>
              <a:t>1</a:t>
            </a:fld>
            <a:endParaRPr lang="en-US"/>
          </a:p>
        </p:txBody>
      </p:sp>
      <p:pic>
        <p:nvPicPr>
          <p:cNvPr id="18442" name="Picture 10" descr="\\WUP.LOCAL\UZYTKOWNICY\TORUN1\krzysztofmusiol\PULPIT\KF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2587" y="11277600"/>
            <a:ext cx="15838488" cy="1356241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112963" y="376238"/>
            <a:ext cx="19429412" cy="1462087"/>
          </a:xfrm>
        </p:spPr>
        <p:txBody>
          <a:bodyPr/>
          <a:lstStyle/>
          <a:p>
            <a:r>
              <a:rPr lang="pl-PL" dirty="0" smtClean="0">
                <a:latin typeface="Raleway ExtraBold" charset="0"/>
              </a:rPr>
              <a:t>Rozliczanie środków KFS.</a:t>
            </a:r>
          </a:p>
        </p:txBody>
      </p:sp>
      <p:sp>
        <p:nvSpPr>
          <p:cNvPr id="1945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112963" y="1371600"/>
            <a:ext cx="19429412" cy="779463"/>
          </a:xfrm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</a:rPr>
              <a:t>Kiedy i jak rozliczyć się z przekazanych pieniędzy .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Raleway Light" charset="0"/>
            </a:endParaRPr>
          </a:p>
        </p:txBody>
      </p:sp>
      <p:sp>
        <p:nvSpPr>
          <p:cNvPr id="10" name="TextBox 40"/>
          <p:cNvSpPr txBox="1">
            <a:spLocks noChangeArrowheads="1"/>
          </p:cNvSpPr>
          <p:nvPr/>
        </p:nvSpPr>
        <p:spPr bwMode="auto">
          <a:xfrm>
            <a:off x="687387" y="2255032"/>
            <a:ext cx="22099588" cy="11079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43852" tIns="121926" rIns="243852" bIns="121926">
            <a:spAutoFit/>
          </a:bodyPr>
          <a:lstStyle/>
          <a:p>
            <a:pPr algn="just"/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Powiatowy Urząd Pracy przelewa środki na kształceniu ustawiczne na konto pracodawcy zgodnie z podpisaną umową.</a:t>
            </a:r>
          </a:p>
          <a:p>
            <a:pPr algn="just"/>
            <a:endParaRPr lang="pl-PL" sz="4400" dirty="0" smtClean="0">
              <a:solidFill>
                <a:schemeClr val="tx2"/>
              </a:solidFill>
              <a:latin typeface="Raleway Light" charset="0"/>
            </a:endParaRPr>
          </a:p>
          <a:p>
            <a:pPr algn="just"/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Środki przyznane pracodawcy na działania finansowane z Krajowego Funduszu Szkoleniowego w danym roku powinny zostać w nim wydatkowane (np. </a:t>
            </a:r>
            <a:r>
              <a:rPr lang="pl-PL" sz="4400" b="1" dirty="0" smtClean="0">
                <a:solidFill>
                  <a:schemeClr val="tx2"/>
                </a:solidFill>
                <a:latin typeface="Raleway Light" charset="0"/>
              </a:rPr>
              <a:t>jeśli pracodawca otrzymał pieniądze w roku </a:t>
            </a:r>
            <a:r>
              <a:rPr lang="pl-PL" sz="4400" b="1" dirty="0" smtClean="0">
                <a:solidFill>
                  <a:schemeClr val="tx2"/>
                </a:solidFill>
                <a:latin typeface="Raleway Light" charset="0"/>
              </a:rPr>
              <a:t>2016 </a:t>
            </a:r>
            <a:r>
              <a:rPr lang="pl-PL" sz="4400" b="1" dirty="0" smtClean="0">
                <a:solidFill>
                  <a:schemeClr val="tx2"/>
                </a:solidFill>
                <a:latin typeface="Raleway Light" charset="0"/>
              </a:rPr>
              <a:t>to wszystkie wydatki powinny zostać </a:t>
            </a:r>
            <a:r>
              <a:rPr lang="pl-PL" sz="4400" b="1" dirty="0" smtClean="0">
                <a:solidFill>
                  <a:schemeClr val="tx2"/>
                </a:solidFill>
                <a:latin typeface="Raleway Light" charset="0"/>
              </a:rPr>
              <a:t>poniesione </a:t>
            </a:r>
            <a:r>
              <a:rPr lang="pl-PL" sz="4400" b="1" dirty="0" smtClean="0">
                <a:solidFill>
                  <a:schemeClr val="tx2"/>
                </a:solidFill>
                <a:latin typeface="Raleway Light" charset="0"/>
              </a:rPr>
              <a:t>właśnie w </a:t>
            </a:r>
            <a:r>
              <a:rPr lang="pl-PL" sz="4400" b="1" dirty="0" smtClean="0">
                <a:solidFill>
                  <a:schemeClr val="tx2"/>
                </a:solidFill>
                <a:latin typeface="Raleway Light" charset="0"/>
              </a:rPr>
              <a:t>2016 </a:t>
            </a:r>
            <a:r>
              <a:rPr lang="pl-PL" sz="4400" b="1" dirty="0" smtClean="0">
                <a:solidFill>
                  <a:schemeClr val="tx2"/>
                </a:solidFill>
                <a:latin typeface="Raleway Light" charset="0"/>
              </a:rPr>
              <a:t>roku</a:t>
            </a:r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). Jednak rozliczenie wszystkich wydatków powinno nastąpić dopiero po zakończeniu i zrealizowaniu przewidziany działań (</a:t>
            </a:r>
            <a:r>
              <a:rPr lang="pl-PL" sz="4400" b="1" dirty="0" smtClean="0">
                <a:solidFill>
                  <a:schemeClr val="tx2"/>
                </a:solidFill>
                <a:latin typeface="Raleway Light" charset="0"/>
              </a:rPr>
              <a:t>jeśli działania kończą się w roku </a:t>
            </a:r>
            <a:r>
              <a:rPr lang="pl-PL" sz="4400" b="1" dirty="0" smtClean="0">
                <a:solidFill>
                  <a:schemeClr val="tx2"/>
                </a:solidFill>
                <a:latin typeface="Raleway Light" charset="0"/>
              </a:rPr>
              <a:t>2017 </a:t>
            </a:r>
            <a:r>
              <a:rPr lang="pl-PL" sz="4400" b="1" dirty="0" smtClean="0">
                <a:solidFill>
                  <a:schemeClr val="tx2"/>
                </a:solidFill>
                <a:latin typeface="Raleway Light" charset="0"/>
              </a:rPr>
              <a:t>– np. studia podyplomowe – należy je rozliczyć w roku </a:t>
            </a:r>
            <a:r>
              <a:rPr lang="pl-PL" sz="4400" b="1" dirty="0" smtClean="0">
                <a:solidFill>
                  <a:schemeClr val="tx2"/>
                </a:solidFill>
                <a:latin typeface="Raleway Light" charset="0"/>
              </a:rPr>
              <a:t>2017</a:t>
            </a:r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).</a:t>
            </a:r>
            <a:endParaRPr lang="pl-PL" sz="4400" dirty="0" smtClean="0">
              <a:solidFill>
                <a:schemeClr val="tx2"/>
              </a:solidFill>
              <a:latin typeface="Raleway Light" charset="0"/>
            </a:endParaRPr>
          </a:p>
          <a:p>
            <a:pPr algn="just"/>
            <a:endParaRPr lang="pl-PL" sz="4400" dirty="0" smtClean="0">
              <a:solidFill>
                <a:schemeClr val="tx2"/>
              </a:solidFill>
              <a:latin typeface="Raleway Light" charset="0"/>
            </a:endParaRPr>
          </a:p>
          <a:p>
            <a:pPr algn="just"/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Pracodawca korzystający ze środków KFS dla celów rozliczenia umowy winien udokumentować wszystkie działania zrealizowane w ramach przyznanych środków (np. kserokopie umów z pracownikami, kopie zaświadczeń i certyfikatów potwierdzających ukończenie podjętych form kształcenia ustawicznego, kopie polis NNW, itd. )</a:t>
            </a:r>
          </a:p>
        </p:txBody>
      </p:sp>
      <p:sp>
        <p:nvSpPr>
          <p:cNvPr id="28" name="Slide Number Placeholder 3"/>
          <p:cNvSpPr>
            <a:spLocks noGrp="1"/>
          </p:cNvSpPr>
          <p:nvPr>
            <p:ph type="sldNum" sz="quarter" idx="15"/>
          </p:nvPr>
        </p:nvSpPr>
        <p:spPr bwMode="auto">
          <a:xfrm>
            <a:off x="22786975" y="793750"/>
            <a:ext cx="1065212" cy="730250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fld id="{8786CB00-28B7-4198-8C09-5255BC324A6C}" type="slidenum">
              <a:rPr lang="en-US" sz="2400">
                <a:solidFill>
                  <a:schemeClr val="bg1"/>
                </a:solidFill>
              </a:rPr>
              <a:pPr/>
              <a:t>10</a:t>
            </a:fld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val 81"/>
          <p:cNvSpPr>
            <a:spLocks noChangeAspect="1"/>
          </p:cNvSpPr>
          <p:nvPr/>
        </p:nvSpPr>
        <p:spPr>
          <a:xfrm>
            <a:off x="534987" y="2590800"/>
            <a:ext cx="3511359" cy="3511359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26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458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112963" y="376238"/>
            <a:ext cx="19429412" cy="1462087"/>
          </a:xfrm>
        </p:spPr>
        <p:txBody>
          <a:bodyPr/>
          <a:lstStyle/>
          <a:p>
            <a:r>
              <a:rPr lang="pl-PL" dirty="0" smtClean="0">
                <a:latin typeface="Raleway ExtraBold" charset="0"/>
              </a:rPr>
              <a:t>Krajowy Fundusz Szkoleniowy w 2015 roku.</a:t>
            </a:r>
          </a:p>
        </p:txBody>
      </p:sp>
      <p:sp>
        <p:nvSpPr>
          <p:cNvPr id="1945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112963" y="1371600"/>
            <a:ext cx="19429412" cy="779463"/>
          </a:xfrm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</a:rPr>
              <a:t>Wykorzystanie środków przez powiatowe urzędy pracy na koniec 2015 roku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Raleway Light" charset="0"/>
            </a:endParaRPr>
          </a:p>
        </p:txBody>
      </p:sp>
      <p:sp>
        <p:nvSpPr>
          <p:cNvPr id="10" name="TextBox 40"/>
          <p:cNvSpPr txBox="1">
            <a:spLocks noChangeArrowheads="1"/>
          </p:cNvSpPr>
          <p:nvPr/>
        </p:nvSpPr>
        <p:spPr bwMode="auto">
          <a:xfrm>
            <a:off x="4649787" y="2133600"/>
            <a:ext cx="18137188" cy="2092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43852" tIns="121926" rIns="243852" bIns="121926">
            <a:spAutoFit/>
          </a:bodyPr>
          <a:lstStyle/>
          <a:p>
            <a:r>
              <a:rPr lang="pl-PL" sz="4000" dirty="0" smtClean="0">
                <a:solidFill>
                  <a:schemeClr val="tx2"/>
                </a:solidFill>
                <a:latin typeface="Raleway Light" charset="0"/>
              </a:rPr>
              <a:t>W </a:t>
            </a:r>
            <a:r>
              <a:rPr lang="pl-PL" sz="4000" b="1" u="sng" dirty="0" smtClean="0">
                <a:solidFill>
                  <a:schemeClr val="tx2"/>
                </a:solidFill>
                <a:latin typeface="Raleway Light" charset="0"/>
              </a:rPr>
              <a:t>2015 roku </a:t>
            </a:r>
            <a:r>
              <a:rPr lang="pl-PL" sz="4000" dirty="0" smtClean="0">
                <a:solidFill>
                  <a:schemeClr val="tx2"/>
                </a:solidFill>
                <a:latin typeface="Raleway Light" charset="0"/>
              </a:rPr>
              <a:t>województwo kujawsko-pomorskie w ramach limitów Krajowego Funduszu Szkoleniowego </a:t>
            </a:r>
            <a:r>
              <a:rPr lang="pl-PL" sz="4000" b="1" u="sng" dirty="0" smtClean="0">
                <a:solidFill>
                  <a:schemeClr val="tx2"/>
                </a:solidFill>
                <a:latin typeface="Raleway Light" charset="0"/>
              </a:rPr>
              <a:t>otrzymało 6 562 000 zł</a:t>
            </a:r>
            <a:r>
              <a:rPr lang="pl-PL" sz="4000" dirty="0" smtClean="0">
                <a:solidFill>
                  <a:schemeClr val="tx2"/>
                </a:solidFill>
                <a:latin typeface="Raleway Light" charset="0"/>
              </a:rPr>
              <a:t> + </a:t>
            </a:r>
            <a:r>
              <a:rPr lang="pl-PL" sz="4000" b="1" u="sng" dirty="0" smtClean="0">
                <a:solidFill>
                  <a:schemeClr val="tx2"/>
                </a:solidFill>
                <a:latin typeface="Raleway Light" charset="0"/>
              </a:rPr>
              <a:t>3 376 900 ze środków rezerwy </a:t>
            </a:r>
            <a:r>
              <a:rPr lang="pl-PL" sz="4000" b="1" dirty="0" smtClean="0">
                <a:solidFill>
                  <a:schemeClr val="tx2"/>
                </a:solidFill>
                <a:latin typeface="Raleway Light" charset="0"/>
              </a:rPr>
              <a:t> (łącznie blisko 10 mln zł)</a:t>
            </a:r>
          </a:p>
        </p:txBody>
      </p:sp>
      <p:sp>
        <p:nvSpPr>
          <p:cNvPr id="12" name="TextBox 43"/>
          <p:cNvSpPr txBox="1">
            <a:spLocks noChangeArrowheads="1"/>
          </p:cNvSpPr>
          <p:nvPr/>
        </p:nvSpPr>
        <p:spPr bwMode="auto">
          <a:xfrm>
            <a:off x="4649787" y="4390060"/>
            <a:ext cx="17610138" cy="1477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43852" tIns="121926" rIns="243852" bIns="121926">
            <a:spAutoFit/>
          </a:bodyPr>
          <a:lstStyle/>
          <a:p>
            <a:r>
              <a:rPr lang="pl-PL" sz="4000" dirty="0" smtClean="0">
                <a:solidFill>
                  <a:schemeClr val="tx2"/>
                </a:solidFill>
                <a:latin typeface="Raleway Light" charset="0"/>
              </a:rPr>
              <a:t>Do końca 2015 roku </a:t>
            </a:r>
            <a:r>
              <a:rPr lang="pl-PL" sz="4000" b="1" u="sng" dirty="0" smtClean="0">
                <a:solidFill>
                  <a:schemeClr val="tx2"/>
                </a:solidFill>
                <a:latin typeface="Raleway Light" charset="0"/>
              </a:rPr>
              <a:t>złożono 1050 wniosków </a:t>
            </a:r>
            <a:r>
              <a:rPr lang="pl-PL" sz="4000" dirty="0" smtClean="0">
                <a:solidFill>
                  <a:schemeClr val="tx2"/>
                </a:solidFill>
                <a:latin typeface="Raleway Light" charset="0"/>
              </a:rPr>
              <a:t>o dofinansowanie kształcenia ustawicznego z czego </a:t>
            </a:r>
            <a:r>
              <a:rPr lang="pl-PL" sz="4000" b="1" u="sng" dirty="0" smtClean="0">
                <a:solidFill>
                  <a:schemeClr val="tx2"/>
                </a:solidFill>
                <a:latin typeface="Raleway Light" charset="0"/>
              </a:rPr>
              <a:t>pozytywnie rozpatrzono 775</a:t>
            </a:r>
            <a:r>
              <a:rPr lang="pl-PL" sz="4000" dirty="0" smtClean="0">
                <a:solidFill>
                  <a:schemeClr val="tx2"/>
                </a:solidFill>
                <a:latin typeface="Raleway Light" charset="0"/>
              </a:rPr>
              <a:t>.</a:t>
            </a:r>
          </a:p>
        </p:txBody>
      </p:sp>
      <p:sp>
        <p:nvSpPr>
          <p:cNvPr id="28" name="Slide Number Placeholder 3"/>
          <p:cNvSpPr>
            <a:spLocks noGrp="1"/>
          </p:cNvSpPr>
          <p:nvPr>
            <p:ph type="sldNum" sz="quarter" idx="15"/>
          </p:nvPr>
        </p:nvSpPr>
        <p:spPr bwMode="auto">
          <a:xfrm>
            <a:off x="22786975" y="793750"/>
            <a:ext cx="1065212" cy="730250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fld id="{8786CB00-28B7-4198-8C09-5255BC324A6C}" type="slidenum">
              <a:rPr lang="en-US" sz="2400">
                <a:solidFill>
                  <a:schemeClr val="bg1"/>
                </a:solidFill>
              </a:rPr>
              <a:pPr/>
              <a:t>11</a:t>
            </a:fld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8" name="TextBox 43"/>
          <p:cNvSpPr txBox="1">
            <a:spLocks noChangeArrowheads="1"/>
          </p:cNvSpPr>
          <p:nvPr/>
        </p:nvSpPr>
        <p:spPr bwMode="auto">
          <a:xfrm>
            <a:off x="3354387" y="5867400"/>
            <a:ext cx="17610138" cy="861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43852" tIns="121926" rIns="243852" bIns="121926">
            <a:spAutoFit/>
          </a:bodyPr>
          <a:lstStyle/>
          <a:p>
            <a:r>
              <a:rPr lang="pl-PL" sz="4000" dirty="0" smtClean="0">
                <a:solidFill>
                  <a:schemeClr val="tx2"/>
                </a:solidFill>
                <a:latin typeface="Raleway Light" charset="0"/>
              </a:rPr>
              <a:t>W ramach KFS:</a:t>
            </a:r>
          </a:p>
        </p:txBody>
      </p:sp>
      <p:sp>
        <p:nvSpPr>
          <p:cNvPr id="32" name="Freeform 325"/>
          <p:cNvSpPr>
            <a:spLocks noChangeAspect="1" noChangeArrowheads="1"/>
          </p:cNvSpPr>
          <p:nvPr/>
        </p:nvSpPr>
        <p:spPr bwMode="auto">
          <a:xfrm>
            <a:off x="1410014" y="3149917"/>
            <a:ext cx="1791973" cy="2412683"/>
          </a:xfrm>
          <a:custGeom>
            <a:avLst/>
            <a:gdLst>
              <a:gd name="T0" fmla="*/ 699585 w 1046"/>
              <a:gd name="T1" fmla="*/ 1063530 h 1405"/>
              <a:gd name="T2" fmla="*/ 177416 w 1046"/>
              <a:gd name="T3" fmla="*/ 531260 h 1405"/>
              <a:gd name="T4" fmla="*/ 877001 w 1046"/>
              <a:gd name="T5" fmla="*/ 531260 h 1405"/>
              <a:gd name="T6" fmla="*/ 396162 w 1046"/>
              <a:gd name="T7" fmla="*/ 1241290 h 1405"/>
              <a:gd name="T8" fmla="*/ 396162 w 1046"/>
              <a:gd name="T9" fmla="*/ 1334210 h 1405"/>
              <a:gd name="T10" fmla="*/ 523176 w 1046"/>
              <a:gd name="T11" fmla="*/ 1418040 h 1405"/>
              <a:gd name="T12" fmla="*/ 657247 w 1046"/>
              <a:gd name="T13" fmla="*/ 1334210 h 1405"/>
              <a:gd name="T14" fmla="*/ 657247 w 1046"/>
              <a:gd name="T15" fmla="*/ 1241290 h 1405"/>
              <a:gd name="T16" fmla="*/ 396162 w 1046"/>
              <a:gd name="T17" fmla="*/ 1105950 h 1405"/>
              <a:gd name="T18" fmla="*/ 396162 w 1046"/>
              <a:gd name="T19" fmla="*/ 1198870 h 1405"/>
              <a:gd name="T20" fmla="*/ 699585 w 1046"/>
              <a:gd name="T21" fmla="*/ 1156450 h 1405"/>
              <a:gd name="T22" fmla="*/ 42338 w 1046"/>
              <a:gd name="T23" fmla="*/ 304010 h 1405"/>
              <a:gd name="T24" fmla="*/ 169352 w 1046"/>
              <a:gd name="T25" fmla="*/ 277750 h 1405"/>
              <a:gd name="T26" fmla="*/ 42338 w 1046"/>
              <a:gd name="T27" fmla="*/ 304010 h 1405"/>
              <a:gd name="T28" fmla="*/ 573579 w 1046"/>
              <a:gd name="T29" fmla="*/ 0 h 1405"/>
              <a:gd name="T30" fmla="*/ 480838 w 1046"/>
              <a:gd name="T31" fmla="*/ 92920 h 1405"/>
              <a:gd name="T32" fmla="*/ 573579 w 1046"/>
              <a:gd name="T33" fmla="*/ 92920 h 1405"/>
              <a:gd name="T34" fmla="*/ 303422 w 1046"/>
              <a:gd name="T35" fmla="*/ 50500 h 1405"/>
              <a:gd name="T36" fmla="*/ 270157 w 1046"/>
              <a:gd name="T37" fmla="*/ 176750 h 1405"/>
              <a:gd name="T38" fmla="*/ 1012079 w 1046"/>
              <a:gd name="T39" fmla="*/ 304010 h 1405"/>
              <a:gd name="T40" fmla="*/ 885065 w 1046"/>
              <a:gd name="T41" fmla="*/ 277750 h 1405"/>
              <a:gd name="T42" fmla="*/ 1012079 w 1046"/>
              <a:gd name="T43" fmla="*/ 304010 h 1405"/>
              <a:gd name="T44" fmla="*/ 749987 w 1046"/>
              <a:gd name="T45" fmla="*/ 50500 h 1405"/>
              <a:gd name="T46" fmla="*/ 784260 w 1046"/>
              <a:gd name="T47" fmla="*/ 176750 h 1405"/>
              <a:gd name="T48" fmla="*/ 84676 w 1046"/>
              <a:gd name="T49" fmla="*/ 531260 h 1405"/>
              <a:gd name="T50" fmla="*/ 0 w 1046"/>
              <a:gd name="T51" fmla="*/ 489850 h 1405"/>
              <a:gd name="T52" fmla="*/ 92740 w 1046"/>
              <a:gd name="T53" fmla="*/ 573680 h 1405"/>
              <a:gd name="T54" fmla="*/ 960669 w 1046"/>
              <a:gd name="T55" fmla="*/ 489850 h 1405"/>
              <a:gd name="T56" fmla="*/ 960669 w 1046"/>
              <a:gd name="T57" fmla="*/ 573680 h 1405"/>
              <a:gd name="T58" fmla="*/ 1053409 w 1046"/>
              <a:gd name="T59" fmla="*/ 489850 h 1405"/>
              <a:gd name="T60" fmla="*/ 893130 w 1046"/>
              <a:gd name="T61" fmla="*/ 793860 h 1405"/>
              <a:gd name="T62" fmla="*/ 1012079 w 1046"/>
              <a:gd name="T63" fmla="*/ 759520 h 1405"/>
              <a:gd name="T64" fmla="*/ 893130 w 1046"/>
              <a:gd name="T65" fmla="*/ 793860 h 1405"/>
              <a:gd name="T66" fmla="*/ 92740 w 1046"/>
              <a:gd name="T67" fmla="*/ 835270 h 1405"/>
              <a:gd name="T68" fmla="*/ 127014 w 1046"/>
              <a:gd name="T69" fmla="*/ 717100 h 1405"/>
              <a:gd name="T70" fmla="*/ 42338 w 1046"/>
              <a:gd name="T71" fmla="*/ 759520 h 1405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46" h="1405">
                <a:moveTo>
                  <a:pt x="870" y="526"/>
                </a:moveTo>
                <a:cubicBezTo>
                  <a:pt x="870" y="702"/>
                  <a:pt x="694" y="877"/>
                  <a:pt x="694" y="1053"/>
                </a:cubicBezTo>
                <a:cubicBezTo>
                  <a:pt x="343" y="1053"/>
                  <a:pt x="343" y="1053"/>
                  <a:pt x="343" y="1053"/>
                </a:cubicBezTo>
                <a:cubicBezTo>
                  <a:pt x="343" y="877"/>
                  <a:pt x="176" y="702"/>
                  <a:pt x="176" y="526"/>
                </a:cubicBezTo>
                <a:cubicBezTo>
                  <a:pt x="176" y="334"/>
                  <a:pt x="326" y="175"/>
                  <a:pt x="519" y="175"/>
                </a:cubicBezTo>
                <a:cubicBezTo>
                  <a:pt x="719" y="175"/>
                  <a:pt x="870" y="334"/>
                  <a:pt x="870" y="526"/>
                </a:cubicBezTo>
                <a:close/>
                <a:moveTo>
                  <a:pt x="652" y="1229"/>
                </a:moveTo>
                <a:cubicBezTo>
                  <a:pt x="393" y="1229"/>
                  <a:pt x="393" y="1229"/>
                  <a:pt x="393" y="1229"/>
                </a:cubicBezTo>
                <a:cubicBezTo>
                  <a:pt x="368" y="1229"/>
                  <a:pt x="343" y="1245"/>
                  <a:pt x="343" y="1270"/>
                </a:cubicBezTo>
                <a:cubicBezTo>
                  <a:pt x="343" y="1296"/>
                  <a:pt x="368" y="1321"/>
                  <a:pt x="393" y="1321"/>
                </a:cubicBezTo>
                <a:cubicBezTo>
                  <a:pt x="402" y="1321"/>
                  <a:pt x="402" y="1321"/>
                  <a:pt x="402" y="1321"/>
                </a:cubicBezTo>
                <a:cubicBezTo>
                  <a:pt x="418" y="1371"/>
                  <a:pt x="469" y="1404"/>
                  <a:pt x="519" y="1404"/>
                </a:cubicBezTo>
                <a:cubicBezTo>
                  <a:pt x="577" y="1404"/>
                  <a:pt x="627" y="1371"/>
                  <a:pt x="644" y="1321"/>
                </a:cubicBezTo>
                <a:cubicBezTo>
                  <a:pt x="652" y="1321"/>
                  <a:pt x="652" y="1321"/>
                  <a:pt x="652" y="1321"/>
                </a:cubicBezTo>
                <a:cubicBezTo>
                  <a:pt x="677" y="1321"/>
                  <a:pt x="694" y="1296"/>
                  <a:pt x="694" y="1270"/>
                </a:cubicBezTo>
                <a:cubicBezTo>
                  <a:pt x="694" y="1245"/>
                  <a:pt x="677" y="1229"/>
                  <a:pt x="652" y="1229"/>
                </a:cubicBezTo>
                <a:close/>
                <a:moveTo>
                  <a:pt x="652" y="1095"/>
                </a:moveTo>
                <a:cubicBezTo>
                  <a:pt x="393" y="1095"/>
                  <a:pt x="393" y="1095"/>
                  <a:pt x="393" y="1095"/>
                </a:cubicBezTo>
                <a:cubicBezTo>
                  <a:pt x="368" y="1095"/>
                  <a:pt x="343" y="1120"/>
                  <a:pt x="343" y="1145"/>
                </a:cubicBezTo>
                <a:cubicBezTo>
                  <a:pt x="343" y="1162"/>
                  <a:pt x="368" y="1187"/>
                  <a:pt x="393" y="1187"/>
                </a:cubicBezTo>
                <a:cubicBezTo>
                  <a:pt x="652" y="1187"/>
                  <a:pt x="652" y="1187"/>
                  <a:pt x="652" y="1187"/>
                </a:cubicBezTo>
                <a:cubicBezTo>
                  <a:pt x="677" y="1187"/>
                  <a:pt x="694" y="1162"/>
                  <a:pt x="694" y="1145"/>
                </a:cubicBezTo>
                <a:cubicBezTo>
                  <a:pt x="694" y="1120"/>
                  <a:pt x="677" y="1095"/>
                  <a:pt x="652" y="1095"/>
                </a:cubicBezTo>
                <a:close/>
                <a:moveTo>
                  <a:pt x="42" y="301"/>
                </a:moveTo>
                <a:cubicBezTo>
                  <a:pt x="126" y="351"/>
                  <a:pt x="126" y="351"/>
                  <a:pt x="126" y="351"/>
                </a:cubicBezTo>
                <a:cubicBezTo>
                  <a:pt x="134" y="326"/>
                  <a:pt x="151" y="301"/>
                  <a:pt x="168" y="275"/>
                </a:cubicBezTo>
                <a:cubicBezTo>
                  <a:pt x="92" y="225"/>
                  <a:pt x="92" y="225"/>
                  <a:pt x="92" y="225"/>
                </a:cubicBezTo>
                <a:lnTo>
                  <a:pt x="42" y="301"/>
                </a:lnTo>
                <a:close/>
                <a:moveTo>
                  <a:pt x="569" y="92"/>
                </a:moveTo>
                <a:cubicBezTo>
                  <a:pt x="569" y="0"/>
                  <a:pt x="569" y="0"/>
                  <a:pt x="569" y="0"/>
                </a:cubicBezTo>
                <a:cubicBezTo>
                  <a:pt x="477" y="0"/>
                  <a:pt x="477" y="0"/>
                  <a:pt x="477" y="0"/>
                </a:cubicBezTo>
                <a:cubicBezTo>
                  <a:pt x="477" y="92"/>
                  <a:pt x="477" y="92"/>
                  <a:pt x="477" y="92"/>
                </a:cubicBezTo>
                <a:cubicBezTo>
                  <a:pt x="493" y="92"/>
                  <a:pt x="510" y="92"/>
                  <a:pt x="519" y="92"/>
                </a:cubicBezTo>
                <a:cubicBezTo>
                  <a:pt x="535" y="92"/>
                  <a:pt x="552" y="92"/>
                  <a:pt x="569" y="92"/>
                </a:cubicBezTo>
                <a:close/>
                <a:moveTo>
                  <a:pt x="343" y="133"/>
                </a:moveTo>
                <a:cubicBezTo>
                  <a:pt x="301" y="50"/>
                  <a:pt x="301" y="50"/>
                  <a:pt x="301" y="50"/>
                </a:cubicBezTo>
                <a:cubicBezTo>
                  <a:pt x="218" y="92"/>
                  <a:pt x="218" y="92"/>
                  <a:pt x="218" y="92"/>
                </a:cubicBezTo>
                <a:cubicBezTo>
                  <a:pt x="268" y="175"/>
                  <a:pt x="268" y="175"/>
                  <a:pt x="268" y="175"/>
                </a:cubicBezTo>
                <a:cubicBezTo>
                  <a:pt x="293" y="159"/>
                  <a:pt x="318" y="142"/>
                  <a:pt x="343" y="133"/>
                </a:cubicBezTo>
                <a:close/>
                <a:moveTo>
                  <a:pt x="1004" y="301"/>
                </a:moveTo>
                <a:cubicBezTo>
                  <a:pt x="953" y="225"/>
                  <a:pt x="953" y="225"/>
                  <a:pt x="953" y="225"/>
                </a:cubicBezTo>
                <a:cubicBezTo>
                  <a:pt x="878" y="275"/>
                  <a:pt x="878" y="275"/>
                  <a:pt x="878" y="275"/>
                </a:cubicBezTo>
                <a:cubicBezTo>
                  <a:pt x="895" y="301"/>
                  <a:pt x="912" y="326"/>
                  <a:pt x="920" y="351"/>
                </a:cubicBezTo>
                <a:lnTo>
                  <a:pt x="1004" y="301"/>
                </a:lnTo>
                <a:close/>
                <a:moveTo>
                  <a:pt x="820" y="92"/>
                </a:moveTo>
                <a:cubicBezTo>
                  <a:pt x="744" y="50"/>
                  <a:pt x="744" y="50"/>
                  <a:pt x="744" y="50"/>
                </a:cubicBezTo>
                <a:cubicBezTo>
                  <a:pt x="702" y="133"/>
                  <a:pt x="702" y="133"/>
                  <a:pt x="702" y="133"/>
                </a:cubicBezTo>
                <a:cubicBezTo>
                  <a:pt x="727" y="142"/>
                  <a:pt x="753" y="159"/>
                  <a:pt x="778" y="175"/>
                </a:cubicBezTo>
                <a:lnTo>
                  <a:pt x="820" y="92"/>
                </a:lnTo>
                <a:close/>
                <a:moveTo>
                  <a:pt x="84" y="526"/>
                </a:moveTo>
                <a:cubicBezTo>
                  <a:pt x="84" y="510"/>
                  <a:pt x="84" y="501"/>
                  <a:pt x="92" y="485"/>
                </a:cubicBezTo>
                <a:cubicBezTo>
                  <a:pt x="0" y="485"/>
                  <a:pt x="0" y="485"/>
                  <a:pt x="0" y="485"/>
                </a:cubicBezTo>
                <a:cubicBezTo>
                  <a:pt x="0" y="568"/>
                  <a:pt x="0" y="568"/>
                  <a:pt x="0" y="568"/>
                </a:cubicBezTo>
                <a:cubicBezTo>
                  <a:pt x="92" y="568"/>
                  <a:pt x="92" y="568"/>
                  <a:pt x="92" y="568"/>
                </a:cubicBezTo>
                <a:cubicBezTo>
                  <a:pt x="84" y="560"/>
                  <a:pt x="84" y="543"/>
                  <a:pt x="84" y="526"/>
                </a:cubicBezTo>
                <a:close/>
                <a:moveTo>
                  <a:pt x="953" y="485"/>
                </a:moveTo>
                <a:cubicBezTo>
                  <a:pt x="953" y="501"/>
                  <a:pt x="962" y="510"/>
                  <a:pt x="962" y="526"/>
                </a:cubicBezTo>
                <a:cubicBezTo>
                  <a:pt x="962" y="543"/>
                  <a:pt x="953" y="560"/>
                  <a:pt x="953" y="568"/>
                </a:cubicBezTo>
                <a:cubicBezTo>
                  <a:pt x="1045" y="568"/>
                  <a:pt x="1045" y="568"/>
                  <a:pt x="1045" y="568"/>
                </a:cubicBezTo>
                <a:cubicBezTo>
                  <a:pt x="1045" y="485"/>
                  <a:pt x="1045" y="485"/>
                  <a:pt x="1045" y="485"/>
                </a:cubicBezTo>
                <a:lnTo>
                  <a:pt x="953" y="485"/>
                </a:lnTo>
                <a:close/>
                <a:moveTo>
                  <a:pt x="886" y="786"/>
                </a:moveTo>
                <a:cubicBezTo>
                  <a:pt x="953" y="827"/>
                  <a:pt x="953" y="827"/>
                  <a:pt x="953" y="827"/>
                </a:cubicBezTo>
                <a:cubicBezTo>
                  <a:pt x="1004" y="752"/>
                  <a:pt x="1004" y="752"/>
                  <a:pt x="1004" y="752"/>
                </a:cubicBezTo>
                <a:cubicBezTo>
                  <a:pt x="920" y="710"/>
                  <a:pt x="920" y="710"/>
                  <a:pt x="920" y="710"/>
                </a:cubicBezTo>
                <a:cubicBezTo>
                  <a:pt x="912" y="735"/>
                  <a:pt x="895" y="761"/>
                  <a:pt x="886" y="786"/>
                </a:cubicBezTo>
                <a:close/>
                <a:moveTo>
                  <a:pt x="42" y="752"/>
                </a:moveTo>
                <a:cubicBezTo>
                  <a:pt x="92" y="827"/>
                  <a:pt x="92" y="827"/>
                  <a:pt x="92" y="827"/>
                </a:cubicBezTo>
                <a:cubicBezTo>
                  <a:pt x="159" y="786"/>
                  <a:pt x="159" y="786"/>
                  <a:pt x="159" y="786"/>
                </a:cubicBezTo>
                <a:cubicBezTo>
                  <a:pt x="151" y="761"/>
                  <a:pt x="134" y="735"/>
                  <a:pt x="126" y="710"/>
                </a:cubicBezTo>
                <a:lnTo>
                  <a:pt x="42" y="752"/>
                </a:lnTo>
                <a:close/>
                <a:moveTo>
                  <a:pt x="42" y="752"/>
                </a:moveTo>
                <a:lnTo>
                  <a:pt x="42" y="752"/>
                </a:lnTo>
                <a:close/>
              </a:path>
            </a:pathLst>
          </a:custGeom>
          <a:solidFill>
            <a:srgbClr val="FFFFCC"/>
          </a:solidFill>
          <a:ln w="9525">
            <a:noFill/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243846" tIns="121922" rIns="243846" bIns="121922" anchor="ctr"/>
          <a:lstStyle/>
          <a:p>
            <a:endParaRPr lang="pl-PL"/>
          </a:p>
        </p:txBody>
      </p:sp>
      <p:sp>
        <p:nvSpPr>
          <p:cNvPr id="20" name="Prostokąt 19"/>
          <p:cNvSpPr/>
          <p:nvPr/>
        </p:nvSpPr>
        <p:spPr>
          <a:xfrm>
            <a:off x="534987" y="6858000"/>
            <a:ext cx="233172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 687 przedsiębiorców dostało dofinansowanie ze środków KFS w tym:</a:t>
            </a:r>
          </a:p>
          <a:p>
            <a:pPr lvl="1">
              <a:buFont typeface="Wingdings" pitchFamily="2" charset="2"/>
              <a:buChar char="§"/>
            </a:pPr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276 przedsiębiorców zatrudniających do 10 osób,</a:t>
            </a:r>
          </a:p>
          <a:p>
            <a:pPr lvl="1">
              <a:buFont typeface="Wingdings" pitchFamily="2" charset="2"/>
              <a:buChar char="§"/>
            </a:pPr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411 przedsiębiorców zatrudniających 10 osób i więcej.</a:t>
            </a:r>
            <a:endParaRPr lang="pl-PL" dirty="0"/>
          </a:p>
        </p:txBody>
      </p:sp>
      <p:sp>
        <p:nvSpPr>
          <p:cNvPr id="23" name="Prostokąt 22"/>
          <p:cNvSpPr/>
          <p:nvPr/>
        </p:nvSpPr>
        <p:spPr>
          <a:xfrm>
            <a:off x="306387" y="9095125"/>
            <a:ext cx="2244217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 4 322 osób skorzystało ze wsparcia w ramach KFS w tym </a:t>
            </a:r>
          </a:p>
          <a:p>
            <a:pPr lvl="1">
              <a:buFont typeface="Wingdings" pitchFamily="2" charset="2"/>
              <a:buChar char="§"/>
            </a:pPr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4 296 osób skorzystało ze szkoleń,</a:t>
            </a:r>
          </a:p>
          <a:p>
            <a:pPr lvl="1">
              <a:buFont typeface="Wingdings" pitchFamily="2" charset="2"/>
              <a:buChar char="§"/>
            </a:pPr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131 osób otrzymało dofinansowanie na studia podyplomowe,</a:t>
            </a:r>
          </a:p>
          <a:p>
            <a:pPr lvl="1">
              <a:buFont typeface="Wingdings" pitchFamily="2" charset="2"/>
              <a:buChar char="§"/>
            </a:pPr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151 osób podchodziło do egzaminów zawodowych dających kwalifikacje na rynku pracy.</a:t>
            </a:r>
            <a:endParaRPr lang="pl-PL" dirty="0"/>
          </a:p>
        </p:txBody>
      </p:sp>
      <p:sp>
        <p:nvSpPr>
          <p:cNvPr id="25" name="pole tekstowe 24"/>
          <p:cNvSpPr txBox="1"/>
          <p:nvPr/>
        </p:nvSpPr>
        <p:spPr>
          <a:xfrm>
            <a:off x="600074" y="12565559"/>
            <a:ext cx="230346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Średni koszt wsparcia z KFS na osobę wynosił 2 205,94 zł</a:t>
            </a:r>
            <a:endParaRPr lang="pl-PL" sz="4400" dirty="0">
              <a:solidFill>
                <a:schemeClr val="tx2"/>
              </a:solidFill>
              <a:latin typeface="Raleway Light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>
          <a:xfrm>
            <a:off x="2112708" y="376308"/>
            <a:ext cx="20456780" cy="1462152"/>
          </a:xfrm>
        </p:spPr>
        <p:txBody>
          <a:bodyPr/>
          <a:lstStyle/>
          <a:p>
            <a:r>
              <a:rPr lang="pl-PL" sz="6000" dirty="0" smtClean="0"/>
              <a:t>Wykorzystanie KFS w województwie kujawsko-pomorskim</a:t>
            </a:r>
            <a:endParaRPr lang="pl-PL" sz="600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</a:rPr>
              <a:t>Stan na koniec  2015r.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Raleway Light" charset="0"/>
            </a:endParaRPr>
          </a:p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CE9799F-FD2F-4FFA-952A-6F6A49229654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220786" y="1905000"/>
          <a:ext cx="21564601" cy="6152437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1752601"/>
                <a:gridCol w="5410200"/>
                <a:gridCol w="4267200"/>
                <a:gridCol w="5486400"/>
                <a:gridCol w="4648200"/>
              </a:tblGrid>
              <a:tr h="67931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u="none" strike="noStrike" dirty="0"/>
                        <a:t>L.P.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u="none" strike="noStrike" dirty="0"/>
                        <a:t>Powiatowy Urząd Pracy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u="none" strike="noStrike" dirty="0"/>
                        <a:t>Limit środków </a:t>
                      </a:r>
                      <a:r>
                        <a:rPr lang="pl-PL" sz="2800" u="none" strike="noStrike" dirty="0" smtClean="0"/>
                        <a:t>KFS </a:t>
                      </a:r>
                      <a:br>
                        <a:rPr lang="pl-PL" sz="2800" u="none" strike="noStrike" dirty="0" smtClean="0"/>
                      </a:br>
                      <a:r>
                        <a:rPr lang="pl-PL" sz="2800" u="none" strike="noStrike" dirty="0" smtClean="0"/>
                        <a:t>(wraz z przyznaną rezerwą)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u="none" strike="noStrike" dirty="0"/>
                        <a:t>Wykorzystanie środków limitu </a:t>
                      </a:r>
                      <a:r>
                        <a:rPr lang="pl-PL" sz="2800" u="none" strike="noStrike" dirty="0" smtClean="0"/>
                        <a:t>KFS </a:t>
                      </a:r>
                      <a:br>
                        <a:rPr lang="pl-PL" sz="2800" u="none" strike="noStrike" dirty="0" smtClean="0"/>
                      </a:br>
                      <a:r>
                        <a:rPr lang="pl-PL" sz="2800" u="none" strike="noStrike" dirty="0" smtClean="0"/>
                        <a:t>(bez rezerwy)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u="none" strike="noStrike" dirty="0"/>
                        <a:t>% wykorzystania Limitu KFS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0136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u="none" strike="noStrike" dirty="0"/>
                        <a:t>1.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u="none" strike="noStrike" dirty="0" smtClean="0"/>
                        <a:t>PUP w </a:t>
                      </a:r>
                      <a:r>
                        <a:rPr lang="pl-PL" sz="2800" u="none" strike="noStrike" dirty="0"/>
                        <a:t>Aleksandrowie Kujawskim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/>
                        <a:t>355 200,00 zł</a:t>
                      </a:r>
                      <a:endParaRPr lang="pl-PL" sz="3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/>
                        <a:t>355 147,02 zł</a:t>
                      </a:r>
                      <a:endParaRPr lang="pl-PL" sz="3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 dirty="0" smtClean="0"/>
                        <a:t>99,99 %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52619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u="none" strike="noStrike" dirty="0"/>
                        <a:t>2.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u="none" strike="noStrike" dirty="0" smtClean="0"/>
                        <a:t>PUP w </a:t>
                      </a:r>
                      <a:r>
                        <a:rPr lang="pl-PL" sz="2800" u="none" strike="noStrike" dirty="0"/>
                        <a:t>Brodnicy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/>
                        <a:t>400 000,00 zł</a:t>
                      </a:r>
                      <a:endParaRPr lang="pl-PL" sz="3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/>
                        <a:t>382 625,00 zł</a:t>
                      </a:r>
                      <a:endParaRPr lang="pl-PL" sz="3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 dirty="0" smtClean="0"/>
                        <a:t>95,66 %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57630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u="none" strike="noStrike" dirty="0"/>
                        <a:t>3.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u="none" strike="noStrike" dirty="0" smtClean="0"/>
                        <a:t>PUP </a:t>
                      </a:r>
                      <a:r>
                        <a:rPr lang="pl-PL" sz="2800" u="none" strike="noStrike" dirty="0"/>
                        <a:t>w Bydgoszczy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b="1" u="none" strike="noStrike" dirty="0">
                          <a:solidFill>
                            <a:srgbClr val="00B050"/>
                          </a:solidFill>
                        </a:rPr>
                        <a:t>2 332 100,00 zł</a:t>
                      </a:r>
                      <a:endParaRPr lang="pl-PL" sz="3200" b="1" i="0" u="none" strike="noStrike" dirty="0">
                        <a:solidFill>
                          <a:srgbClr val="00B05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/>
                        <a:t>2 291 426,31 zł</a:t>
                      </a:r>
                      <a:endParaRPr lang="pl-PL" sz="3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 dirty="0" smtClean="0"/>
                        <a:t>98,26 %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9361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u="none" strike="noStrike" dirty="0"/>
                        <a:t>4.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u="none" strike="noStrike" dirty="0" smtClean="0"/>
                        <a:t>PUP </a:t>
                      </a:r>
                      <a:r>
                        <a:rPr lang="pl-PL" sz="2800" u="none" strike="noStrike" dirty="0"/>
                        <a:t>w Chełmnie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/>
                        <a:t>140 600,00 zł</a:t>
                      </a:r>
                      <a:endParaRPr lang="pl-PL" sz="3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/>
                        <a:t>140 600,00 zł</a:t>
                      </a:r>
                      <a:endParaRPr lang="pl-PL" sz="3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 dirty="0" smtClean="0"/>
                        <a:t>100,00 %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9361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u="none" strike="noStrike" dirty="0"/>
                        <a:t>5.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u="none" strike="noStrike" dirty="0" smtClean="0"/>
                        <a:t>PUP </a:t>
                      </a:r>
                      <a:r>
                        <a:rPr lang="pl-PL" sz="2800" u="none" strike="noStrike" dirty="0"/>
                        <a:t>dla Miasta Torunia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b="1" u="none" strike="noStrike" dirty="0">
                          <a:solidFill>
                            <a:srgbClr val="00B050"/>
                          </a:solidFill>
                        </a:rPr>
                        <a:t>965 600,00 zł</a:t>
                      </a:r>
                      <a:endParaRPr lang="pl-PL" sz="3200" b="1" i="0" u="none" strike="noStrike" dirty="0">
                        <a:solidFill>
                          <a:srgbClr val="00B05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/>
                        <a:t>963 728,10 zł</a:t>
                      </a:r>
                      <a:endParaRPr lang="pl-PL" sz="3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 dirty="0" smtClean="0"/>
                        <a:t>99,81 %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9361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u="none" strike="noStrike" dirty="0"/>
                        <a:t>6.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u="none" strike="noStrike" dirty="0" smtClean="0"/>
                        <a:t>PUP </a:t>
                      </a:r>
                      <a:r>
                        <a:rPr lang="pl-PL" sz="2800" u="none" strike="noStrike" dirty="0"/>
                        <a:t>dla Powiatu Toruńskiego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 dirty="0"/>
                        <a:t>251 500,00 zł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/>
                        <a:t>174 113,70 zł</a:t>
                      </a:r>
                      <a:endParaRPr lang="pl-PL" sz="3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 dirty="0" smtClean="0">
                          <a:solidFill>
                            <a:srgbClr val="FF0000"/>
                          </a:solidFill>
                        </a:rPr>
                        <a:t>69,23 %</a:t>
                      </a:r>
                      <a:endParaRPr lang="pl-PL" sz="32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52619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u="none" strike="noStrike" dirty="0"/>
                        <a:t>7.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u="none" strike="noStrike" dirty="0" smtClean="0"/>
                        <a:t>PUP </a:t>
                      </a:r>
                      <a:r>
                        <a:rPr lang="pl-PL" sz="2800" u="none" strike="noStrike" dirty="0"/>
                        <a:t>w Golubiu-Dobrzyniu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 dirty="0"/>
                        <a:t>155 300,00 zł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 dirty="0"/>
                        <a:t>151 363,40 zł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 dirty="0" smtClean="0"/>
                        <a:t>97,47 %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52619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u="none" strike="noStrike"/>
                        <a:t>8.</a:t>
                      </a:r>
                      <a:endParaRPr lang="pl-PL" sz="2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u="none" strike="noStrike" dirty="0" smtClean="0"/>
                        <a:t>PUP w </a:t>
                      </a:r>
                      <a:r>
                        <a:rPr lang="pl-PL" sz="2800" u="none" strike="noStrike" dirty="0"/>
                        <a:t>Grudziądzu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b="1" u="none" strike="noStrike" dirty="0">
                          <a:solidFill>
                            <a:srgbClr val="00B050"/>
                          </a:solidFill>
                        </a:rPr>
                        <a:t>2 276 300,00 zł</a:t>
                      </a:r>
                      <a:endParaRPr lang="pl-PL" sz="3200" b="1" i="0" u="none" strike="noStrike" dirty="0">
                        <a:solidFill>
                          <a:srgbClr val="00B05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 dirty="0"/>
                        <a:t>2 276 300,00 zł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 dirty="0" smtClean="0"/>
                        <a:t>100,00 %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52619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u="none" strike="noStrike"/>
                        <a:t>9.</a:t>
                      </a:r>
                      <a:endParaRPr lang="pl-PL" sz="2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u="none" strike="noStrike" dirty="0" smtClean="0"/>
                        <a:t>PUP </a:t>
                      </a:r>
                      <a:r>
                        <a:rPr lang="pl-PL" sz="2800" u="none" strike="noStrike" dirty="0"/>
                        <a:t>w Inowrocławiu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/>
                        <a:t>430 000,00 zł</a:t>
                      </a:r>
                      <a:endParaRPr lang="pl-PL" sz="3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/>
                        <a:t>429 904,00 zł</a:t>
                      </a:r>
                      <a:endParaRPr lang="pl-PL" sz="3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 dirty="0" smtClean="0"/>
                        <a:t>99,98 %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52619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u="none" strike="noStrike"/>
                        <a:t>10.</a:t>
                      </a:r>
                      <a:endParaRPr lang="pl-PL" sz="2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u="none" strike="noStrike" dirty="0" smtClean="0"/>
                        <a:t>PUP </a:t>
                      </a:r>
                      <a:r>
                        <a:rPr lang="pl-PL" sz="2800" u="none" strike="noStrike" dirty="0"/>
                        <a:t>w Lipnie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 dirty="0"/>
                        <a:t>203 000,00 zł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 dirty="0"/>
                        <a:t>203 000,00 zł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 dirty="0" smtClean="0"/>
                        <a:t>100,00 %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220787" y="8026346"/>
          <a:ext cx="21564600" cy="5384854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1752600"/>
                <a:gridCol w="5410200"/>
                <a:gridCol w="4267200"/>
                <a:gridCol w="5486400"/>
                <a:gridCol w="4648200"/>
              </a:tblGrid>
              <a:tr h="47933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u="none" strike="noStrike" dirty="0"/>
                        <a:t>11.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u="none" strike="noStrike" dirty="0" smtClean="0"/>
                        <a:t>PUP </a:t>
                      </a:r>
                      <a:r>
                        <a:rPr lang="pl-PL" sz="2800" u="none" strike="noStrike" dirty="0"/>
                        <a:t>w Mogilnie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/>
                        <a:t>80 000,00 zł</a:t>
                      </a:r>
                      <a:endParaRPr lang="pl-PL" sz="3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/>
                        <a:t>80 000,00 zł</a:t>
                      </a:r>
                      <a:endParaRPr lang="pl-PL" sz="3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 dirty="0" smtClean="0"/>
                        <a:t>100,00 %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7933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u="none" strike="noStrike" dirty="0"/>
                        <a:t>12.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u="none" strike="noStrike" dirty="0" smtClean="0"/>
                        <a:t>PUP </a:t>
                      </a:r>
                      <a:r>
                        <a:rPr lang="pl-PL" sz="2800" u="none" strike="noStrike" dirty="0"/>
                        <a:t>w Nakle nad </a:t>
                      </a:r>
                      <a:r>
                        <a:rPr lang="pl-PL" sz="2800" u="none" strike="noStrike" dirty="0" smtClean="0"/>
                        <a:t>Notecią 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/>
                        <a:t>328 800,00 zł</a:t>
                      </a:r>
                      <a:endParaRPr lang="pl-PL" sz="3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/>
                        <a:t>328 800,00 zł</a:t>
                      </a:r>
                      <a:endParaRPr lang="pl-PL" sz="3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 dirty="0" smtClean="0"/>
                        <a:t>100,00 %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7933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u="none" strike="noStrike"/>
                        <a:t>13.</a:t>
                      </a:r>
                      <a:endParaRPr lang="pl-PL" sz="2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u="none" strike="noStrike" dirty="0" smtClean="0"/>
                        <a:t>PUP </a:t>
                      </a:r>
                      <a:r>
                        <a:rPr lang="pl-PL" sz="2800" u="none" strike="noStrike" dirty="0"/>
                        <a:t>w Radziejowie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 dirty="0"/>
                        <a:t>147 800,00 zł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/>
                        <a:t>147 800,00 zł</a:t>
                      </a:r>
                      <a:endParaRPr lang="pl-PL" sz="3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 dirty="0" smtClean="0"/>
                        <a:t>100,00 %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7933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u="none" strike="noStrike"/>
                        <a:t>14.</a:t>
                      </a:r>
                      <a:endParaRPr lang="pl-PL" sz="2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u="none" strike="noStrike" dirty="0" smtClean="0"/>
                        <a:t>PUP </a:t>
                      </a:r>
                      <a:r>
                        <a:rPr lang="pl-PL" sz="2800" u="none" strike="noStrike" dirty="0"/>
                        <a:t>w Rypinie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/>
                        <a:t>138 300,00 zł</a:t>
                      </a:r>
                      <a:endParaRPr lang="pl-PL" sz="3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/>
                        <a:t>138 300,00 zł</a:t>
                      </a:r>
                      <a:endParaRPr lang="pl-PL" sz="3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 dirty="0" smtClean="0"/>
                        <a:t>100,00 %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7933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u="none" strike="noStrike"/>
                        <a:t>15.</a:t>
                      </a:r>
                      <a:endParaRPr lang="pl-PL" sz="2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u="none" strike="noStrike" dirty="0" smtClean="0"/>
                        <a:t>PUP </a:t>
                      </a:r>
                      <a:r>
                        <a:rPr lang="pl-PL" sz="2800" u="none" strike="noStrike" dirty="0"/>
                        <a:t>w </a:t>
                      </a:r>
                      <a:r>
                        <a:rPr lang="pl-PL" sz="2800" u="none" strike="noStrike" dirty="0" smtClean="0"/>
                        <a:t>Sępólnie </a:t>
                      </a:r>
                      <a:r>
                        <a:rPr lang="pl-PL" sz="2800" u="none" strike="noStrike" dirty="0"/>
                        <a:t>Krajeńskim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 dirty="0"/>
                        <a:t>135 700,00 zł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/>
                        <a:t>135 700,00 zł</a:t>
                      </a:r>
                      <a:endParaRPr lang="pl-PL" sz="3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 dirty="0" smtClean="0"/>
                        <a:t>100,00 %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7933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u="none" strike="noStrike"/>
                        <a:t>16.</a:t>
                      </a:r>
                      <a:endParaRPr lang="pl-PL" sz="2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u="none" strike="noStrike" dirty="0" smtClean="0"/>
                        <a:t>PUP </a:t>
                      </a:r>
                      <a:r>
                        <a:rPr lang="pl-PL" sz="2800" u="none" strike="noStrike" dirty="0"/>
                        <a:t>w Świeciu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/>
                        <a:t>150 000,00 zł</a:t>
                      </a:r>
                      <a:endParaRPr lang="pl-PL" sz="3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/>
                        <a:t>144 383,70 zł</a:t>
                      </a:r>
                      <a:endParaRPr lang="pl-PL" sz="3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 dirty="0" smtClean="0"/>
                        <a:t>96,26 %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7933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u="none" strike="noStrike"/>
                        <a:t>17.</a:t>
                      </a:r>
                      <a:endParaRPr lang="pl-PL" sz="2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u="none" strike="noStrike" dirty="0" smtClean="0"/>
                        <a:t>PUP </a:t>
                      </a:r>
                      <a:r>
                        <a:rPr lang="pl-PL" sz="2800" u="none" strike="noStrike" dirty="0"/>
                        <a:t>w Tucholi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 dirty="0"/>
                        <a:t>142 200,00 zł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/>
                        <a:t>142 200,00 zł</a:t>
                      </a:r>
                      <a:endParaRPr lang="pl-PL" sz="3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 dirty="0" smtClean="0"/>
                        <a:t>100,00 %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7933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u="none" strike="noStrike"/>
                        <a:t>18.</a:t>
                      </a:r>
                      <a:endParaRPr lang="pl-PL" sz="2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u="none" strike="noStrike" dirty="0" smtClean="0"/>
                        <a:t>PUP </a:t>
                      </a:r>
                      <a:r>
                        <a:rPr lang="pl-PL" sz="2800" u="none" strike="noStrike" dirty="0"/>
                        <a:t>w Wąbrzeźnie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 dirty="0"/>
                        <a:t>230 300,00 zł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/>
                        <a:t>230 300,00 zł</a:t>
                      </a:r>
                      <a:endParaRPr lang="pl-PL" sz="3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 dirty="0" smtClean="0"/>
                        <a:t>100,00 %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7933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u="none" strike="noStrike"/>
                        <a:t>19.</a:t>
                      </a:r>
                      <a:endParaRPr lang="pl-PL" sz="2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u="none" strike="noStrike" dirty="0" smtClean="0"/>
                        <a:t>PUP </a:t>
                      </a:r>
                      <a:r>
                        <a:rPr lang="pl-PL" sz="2800" u="none" strike="noStrike" dirty="0"/>
                        <a:t>w Włocławku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b="1" u="none" strike="noStrike" dirty="0">
                          <a:solidFill>
                            <a:srgbClr val="00B050"/>
                          </a:solidFill>
                        </a:rPr>
                        <a:t>884 900,00 zł</a:t>
                      </a:r>
                      <a:endParaRPr lang="pl-PL" sz="3200" b="1" i="0" u="none" strike="noStrike" dirty="0">
                        <a:solidFill>
                          <a:srgbClr val="00B05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 dirty="0"/>
                        <a:t>863 335,12 zł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 dirty="0" smtClean="0"/>
                        <a:t>97,56 %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9852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u="none" strike="noStrike" dirty="0"/>
                        <a:t>20.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u="none" strike="noStrike" dirty="0" smtClean="0"/>
                        <a:t>PUP </a:t>
                      </a:r>
                      <a:r>
                        <a:rPr lang="pl-PL" sz="2800" u="none" strike="noStrike" dirty="0"/>
                        <a:t>w Żninie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 dirty="0"/>
                        <a:t>191 300,00 zł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 dirty="0"/>
                        <a:t>97 257,60 zł</a:t>
                      </a:r>
                      <a:endParaRPr lang="pl-PL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u="none" strike="noStrike" dirty="0" smtClean="0">
                          <a:solidFill>
                            <a:srgbClr val="FF0000"/>
                          </a:solidFill>
                        </a:rPr>
                        <a:t>50,84 %</a:t>
                      </a:r>
                      <a:endParaRPr lang="pl-PL" sz="32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7933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3200" b="1" u="none" strike="noStrike" dirty="0" smtClean="0"/>
                        <a:t>SUMA</a:t>
                      </a:r>
                      <a:endParaRPr lang="pl-PL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pl-PL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3200" b="1" u="none" strike="noStrike" dirty="0"/>
                        <a:t>9 938 900,00 zł</a:t>
                      </a:r>
                      <a:endParaRPr lang="pl-PL" sz="3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3200" b="1" u="none" strike="noStrike" dirty="0"/>
                        <a:t>9 676 283,95 zł</a:t>
                      </a:r>
                      <a:endParaRPr lang="pl-PL" sz="3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3200" b="1" u="none" strike="noStrike" dirty="0" smtClean="0"/>
                        <a:t>97,36</a:t>
                      </a:r>
                      <a:r>
                        <a:rPr lang="pl-PL" sz="3200" b="1" u="none" strike="noStrike" baseline="0" dirty="0" smtClean="0"/>
                        <a:t> %</a:t>
                      </a:r>
                      <a:endParaRPr lang="pl-PL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>
          <a:xfrm>
            <a:off x="2112708" y="376308"/>
            <a:ext cx="20456780" cy="1462152"/>
          </a:xfrm>
        </p:spPr>
        <p:txBody>
          <a:bodyPr/>
          <a:lstStyle/>
          <a:p>
            <a:r>
              <a:rPr lang="pl-PL" dirty="0" smtClean="0"/>
              <a:t>Powiatowe Urzędy Pracy wnioskujące o rezerwę KFS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pl-PL" dirty="0" smtClean="0"/>
              <a:t>Stan na koniec 2015 roku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CE9799F-FD2F-4FFA-952A-6F6A4922965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pole tekstowe 6"/>
          <p:cNvSpPr txBox="1"/>
          <p:nvPr/>
        </p:nvSpPr>
        <p:spPr>
          <a:xfrm>
            <a:off x="1133474" y="2743200"/>
            <a:ext cx="930751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4000" dirty="0" smtClean="0">
                <a:solidFill>
                  <a:schemeClr val="tx2"/>
                </a:solidFill>
                <a:latin typeface="Raleway Light" charset="0"/>
              </a:rPr>
              <a:t> </a:t>
            </a:r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PUP Grudziądz – 1 400 000 zł</a:t>
            </a:r>
          </a:p>
          <a:p>
            <a:pPr>
              <a:buFont typeface="Arial" pitchFamily="34" charset="0"/>
              <a:buChar char="•"/>
            </a:pPr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 PUP Bydgoszcz – 600 000 zł </a:t>
            </a:r>
          </a:p>
          <a:p>
            <a:pPr>
              <a:buFont typeface="Arial" pitchFamily="34" charset="0"/>
              <a:buChar char="•"/>
            </a:pPr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 PUP Włocławek – 250 000 zł</a:t>
            </a:r>
          </a:p>
          <a:p>
            <a:pPr>
              <a:buFont typeface="Arial" pitchFamily="34" charset="0"/>
              <a:buChar char="•"/>
            </a:pPr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 PUP Aleksandrów – 200 000 zł</a:t>
            </a:r>
          </a:p>
          <a:p>
            <a:pPr>
              <a:buFont typeface="Arial" pitchFamily="34" charset="0"/>
              <a:buChar char="•"/>
            </a:pPr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 PUP Brodnica – 200 000 zł </a:t>
            </a:r>
          </a:p>
          <a:p>
            <a:pPr>
              <a:buFont typeface="Arial" pitchFamily="34" charset="0"/>
              <a:buChar char="•"/>
            </a:pPr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 PUP dla M. Torunia – 200 000 zł</a:t>
            </a:r>
          </a:p>
          <a:p>
            <a:pPr>
              <a:buFont typeface="Arial" pitchFamily="34" charset="0"/>
              <a:buChar char="•"/>
            </a:pPr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 PUP Inowrocław – 200 000 zł</a:t>
            </a:r>
          </a:p>
        </p:txBody>
      </p:sp>
      <p:sp>
        <p:nvSpPr>
          <p:cNvPr id="8" name="Prostokąt 7"/>
          <p:cNvSpPr/>
          <p:nvPr/>
        </p:nvSpPr>
        <p:spPr>
          <a:xfrm>
            <a:off x="11202987" y="2743200"/>
            <a:ext cx="1294447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  PUP Nakło – 120 000 zł</a:t>
            </a:r>
          </a:p>
          <a:p>
            <a:pPr>
              <a:buFont typeface="Arial" pitchFamily="34" charset="0"/>
              <a:buChar char="•"/>
            </a:pPr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 PUP Wąbrzeźno – 59 200 zł  (60 000 zł oczekuje)</a:t>
            </a:r>
          </a:p>
          <a:p>
            <a:pPr>
              <a:buFont typeface="Arial" pitchFamily="34" charset="0"/>
              <a:buChar char="•"/>
            </a:pPr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 PUP Sępólno – 30 000 zł</a:t>
            </a:r>
          </a:p>
          <a:p>
            <a:pPr>
              <a:buFont typeface="Arial" pitchFamily="34" charset="0"/>
              <a:buChar char="•"/>
            </a:pPr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 PUP Radziejów – 22 700 zł</a:t>
            </a:r>
          </a:p>
          <a:p>
            <a:pPr>
              <a:buFont typeface="Arial" pitchFamily="34" charset="0"/>
              <a:buChar char="•"/>
            </a:pPr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 PUP Lipno – 20 000 zł</a:t>
            </a:r>
          </a:p>
          <a:p>
            <a:pPr>
              <a:buFont typeface="Arial" pitchFamily="34" charset="0"/>
              <a:buChar char="•"/>
            </a:pPr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 PUP Golub Dobrzyń – 15 000 zł</a:t>
            </a:r>
          </a:p>
          <a:p>
            <a:pPr>
              <a:buFont typeface="Arial" pitchFamily="34" charset="0"/>
              <a:buChar char="•"/>
            </a:pPr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 PUP Radziejów – 11 100 zł</a:t>
            </a:r>
          </a:p>
        </p:txBody>
      </p:sp>
      <p:cxnSp>
        <p:nvCxnSpPr>
          <p:cNvPr id="10" name="Łącznik prosty 9"/>
          <p:cNvCxnSpPr/>
          <p:nvPr/>
        </p:nvCxnSpPr>
        <p:spPr>
          <a:xfrm>
            <a:off x="10440987" y="2057400"/>
            <a:ext cx="0" cy="5791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Symbol zastępczy tekstu 2"/>
          <p:cNvSpPr txBox="1">
            <a:spLocks/>
          </p:cNvSpPr>
          <p:nvPr/>
        </p:nvSpPr>
        <p:spPr bwMode="auto">
          <a:xfrm>
            <a:off x="611188" y="8139048"/>
            <a:ext cx="23023512" cy="1462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43852" tIns="121926" rIns="243852" bIns="121926" numCol="1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20000"/>
              </a:spcBef>
            </a:pPr>
            <a:r>
              <a:rPr lang="pl-PL" sz="6400" dirty="0" smtClean="0">
                <a:solidFill>
                  <a:srgbClr val="43B4E3"/>
                </a:solidFill>
                <a:latin typeface="Raleway ExtraBold"/>
              </a:rPr>
              <a:t>Powiatowe Urzędy Pracy</a:t>
            </a:r>
            <a:r>
              <a:rPr kumimoji="0" lang="pl-PL" sz="6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Raleway ExtraBold"/>
                <a:ea typeface="MS PGothic" pitchFamily="34" charset="-128"/>
                <a:cs typeface="Raleway ExtraBold"/>
              </a:rPr>
              <a:t>,</a:t>
            </a:r>
            <a:r>
              <a:rPr kumimoji="0" lang="pl-PL" sz="6400" b="0" i="0" u="none" strike="noStrike" kern="1200" cap="none" spc="0" normalizeH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Raleway ExtraBold"/>
                <a:ea typeface="MS PGothic" pitchFamily="34" charset="-128"/>
                <a:cs typeface="Raleway ExtraBold"/>
              </a:rPr>
              <a:t> które zmniejszyły limit przyznanych środków KFS.</a:t>
            </a:r>
            <a:endParaRPr kumimoji="0" lang="pl-PL" sz="64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Raleway ExtraBold"/>
              <a:ea typeface="MS PGothic" pitchFamily="34" charset="-128"/>
              <a:cs typeface="Raleway ExtraBold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611188" y="10363200"/>
            <a:ext cx="98297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4000" dirty="0" smtClean="0">
                <a:solidFill>
                  <a:schemeClr val="tx2"/>
                </a:solidFill>
                <a:latin typeface="Raleway Light" charset="0"/>
              </a:rPr>
              <a:t> </a:t>
            </a:r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PUP Żnin – 90 540 zł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11442700" y="10363200"/>
            <a:ext cx="1066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4000" dirty="0" smtClean="0">
                <a:solidFill>
                  <a:schemeClr val="tx2"/>
                </a:solidFill>
                <a:latin typeface="Raleway Light" charset="0"/>
              </a:rPr>
              <a:t> </a:t>
            </a:r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PUP dla powiatu toruńskiego – 77 386zł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l-PL" dirty="0" smtClean="0"/>
              <a:t>Rok 2016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CE9799F-FD2F-4FFA-952A-6F6A4922965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xtBox 12"/>
          <p:cNvSpPr txBox="1">
            <a:spLocks noChangeArrowheads="1"/>
          </p:cNvSpPr>
          <p:nvPr/>
        </p:nvSpPr>
        <p:spPr bwMode="auto">
          <a:xfrm>
            <a:off x="2592387" y="2209550"/>
            <a:ext cx="20824825" cy="1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43852" tIns="121926" rIns="243852" bIns="121926">
            <a:spAutoFit/>
          </a:bodyPr>
          <a:lstStyle/>
          <a:p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W dniu 16 listopada br. Minister Pracy i Polityki Społecznej dokonał podziału limitu środków z Krajowego Funduszu Szkoleniowego pomiędzy województwa.</a:t>
            </a:r>
          </a:p>
        </p:txBody>
      </p:sp>
      <p:grpSp>
        <p:nvGrpSpPr>
          <p:cNvPr id="7" name="Grupa 6"/>
          <p:cNvGrpSpPr/>
          <p:nvPr/>
        </p:nvGrpSpPr>
        <p:grpSpPr>
          <a:xfrm>
            <a:off x="788733" y="2362200"/>
            <a:ext cx="1323975" cy="1219200"/>
            <a:chOff x="687387" y="2590800"/>
            <a:chExt cx="1323975" cy="1219200"/>
          </a:xfrm>
        </p:grpSpPr>
        <p:sp>
          <p:nvSpPr>
            <p:cNvPr id="8" name="Oval 9"/>
            <p:cNvSpPr/>
            <p:nvPr/>
          </p:nvSpPr>
          <p:spPr bwMode="auto">
            <a:xfrm>
              <a:off x="687387" y="2590800"/>
              <a:ext cx="1323975" cy="1219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243852" tIns="121926" rIns="243852" bIns="121926"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AutoShape 39"/>
            <p:cNvSpPr>
              <a:spLocks/>
            </p:cNvSpPr>
            <p:nvPr/>
          </p:nvSpPr>
          <p:spPr bwMode="auto">
            <a:xfrm>
              <a:off x="1068387" y="2946400"/>
              <a:ext cx="495300" cy="482600"/>
            </a:xfrm>
            <a:custGeom>
              <a:avLst/>
              <a:gdLst>
                <a:gd name="T0" fmla="*/ 10797 w 21595"/>
                <a:gd name="T1" fmla="*/ 10800 h 21600"/>
                <a:gd name="T2" fmla="*/ 10797 w 21595"/>
                <a:gd name="T3" fmla="*/ 10800 h 21600"/>
                <a:gd name="T4" fmla="*/ 10797 w 21595"/>
                <a:gd name="T5" fmla="*/ 10800 h 21600"/>
                <a:gd name="T6" fmla="*/ 10797 w 21595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595" h="21600">
                  <a:moveTo>
                    <a:pt x="8043" y="21599"/>
                  </a:moveTo>
                  <a:cubicBezTo>
                    <a:pt x="7769" y="21599"/>
                    <a:pt x="7477" y="21507"/>
                    <a:pt x="7164" y="21320"/>
                  </a:cubicBezTo>
                  <a:cubicBezTo>
                    <a:pt x="6850" y="21132"/>
                    <a:pt x="6608" y="20916"/>
                    <a:pt x="6436" y="20665"/>
                  </a:cubicBezTo>
                  <a:lnTo>
                    <a:pt x="266" y="11697"/>
                  </a:lnTo>
                  <a:cubicBezTo>
                    <a:pt x="88" y="11439"/>
                    <a:pt x="0" y="11120"/>
                    <a:pt x="0" y="10741"/>
                  </a:cubicBezTo>
                  <a:cubicBezTo>
                    <a:pt x="0" y="10362"/>
                    <a:pt x="88" y="10047"/>
                    <a:pt x="266" y="9799"/>
                  </a:cubicBezTo>
                  <a:lnTo>
                    <a:pt x="2307" y="6831"/>
                  </a:lnTo>
                  <a:cubicBezTo>
                    <a:pt x="2488" y="6573"/>
                    <a:pt x="2708" y="6445"/>
                    <a:pt x="2970" y="6452"/>
                  </a:cubicBezTo>
                  <a:cubicBezTo>
                    <a:pt x="3233" y="6459"/>
                    <a:pt x="3448" y="6583"/>
                    <a:pt x="3622" y="6831"/>
                  </a:cubicBezTo>
                  <a:lnTo>
                    <a:pt x="7903" y="13022"/>
                  </a:lnTo>
                  <a:cubicBezTo>
                    <a:pt x="8082" y="13280"/>
                    <a:pt x="8302" y="13408"/>
                    <a:pt x="8567" y="13408"/>
                  </a:cubicBezTo>
                  <a:cubicBezTo>
                    <a:pt x="8827" y="13408"/>
                    <a:pt x="9045" y="13280"/>
                    <a:pt x="9221" y="13022"/>
                  </a:cubicBezTo>
                  <a:lnTo>
                    <a:pt x="17965" y="393"/>
                  </a:lnTo>
                  <a:cubicBezTo>
                    <a:pt x="18144" y="127"/>
                    <a:pt x="18364" y="0"/>
                    <a:pt x="18629" y="0"/>
                  </a:cubicBezTo>
                  <a:cubicBezTo>
                    <a:pt x="18888" y="0"/>
                    <a:pt x="19109" y="127"/>
                    <a:pt x="19292" y="393"/>
                  </a:cubicBezTo>
                  <a:lnTo>
                    <a:pt x="21333" y="3339"/>
                  </a:lnTo>
                  <a:cubicBezTo>
                    <a:pt x="21511" y="3601"/>
                    <a:pt x="21600" y="3920"/>
                    <a:pt x="21595" y="4299"/>
                  </a:cubicBezTo>
                  <a:cubicBezTo>
                    <a:pt x="21590" y="4678"/>
                    <a:pt x="21502" y="4993"/>
                    <a:pt x="21333" y="5241"/>
                  </a:cubicBezTo>
                  <a:lnTo>
                    <a:pt x="10664" y="20665"/>
                  </a:lnTo>
                  <a:cubicBezTo>
                    <a:pt x="10482" y="20930"/>
                    <a:pt x="10237" y="21146"/>
                    <a:pt x="9929" y="21330"/>
                  </a:cubicBezTo>
                  <a:cubicBezTo>
                    <a:pt x="9620" y="21511"/>
                    <a:pt x="9339" y="21599"/>
                    <a:pt x="9079" y="21599"/>
                  </a:cubicBezTo>
                  <a:lnTo>
                    <a:pt x="8043" y="21599"/>
                  </a:lnTo>
                  <a:close/>
                </a:path>
              </a:pathLst>
            </a:custGeom>
            <a:ln/>
            <a:ex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38100" tIns="38100" rIns="38100" bIns="38100" anchor="ctr"/>
            <a:lstStyle/>
            <a:p>
              <a:pPr defTabSz="3429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ea typeface="+mn-ea"/>
                <a:cs typeface="Gill Sans" charset="0"/>
                <a:sym typeface="Gill Sans" charset="0"/>
              </a:endParaRPr>
            </a:p>
          </p:txBody>
        </p:sp>
      </p:grpSp>
      <p:sp>
        <p:nvSpPr>
          <p:cNvPr id="10" name="TextBox 12"/>
          <p:cNvSpPr txBox="1">
            <a:spLocks noChangeArrowheads="1"/>
          </p:cNvSpPr>
          <p:nvPr/>
        </p:nvSpPr>
        <p:spPr bwMode="auto">
          <a:xfrm>
            <a:off x="2646362" y="4876800"/>
            <a:ext cx="20824825" cy="1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43852" tIns="121926" rIns="243852" bIns="121926">
            <a:spAutoFit/>
          </a:bodyPr>
          <a:lstStyle/>
          <a:p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Dla województwa kujawsko-pomorskiego limit ten wynosi </a:t>
            </a:r>
            <a:r>
              <a:rPr lang="pl-PL" sz="4400" b="1" u="sng" dirty="0" smtClean="0">
                <a:solidFill>
                  <a:schemeClr val="tx2"/>
                </a:solidFill>
                <a:latin typeface="Raleway Light" charset="0"/>
              </a:rPr>
              <a:t>7 800 000 zł </a:t>
            </a:r>
            <a:br>
              <a:rPr lang="pl-PL" sz="4400" b="1" u="sng" dirty="0" smtClean="0">
                <a:solidFill>
                  <a:schemeClr val="tx2"/>
                </a:solidFill>
                <a:latin typeface="Raleway Light" charset="0"/>
              </a:rPr>
            </a:br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z ogólnej kwoty </a:t>
            </a:r>
            <a:r>
              <a:rPr lang="pl-PL" sz="4400" b="1" u="sng" dirty="0" smtClean="0">
                <a:solidFill>
                  <a:schemeClr val="tx2"/>
                </a:solidFill>
                <a:latin typeface="Raleway Light" charset="0"/>
              </a:rPr>
              <a:t>150 814 000 zł</a:t>
            </a:r>
          </a:p>
        </p:txBody>
      </p:sp>
      <p:grpSp>
        <p:nvGrpSpPr>
          <p:cNvPr id="11" name="Grupa 10"/>
          <p:cNvGrpSpPr/>
          <p:nvPr/>
        </p:nvGrpSpPr>
        <p:grpSpPr>
          <a:xfrm>
            <a:off x="842708" y="5081575"/>
            <a:ext cx="1323975" cy="1219200"/>
            <a:chOff x="687387" y="2590800"/>
            <a:chExt cx="1323975" cy="1219200"/>
          </a:xfrm>
        </p:grpSpPr>
        <p:sp>
          <p:nvSpPr>
            <p:cNvPr id="12" name="Oval 9"/>
            <p:cNvSpPr/>
            <p:nvPr/>
          </p:nvSpPr>
          <p:spPr bwMode="auto">
            <a:xfrm>
              <a:off x="687387" y="2590800"/>
              <a:ext cx="1323975" cy="1219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243852" tIns="121926" rIns="243852" bIns="121926"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3" name="AutoShape 39"/>
            <p:cNvSpPr>
              <a:spLocks/>
            </p:cNvSpPr>
            <p:nvPr/>
          </p:nvSpPr>
          <p:spPr bwMode="auto">
            <a:xfrm>
              <a:off x="1068387" y="2946400"/>
              <a:ext cx="495300" cy="482600"/>
            </a:xfrm>
            <a:custGeom>
              <a:avLst/>
              <a:gdLst>
                <a:gd name="T0" fmla="*/ 10797 w 21595"/>
                <a:gd name="T1" fmla="*/ 10800 h 21600"/>
                <a:gd name="T2" fmla="*/ 10797 w 21595"/>
                <a:gd name="T3" fmla="*/ 10800 h 21600"/>
                <a:gd name="T4" fmla="*/ 10797 w 21595"/>
                <a:gd name="T5" fmla="*/ 10800 h 21600"/>
                <a:gd name="T6" fmla="*/ 10797 w 21595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595" h="21600">
                  <a:moveTo>
                    <a:pt x="8043" y="21599"/>
                  </a:moveTo>
                  <a:cubicBezTo>
                    <a:pt x="7769" y="21599"/>
                    <a:pt x="7477" y="21507"/>
                    <a:pt x="7164" y="21320"/>
                  </a:cubicBezTo>
                  <a:cubicBezTo>
                    <a:pt x="6850" y="21132"/>
                    <a:pt x="6608" y="20916"/>
                    <a:pt x="6436" y="20665"/>
                  </a:cubicBezTo>
                  <a:lnTo>
                    <a:pt x="266" y="11697"/>
                  </a:lnTo>
                  <a:cubicBezTo>
                    <a:pt x="88" y="11439"/>
                    <a:pt x="0" y="11120"/>
                    <a:pt x="0" y="10741"/>
                  </a:cubicBezTo>
                  <a:cubicBezTo>
                    <a:pt x="0" y="10362"/>
                    <a:pt x="88" y="10047"/>
                    <a:pt x="266" y="9799"/>
                  </a:cubicBezTo>
                  <a:lnTo>
                    <a:pt x="2307" y="6831"/>
                  </a:lnTo>
                  <a:cubicBezTo>
                    <a:pt x="2488" y="6573"/>
                    <a:pt x="2708" y="6445"/>
                    <a:pt x="2970" y="6452"/>
                  </a:cubicBezTo>
                  <a:cubicBezTo>
                    <a:pt x="3233" y="6459"/>
                    <a:pt x="3448" y="6583"/>
                    <a:pt x="3622" y="6831"/>
                  </a:cubicBezTo>
                  <a:lnTo>
                    <a:pt x="7903" y="13022"/>
                  </a:lnTo>
                  <a:cubicBezTo>
                    <a:pt x="8082" y="13280"/>
                    <a:pt x="8302" y="13408"/>
                    <a:pt x="8567" y="13408"/>
                  </a:cubicBezTo>
                  <a:cubicBezTo>
                    <a:pt x="8827" y="13408"/>
                    <a:pt x="9045" y="13280"/>
                    <a:pt x="9221" y="13022"/>
                  </a:cubicBezTo>
                  <a:lnTo>
                    <a:pt x="17965" y="393"/>
                  </a:lnTo>
                  <a:cubicBezTo>
                    <a:pt x="18144" y="127"/>
                    <a:pt x="18364" y="0"/>
                    <a:pt x="18629" y="0"/>
                  </a:cubicBezTo>
                  <a:cubicBezTo>
                    <a:pt x="18888" y="0"/>
                    <a:pt x="19109" y="127"/>
                    <a:pt x="19292" y="393"/>
                  </a:cubicBezTo>
                  <a:lnTo>
                    <a:pt x="21333" y="3339"/>
                  </a:lnTo>
                  <a:cubicBezTo>
                    <a:pt x="21511" y="3601"/>
                    <a:pt x="21600" y="3920"/>
                    <a:pt x="21595" y="4299"/>
                  </a:cubicBezTo>
                  <a:cubicBezTo>
                    <a:pt x="21590" y="4678"/>
                    <a:pt x="21502" y="4993"/>
                    <a:pt x="21333" y="5241"/>
                  </a:cubicBezTo>
                  <a:lnTo>
                    <a:pt x="10664" y="20665"/>
                  </a:lnTo>
                  <a:cubicBezTo>
                    <a:pt x="10482" y="20930"/>
                    <a:pt x="10237" y="21146"/>
                    <a:pt x="9929" y="21330"/>
                  </a:cubicBezTo>
                  <a:cubicBezTo>
                    <a:pt x="9620" y="21511"/>
                    <a:pt x="9339" y="21599"/>
                    <a:pt x="9079" y="21599"/>
                  </a:cubicBezTo>
                  <a:lnTo>
                    <a:pt x="8043" y="21599"/>
                  </a:lnTo>
                  <a:close/>
                </a:path>
              </a:pathLst>
            </a:custGeom>
            <a:ln/>
            <a:ex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38100" tIns="38100" rIns="38100" bIns="38100" anchor="ctr"/>
            <a:lstStyle/>
            <a:p>
              <a:pPr defTabSz="3429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ea typeface="+mn-ea"/>
                <a:cs typeface="Gill Sans" charset="0"/>
                <a:sym typeface="Gill Sans" charset="0"/>
              </a:endParaRPr>
            </a:p>
          </p:txBody>
        </p:sp>
      </p:grpSp>
      <p:sp>
        <p:nvSpPr>
          <p:cNvPr id="14" name="TextBox 12"/>
          <p:cNvSpPr txBox="1">
            <a:spLocks noChangeArrowheads="1"/>
          </p:cNvSpPr>
          <p:nvPr/>
        </p:nvSpPr>
        <p:spPr bwMode="auto">
          <a:xfrm>
            <a:off x="2646362" y="9302103"/>
            <a:ext cx="20824825" cy="923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43852" tIns="121926" rIns="243852" bIns="121926">
            <a:spAutoFit/>
          </a:bodyPr>
          <a:lstStyle/>
          <a:p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Pula rezerwy KFS wynosi </a:t>
            </a:r>
            <a:r>
              <a:rPr lang="pl-PL" sz="4400" b="1" u="sng" dirty="0" smtClean="0">
                <a:solidFill>
                  <a:schemeClr val="tx2"/>
                </a:solidFill>
                <a:latin typeface="Raleway Light" charset="0"/>
              </a:rPr>
              <a:t>37 703 000 zł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839787" y="9220200"/>
            <a:ext cx="1323975" cy="1219200"/>
            <a:chOff x="687387" y="2590800"/>
            <a:chExt cx="1323975" cy="1219200"/>
          </a:xfrm>
        </p:grpSpPr>
        <p:sp>
          <p:nvSpPr>
            <p:cNvPr id="16" name="Oval 9"/>
            <p:cNvSpPr/>
            <p:nvPr/>
          </p:nvSpPr>
          <p:spPr bwMode="auto">
            <a:xfrm>
              <a:off x="687387" y="2590800"/>
              <a:ext cx="1323975" cy="1219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243852" tIns="121926" rIns="243852" bIns="121926"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7" name="AutoShape 39"/>
            <p:cNvSpPr>
              <a:spLocks/>
            </p:cNvSpPr>
            <p:nvPr/>
          </p:nvSpPr>
          <p:spPr bwMode="auto">
            <a:xfrm>
              <a:off x="1068387" y="2946400"/>
              <a:ext cx="495300" cy="482600"/>
            </a:xfrm>
            <a:custGeom>
              <a:avLst/>
              <a:gdLst>
                <a:gd name="T0" fmla="*/ 10797 w 21595"/>
                <a:gd name="T1" fmla="*/ 10800 h 21600"/>
                <a:gd name="T2" fmla="*/ 10797 w 21595"/>
                <a:gd name="T3" fmla="*/ 10800 h 21600"/>
                <a:gd name="T4" fmla="*/ 10797 w 21595"/>
                <a:gd name="T5" fmla="*/ 10800 h 21600"/>
                <a:gd name="T6" fmla="*/ 10797 w 21595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595" h="21600">
                  <a:moveTo>
                    <a:pt x="8043" y="21599"/>
                  </a:moveTo>
                  <a:cubicBezTo>
                    <a:pt x="7769" y="21599"/>
                    <a:pt x="7477" y="21507"/>
                    <a:pt x="7164" y="21320"/>
                  </a:cubicBezTo>
                  <a:cubicBezTo>
                    <a:pt x="6850" y="21132"/>
                    <a:pt x="6608" y="20916"/>
                    <a:pt x="6436" y="20665"/>
                  </a:cubicBezTo>
                  <a:lnTo>
                    <a:pt x="266" y="11697"/>
                  </a:lnTo>
                  <a:cubicBezTo>
                    <a:pt x="88" y="11439"/>
                    <a:pt x="0" y="11120"/>
                    <a:pt x="0" y="10741"/>
                  </a:cubicBezTo>
                  <a:cubicBezTo>
                    <a:pt x="0" y="10362"/>
                    <a:pt x="88" y="10047"/>
                    <a:pt x="266" y="9799"/>
                  </a:cubicBezTo>
                  <a:lnTo>
                    <a:pt x="2307" y="6831"/>
                  </a:lnTo>
                  <a:cubicBezTo>
                    <a:pt x="2488" y="6573"/>
                    <a:pt x="2708" y="6445"/>
                    <a:pt x="2970" y="6452"/>
                  </a:cubicBezTo>
                  <a:cubicBezTo>
                    <a:pt x="3233" y="6459"/>
                    <a:pt x="3448" y="6583"/>
                    <a:pt x="3622" y="6831"/>
                  </a:cubicBezTo>
                  <a:lnTo>
                    <a:pt x="7903" y="13022"/>
                  </a:lnTo>
                  <a:cubicBezTo>
                    <a:pt x="8082" y="13280"/>
                    <a:pt x="8302" y="13408"/>
                    <a:pt x="8567" y="13408"/>
                  </a:cubicBezTo>
                  <a:cubicBezTo>
                    <a:pt x="8827" y="13408"/>
                    <a:pt x="9045" y="13280"/>
                    <a:pt x="9221" y="13022"/>
                  </a:cubicBezTo>
                  <a:lnTo>
                    <a:pt x="17965" y="393"/>
                  </a:lnTo>
                  <a:cubicBezTo>
                    <a:pt x="18144" y="127"/>
                    <a:pt x="18364" y="0"/>
                    <a:pt x="18629" y="0"/>
                  </a:cubicBezTo>
                  <a:cubicBezTo>
                    <a:pt x="18888" y="0"/>
                    <a:pt x="19109" y="127"/>
                    <a:pt x="19292" y="393"/>
                  </a:cubicBezTo>
                  <a:lnTo>
                    <a:pt x="21333" y="3339"/>
                  </a:lnTo>
                  <a:cubicBezTo>
                    <a:pt x="21511" y="3601"/>
                    <a:pt x="21600" y="3920"/>
                    <a:pt x="21595" y="4299"/>
                  </a:cubicBezTo>
                  <a:cubicBezTo>
                    <a:pt x="21590" y="4678"/>
                    <a:pt x="21502" y="4993"/>
                    <a:pt x="21333" y="5241"/>
                  </a:cubicBezTo>
                  <a:lnTo>
                    <a:pt x="10664" y="20665"/>
                  </a:lnTo>
                  <a:cubicBezTo>
                    <a:pt x="10482" y="20930"/>
                    <a:pt x="10237" y="21146"/>
                    <a:pt x="9929" y="21330"/>
                  </a:cubicBezTo>
                  <a:cubicBezTo>
                    <a:pt x="9620" y="21511"/>
                    <a:pt x="9339" y="21599"/>
                    <a:pt x="9079" y="21599"/>
                  </a:cubicBezTo>
                  <a:lnTo>
                    <a:pt x="8043" y="21599"/>
                  </a:lnTo>
                  <a:close/>
                </a:path>
              </a:pathLst>
            </a:custGeom>
            <a:ln/>
            <a:ex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38100" tIns="38100" rIns="38100" bIns="38100" anchor="ctr"/>
            <a:lstStyle/>
            <a:p>
              <a:pPr defTabSz="3429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ea typeface="+mn-ea"/>
                <a:cs typeface="Gill Sans" charset="0"/>
                <a:sym typeface="Gill Sans" charset="0"/>
              </a:endParaRPr>
            </a:p>
          </p:txBody>
        </p:sp>
      </p:grpSp>
      <p:sp>
        <p:nvSpPr>
          <p:cNvPr id="18" name="TextBox 12"/>
          <p:cNvSpPr txBox="1">
            <a:spLocks noChangeArrowheads="1"/>
          </p:cNvSpPr>
          <p:nvPr/>
        </p:nvSpPr>
        <p:spPr bwMode="auto">
          <a:xfrm>
            <a:off x="2646362" y="7315200"/>
            <a:ext cx="21740813" cy="923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43852" tIns="121926" rIns="243852" bIns="121926">
            <a:spAutoFit/>
          </a:bodyPr>
          <a:lstStyle/>
          <a:p>
            <a:r>
              <a:rPr lang="pl-PL" sz="4400" dirty="0" smtClean="0">
                <a:solidFill>
                  <a:schemeClr val="tx2"/>
                </a:solidFill>
                <a:latin typeface="Raleway Light" charset="0"/>
              </a:rPr>
              <a:t>WUP w Toruniu na działania promocyjne otrzymał </a:t>
            </a:r>
            <a:r>
              <a:rPr lang="pl-PL" sz="4400" b="1" u="sng" dirty="0" smtClean="0">
                <a:solidFill>
                  <a:schemeClr val="tx2"/>
                </a:solidFill>
                <a:latin typeface="Raleway Light" charset="0"/>
              </a:rPr>
              <a:t>168 900 zł</a:t>
            </a:r>
          </a:p>
        </p:txBody>
      </p:sp>
      <p:grpSp>
        <p:nvGrpSpPr>
          <p:cNvPr id="19" name="Grupa 18"/>
          <p:cNvGrpSpPr/>
          <p:nvPr/>
        </p:nvGrpSpPr>
        <p:grpSpPr>
          <a:xfrm>
            <a:off x="839787" y="7338781"/>
            <a:ext cx="1323975" cy="1219200"/>
            <a:chOff x="687387" y="2590800"/>
            <a:chExt cx="1323975" cy="1219200"/>
          </a:xfrm>
        </p:grpSpPr>
        <p:sp>
          <p:nvSpPr>
            <p:cNvPr id="20" name="Oval 9"/>
            <p:cNvSpPr/>
            <p:nvPr/>
          </p:nvSpPr>
          <p:spPr bwMode="auto">
            <a:xfrm>
              <a:off x="687387" y="2590800"/>
              <a:ext cx="1323975" cy="1219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243852" tIns="121926" rIns="243852" bIns="121926"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1" name="AutoShape 39"/>
            <p:cNvSpPr>
              <a:spLocks/>
            </p:cNvSpPr>
            <p:nvPr/>
          </p:nvSpPr>
          <p:spPr bwMode="auto">
            <a:xfrm>
              <a:off x="1068387" y="2946400"/>
              <a:ext cx="495300" cy="482600"/>
            </a:xfrm>
            <a:custGeom>
              <a:avLst/>
              <a:gdLst>
                <a:gd name="T0" fmla="*/ 10797 w 21595"/>
                <a:gd name="T1" fmla="*/ 10800 h 21600"/>
                <a:gd name="T2" fmla="*/ 10797 w 21595"/>
                <a:gd name="T3" fmla="*/ 10800 h 21600"/>
                <a:gd name="T4" fmla="*/ 10797 w 21595"/>
                <a:gd name="T5" fmla="*/ 10800 h 21600"/>
                <a:gd name="T6" fmla="*/ 10797 w 21595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595" h="21600">
                  <a:moveTo>
                    <a:pt x="8043" y="21599"/>
                  </a:moveTo>
                  <a:cubicBezTo>
                    <a:pt x="7769" y="21599"/>
                    <a:pt x="7477" y="21507"/>
                    <a:pt x="7164" y="21320"/>
                  </a:cubicBezTo>
                  <a:cubicBezTo>
                    <a:pt x="6850" y="21132"/>
                    <a:pt x="6608" y="20916"/>
                    <a:pt x="6436" y="20665"/>
                  </a:cubicBezTo>
                  <a:lnTo>
                    <a:pt x="266" y="11697"/>
                  </a:lnTo>
                  <a:cubicBezTo>
                    <a:pt x="88" y="11439"/>
                    <a:pt x="0" y="11120"/>
                    <a:pt x="0" y="10741"/>
                  </a:cubicBezTo>
                  <a:cubicBezTo>
                    <a:pt x="0" y="10362"/>
                    <a:pt x="88" y="10047"/>
                    <a:pt x="266" y="9799"/>
                  </a:cubicBezTo>
                  <a:lnTo>
                    <a:pt x="2307" y="6831"/>
                  </a:lnTo>
                  <a:cubicBezTo>
                    <a:pt x="2488" y="6573"/>
                    <a:pt x="2708" y="6445"/>
                    <a:pt x="2970" y="6452"/>
                  </a:cubicBezTo>
                  <a:cubicBezTo>
                    <a:pt x="3233" y="6459"/>
                    <a:pt x="3448" y="6583"/>
                    <a:pt x="3622" y="6831"/>
                  </a:cubicBezTo>
                  <a:lnTo>
                    <a:pt x="7903" y="13022"/>
                  </a:lnTo>
                  <a:cubicBezTo>
                    <a:pt x="8082" y="13280"/>
                    <a:pt x="8302" y="13408"/>
                    <a:pt x="8567" y="13408"/>
                  </a:cubicBezTo>
                  <a:cubicBezTo>
                    <a:pt x="8827" y="13408"/>
                    <a:pt x="9045" y="13280"/>
                    <a:pt x="9221" y="13022"/>
                  </a:cubicBezTo>
                  <a:lnTo>
                    <a:pt x="17965" y="393"/>
                  </a:lnTo>
                  <a:cubicBezTo>
                    <a:pt x="18144" y="127"/>
                    <a:pt x="18364" y="0"/>
                    <a:pt x="18629" y="0"/>
                  </a:cubicBezTo>
                  <a:cubicBezTo>
                    <a:pt x="18888" y="0"/>
                    <a:pt x="19109" y="127"/>
                    <a:pt x="19292" y="393"/>
                  </a:cubicBezTo>
                  <a:lnTo>
                    <a:pt x="21333" y="3339"/>
                  </a:lnTo>
                  <a:cubicBezTo>
                    <a:pt x="21511" y="3601"/>
                    <a:pt x="21600" y="3920"/>
                    <a:pt x="21595" y="4299"/>
                  </a:cubicBezTo>
                  <a:cubicBezTo>
                    <a:pt x="21590" y="4678"/>
                    <a:pt x="21502" y="4993"/>
                    <a:pt x="21333" y="5241"/>
                  </a:cubicBezTo>
                  <a:lnTo>
                    <a:pt x="10664" y="20665"/>
                  </a:lnTo>
                  <a:cubicBezTo>
                    <a:pt x="10482" y="20930"/>
                    <a:pt x="10237" y="21146"/>
                    <a:pt x="9929" y="21330"/>
                  </a:cubicBezTo>
                  <a:cubicBezTo>
                    <a:pt x="9620" y="21511"/>
                    <a:pt x="9339" y="21599"/>
                    <a:pt x="9079" y="21599"/>
                  </a:cubicBezTo>
                  <a:lnTo>
                    <a:pt x="8043" y="21599"/>
                  </a:lnTo>
                  <a:close/>
                </a:path>
              </a:pathLst>
            </a:custGeom>
            <a:ln/>
            <a:ex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38100" tIns="38100" rIns="38100" bIns="38100" anchor="ctr"/>
            <a:lstStyle/>
            <a:p>
              <a:pPr defTabSz="3429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ea typeface="+mn-ea"/>
                <a:cs typeface="Gill Sans" charset="0"/>
                <a:sym typeface="Gill Sans" charset="0"/>
              </a:endParaRPr>
            </a:p>
          </p:txBody>
        </p:sp>
      </p:grpSp>
      <p:sp>
        <p:nvSpPr>
          <p:cNvPr id="22" name="Symbol zastępczy tekstu 2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pl-PL" dirty="0" smtClean="0"/>
              <a:t>Podział środków</a:t>
            </a:r>
            <a:endParaRPr lang="pl-PL" dirty="0"/>
          </a:p>
        </p:txBody>
      </p:sp>
    </p:spTree>
  </p:cSld>
  <p:clrMapOvr>
    <a:masterClrMapping/>
  </p:clrMapOvr>
  <p:transition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l-PL" dirty="0" smtClean="0"/>
              <a:t>Podział środków na 2016 rok.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CE9799F-FD2F-4FFA-952A-6F6A49229654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792787" y="1752600"/>
          <a:ext cx="12649201" cy="6152437"/>
        </p:xfrm>
        <a:graphic>
          <a:graphicData uri="http://schemas.openxmlformats.org/drawingml/2006/table">
            <a:tbl>
              <a:tblPr/>
              <a:tblGrid>
                <a:gridCol w="1752601"/>
                <a:gridCol w="5410200"/>
                <a:gridCol w="5486400"/>
              </a:tblGrid>
              <a:tr h="67931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L.P.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Powiatowy Urząd Pracy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Proponowany limit środków KFS </a:t>
                      </a:r>
                      <a:b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2016 rok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136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PUP w </a:t>
                      </a:r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Aleksandrowie Kujawskim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145 543 zł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619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PUP w </a:t>
                      </a:r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Brodnicy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281 222 zł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30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PUP </a:t>
                      </a:r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 Bydgoszczy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2 441 679 zł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361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PUP </a:t>
                      </a:r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 Chełmnie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136 613 zł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361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PUP </a:t>
                      </a:r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dla Miasta Torunia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1 101 160 zł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361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PUP </a:t>
                      </a:r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dla Powiatu Toruńskiego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255 367 zł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619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PUP </a:t>
                      </a:r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 Golubiu-Dobrzyniu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127 458 zł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619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PUP w </a:t>
                      </a:r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Grudziądzu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490 260 zł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619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PUP </a:t>
                      </a:r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 Inowrocławiu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561 613 zł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619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PUP </a:t>
                      </a:r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 Lipnie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139  157 zł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5792788" y="7924800"/>
          <a:ext cx="12649200" cy="5291879"/>
        </p:xfrm>
        <a:graphic>
          <a:graphicData uri="http://schemas.openxmlformats.org/drawingml/2006/table">
            <a:tbl>
              <a:tblPr/>
              <a:tblGrid>
                <a:gridCol w="1752600"/>
                <a:gridCol w="5410200"/>
                <a:gridCol w="5486400"/>
              </a:tblGrid>
              <a:tr h="47933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PUP </a:t>
                      </a:r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 Mogilnie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225 393 zł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933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PUP </a:t>
                      </a:r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 Nakle nad </a:t>
                      </a:r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Notecią 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225 393 zł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933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PUP </a:t>
                      </a:r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 Radziejowie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85 924 zł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933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PUP </a:t>
                      </a:r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 Rypinie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118 269 zł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933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PUP </a:t>
                      </a:r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 </a:t>
                      </a:r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Sępólnie </a:t>
                      </a:r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Krajeńskim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105 134 zł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933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PUP </a:t>
                      </a:r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 Świeciu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333 624 zł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933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PUP </a:t>
                      </a:r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 Tucholi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135 419 zł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933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PUP </a:t>
                      </a:r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 Wąbrzeźnie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95 512 zł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933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PUP </a:t>
                      </a:r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 Włocławku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703 971 zł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52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PUP </a:t>
                      </a:r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 Żninie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184 153 zł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933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SUMA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8D70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pl-PL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7 800 000 zł</a:t>
                      </a:r>
                      <a:endParaRPr lang="pl-PL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8D70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l-PL" dirty="0" smtClean="0"/>
              <a:t>Priorytety wydatkowania środków KFS – 2016 rok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CE9799F-FD2F-4FFA-952A-6F6A4922965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itle 20"/>
          <p:cNvSpPr txBox="1">
            <a:spLocks/>
          </p:cNvSpPr>
          <p:nvPr/>
        </p:nvSpPr>
        <p:spPr bwMode="auto">
          <a:xfrm>
            <a:off x="3385866" y="3182541"/>
            <a:ext cx="19183622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0" bIns="0" anchor="ctr">
            <a:spAutoFit/>
          </a:bodyPr>
          <a:lstStyle/>
          <a:p>
            <a:pPr defTabSz="457200"/>
            <a:r>
              <a:rPr lang="pl-PL" sz="4000" dirty="0" smtClean="0">
                <a:solidFill>
                  <a:schemeClr val="tx2"/>
                </a:solidFill>
                <a:latin typeface="Raleway Light" charset="0"/>
              </a:rPr>
              <a:t>wsparcie zawodowe kształcenia ustawicznego, tj. pozostającego w bezpośrednim związku z branżą lub zawodem, mającego na celu uzyskanie lub uaktualnienie kompetencji do celów zawodowych,</a:t>
            </a:r>
          </a:p>
        </p:txBody>
      </p:sp>
      <p:sp>
        <p:nvSpPr>
          <p:cNvPr id="7" name="Title 20"/>
          <p:cNvSpPr txBox="1">
            <a:spLocks/>
          </p:cNvSpPr>
          <p:nvPr/>
        </p:nvSpPr>
        <p:spPr bwMode="auto">
          <a:xfrm>
            <a:off x="3455725" y="5791200"/>
            <a:ext cx="19634461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0" bIns="0" anchor="ctr">
            <a:spAutoFit/>
          </a:bodyPr>
          <a:lstStyle/>
          <a:p>
            <a:pPr defTabSz="457200"/>
            <a:r>
              <a:rPr lang="pl-PL" sz="4000" dirty="0" smtClean="0">
                <a:solidFill>
                  <a:schemeClr val="tx2"/>
                </a:solidFill>
                <a:latin typeface="Raleway Light" charset="0"/>
              </a:rPr>
              <a:t>wsparcie kształcenia ustawicznego pracowników, którzy mogą udokumentować wykonywanie przez co najmniej 15 lat prac w szczególnych warunkach lub </a:t>
            </a:r>
            <a:br>
              <a:rPr lang="pl-PL" sz="4000" dirty="0" smtClean="0">
                <a:solidFill>
                  <a:schemeClr val="tx2"/>
                </a:solidFill>
                <a:latin typeface="Raleway Light" charset="0"/>
              </a:rPr>
            </a:br>
            <a:r>
              <a:rPr lang="pl-PL" sz="4000" dirty="0" smtClean="0">
                <a:solidFill>
                  <a:schemeClr val="tx2"/>
                </a:solidFill>
                <a:latin typeface="Raleway Light" charset="0"/>
              </a:rPr>
              <a:t>o szczególnym charakterze, a którym nie przysługuje prawo do emerytury pomostowej;</a:t>
            </a:r>
          </a:p>
        </p:txBody>
      </p:sp>
      <p:sp>
        <p:nvSpPr>
          <p:cNvPr id="8" name="Title 20"/>
          <p:cNvSpPr txBox="1">
            <a:spLocks/>
          </p:cNvSpPr>
          <p:nvPr/>
        </p:nvSpPr>
        <p:spPr bwMode="auto">
          <a:xfrm>
            <a:off x="3455726" y="9434252"/>
            <a:ext cx="17108474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ctr">
            <a:spAutoFit/>
          </a:bodyPr>
          <a:lstStyle/>
          <a:p>
            <a:pPr defTabSz="457200"/>
            <a:r>
              <a:rPr lang="pl-PL" sz="4000" dirty="0" smtClean="0">
                <a:solidFill>
                  <a:schemeClr val="tx2"/>
                </a:solidFill>
                <a:latin typeface="Raleway Light" charset="0"/>
              </a:rPr>
              <a:t>wsparcie młodych, nowozatrudnionych pracowników na podstawie umów, o których mowa w art. 150f Ustawy o promocji zatrudnienia i instytucjach rynku pracy</a:t>
            </a:r>
          </a:p>
        </p:txBody>
      </p:sp>
      <p:grpSp>
        <p:nvGrpSpPr>
          <p:cNvPr id="14" name="Grupa 13"/>
          <p:cNvGrpSpPr/>
          <p:nvPr/>
        </p:nvGrpSpPr>
        <p:grpSpPr>
          <a:xfrm>
            <a:off x="947466" y="3352800"/>
            <a:ext cx="1622424" cy="7631906"/>
            <a:chOff x="3506787" y="3810000"/>
            <a:chExt cx="1622424" cy="7631906"/>
          </a:xfrm>
        </p:grpSpPr>
        <p:grpSp>
          <p:nvGrpSpPr>
            <p:cNvPr id="15" name="Grupa 56"/>
            <p:cNvGrpSpPr/>
            <p:nvPr/>
          </p:nvGrpSpPr>
          <p:grpSpPr>
            <a:xfrm>
              <a:off x="3506787" y="3810000"/>
              <a:ext cx="1622424" cy="1225488"/>
              <a:chOff x="3179763" y="3810000"/>
              <a:chExt cx="1622424" cy="1225488"/>
            </a:xfrm>
            <a:solidFill>
              <a:srgbClr val="00B0F0"/>
            </a:solidFill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grpSpPr>
          <p:sp>
            <p:nvSpPr>
              <p:cNvPr id="22" name="Pagon 21"/>
              <p:cNvSpPr/>
              <p:nvPr/>
            </p:nvSpPr>
            <p:spPr>
              <a:xfrm>
                <a:off x="3179763" y="3810000"/>
                <a:ext cx="1089024" cy="1225488"/>
              </a:xfrm>
              <a:prstGeom prst="chevron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Pięciokąt 22"/>
              <p:cNvSpPr/>
              <p:nvPr/>
            </p:nvSpPr>
            <p:spPr>
              <a:xfrm>
                <a:off x="3713163" y="3810000"/>
                <a:ext cx="1089024" cy="1225487"/>
              </a:xfrm>
              <a:prstGeom prst="homePlat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  <p:grpSp>
          <p:nvGrpSpPr>
            <p:cNvPr id="16" name="Grupa 73"/>
            <p:cNvGrpSpPr/>
            <p:nvPr/>
          </p:nvGrpSpPr>
          <p:grpSpPr>
            <a:xfrm>
              <a:off x="3506787" y="7010400"/>
              <a:ext cx="1622424" cy="1225488"/>
              <a:chOff x="3179763" y="4291012"/>
              <a:chExt cx="1622424" cy="1225488"/>
            </a:xfrm>
            <a:solidFill>
              <a:srgbClr val="00B0F0"/>
            </a:solidFill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grpSpPr>
          <p:sp>
            <p:nvSpPr>
              <p:cNvPr id="20" name="Pagon 19"/>
              <p:cNvSpPr/>
              <p:nvPr/>
            </p:nvSpPr>
            <p:spPr>
              <a:xfrm>
                <a:off x="3179763" y="4291012"/>
                <a:ext cx="1089024" cy="1225488"/>
              </a:xfrm>
              <a:prstGeom prst="chevron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Pięciokąt 20"/>
              <p:cNvSpPr/>
              <p:nvPr/>
            </p:nvSpPr>
            <p:spPr>
              <a:xfrm>
                <a:off x="3713163" y="4291012"/>
                <a:ext cx="1089024" cy="1225487"/>
              </a:xfrm>
              <a:prstGeom prst="homePlat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  <p:grpSp>
          <p:nvGrpSpPr>
            <p:cNvPr id="17" name="Grupa 76"/>
            <p:cNvGrpSpPr/>
            <p:nvPr/>
          </p:nvGrpSpPr>
          <p:grpSpPr>
            <a:xfrm>
              <a:off x="3506787" y="10216418"/>
              <a:ext cx="1622424" cy="1225488"/>
              <a:chOff x="3179763" y="3810000"/>
              <a:chExt cx="1622424" cy="1225488"/>
            </a:xfrm>
            <a:solidFill>
              <a:srgbClr val="00B0F0"/>
            </a:solidFill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grpSpPr>
          <p:sp>
            <p:nvSpPr>
              <p:cNvPr id="18" name="Pagon 17"/>
              <p:cNvSpPr/>
              <p:nvPr/>
            </p:nvSpPr>
            <p:spPr>
              <a:xfrm>
                <a:off x="3179763" y="3810000"/>
                <a:ext cx="1089024" cy="1225488"/>
              </a:xfrm>
              <a:prstGeom prst="chevron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Pięciokąt 18"/>
              <p:cNvSpPr/>
              <p:nvPr/>
            </p:nvSpPr>
            <p:spPr>
              <a:xfrm>
                <a:off x="3713163" y="3810000"/>
                <a:ext cx="1089024" cy="1225487"/>
              </a:xfrm>
              <a:prstGeom prst="homePlat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</p:grpSp>
    </p:spTree>
  </p:cSld>
  <p:clrMapOvr>
    <a:masterClrMapping/>
  </p:clrMapOvr>
  <p:transition>
    <p:pu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20"/>
          <p:cNvSpPr/>
          <p:nvPr/>
        </p:nvSpPr>
        <p:spPr>
          <a:xfrm>
            <a:off x="-7939" y="-25400"/>
            <a:ext cx="24387175" cy="7239000"/>
          </a:xfrm>
          <a:prstGeom prst="rect">
            <a:avLst/>
          </a:prstGeom>
          <a:solidFill>
            <a:schemeClr val="accent1">
              <a:alpha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26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 Placeholder 2"/>
          <p:cNvSpPr txBox="1">
            <a:spLocks/>
          </p:cNvSpPr>
          <p:nvPr/>
        </p:nvSpPr>
        <p:spPr bwMode="auto">
          <a:xfrm>
            <a:off x="1" y="-25400"/>
            <a:ext cx="24380824" cy="726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43852" tIns="121926" rIns="243852" bIns="121926" anchor="ctr"/>
          <a:lstStyle/>
          <a:p>
            <a:pPr algn="ctr" defTabSz="457200">
              <a:spcBef>
                <a:spcPct val="20000"/>
              </a:spcBef>
              <a:buFont typeface="Arial" pitchFamily="34" charset="0"/>
              <a:buNone/>
            </a:pPr>
            <a:r>
              <a:rPr lang="pl-PL" sz="7500" b="1" dirty="0" smtClean="0">
                <a:solidFill>
                  <a:schemeClr val="bg1"/>
                </a:solidFill>
                <a:latin typeface="Raleway Light" charset="0"/>
              </a:rPr>
              <a:t>Szczegółowe informacje można uzyskać </a:t>
            </a:r>
            <a:br>
              <a:rPr lang="pl-PL" sz="7500" b="1" dirty="0" smtClean="0">
                <a:solidFill>
                  <a:schemeClr val="bg1"/>
                </a:solidFill>
                <a:latin typeface="Raleway Light" charset="0"/>
              </a:rPr>
            </a:br>
            <a:r>
              <a:rPr lang="pl-PL" sz="7500" b="1" dirty="0" smtClean="0">
                <a:solidFill>
                  <a:schemeClr val="bg1"/>
                </a:solidFill>
                <a:latin typeface="Raleway Light" charset="0"/>
              </a:rPr>
              <a:t>w każdym POWIATOWYM URZĘDZIE PRACY 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-6350" y="8391453"/>
            <a:ext cx="24385586" cy="5324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43852" tIns="121926" rIns="243852" bIns="121926">
            <a:spAutoFit/>
          </a:bodyPr>
          <a:lstStyle/>
          <a:p>
            <a:pPr lvl="0" algn="ctr" defTabSz="457200">
              <a:spcBef>
                <a:spcPct val="20000"/>
              </a:spcBef>
            </a:pPr>
            <a:r>
              <a:rPr lang="pl-PL" sz="7500" b="1" dirty="0" smtClean="0">
                <a:solidFill>
                  <a:schemeClr val="bg2">
                    <a:lumMod val="75000"/>
                  </a:schemeClr>
                </a:solidFill>
                <a:latin typeface="Raleway Light" charset="0"/>
              </a:rPr>
              <a:t>w Punkcie Informacyjnym WUP w Toruniu</a:t>
            </a:r>
            <a:br>
              <a:rPr lang="pl-PL" sz="7500" b="1" dirty="0" smtClean="0">
                <a:solidFill>
                  <a:schemeClr val="bg2">
                    <a:lumMod val="75000"/>
                  </a:schemeClr>
                </a:solidFill>
                <a:latin typeface="Raleway Light" charset="0"/>
              </a:rPr>
            </a:br>
            <a:r>
              <a:rPr lang="pl-PL" sz="7500" b="1" dirty="0" smtClean="0">
                <a:solidFill>
                  <a:schemeClr val="bg2">
                    <a:lumMod val="75000"/>
                  </a:schemeClr>
                </a:solidFill>
                <a:latin typeface="Raleway Light" charset="0"/>
              </a:rPr>
              <a:t>ul. Szosa Chełmińska 30/32 pokój 507</a:t>
            </a:r>
          </a:p>
          <a:p>
            <a:pPr lvl="0" algn="ctr" defTabSz="457200">
              <a:spcBef>
                <a:spcPct val="20000"/>
              </a:spcBef>
            </a:pPr>
            <a:r>
              <a:rPr lang="pl-PL" sz="7500" b="1" dirty="0" smtClean="0">
                <a:solidFill>
                  <a:schemeClr val="bg2">
                    <a:lumMod val="75000"/>
                  </a:schemeClr>
                </a:solidFill>
                <a:latin typeface="Raleway Light" charset="0"/>
              </a:rPr>
              <a:t>87-100 Toruń</a:t>
            </a:r>
          </a:p>
          <a:p>
            <a:pPr lvl="0" algn="ctr" defTabSz="457200">
              <a:spcBef>
                <a:spcPct val="20000"/>
              </a:spcBef>
            </a:pPr>
            <a:r>
              <a:rPr lang="pl-PL" sz="7500" b="1" dirty="0" smtClean="0">
                <a:solidFill>
                  <a:schemeClr val="bg2">
                    <a:lumMod val="75000"/>
                  </a:schemeClr>
                </a:solidFill>
                <a:latin typeface="Raleway Light" charset="0"/>
              </a:rPr>
              <a:t>tel.: 56 669 39 84</a:t>
            </a:r>
          </a:p>
        </p:txBody>
      </p:sp>
      <p:graphicFrame>
        <p:nvGraphicFramePr>
          <p:cNvPr id="33" name="Diagram 32"/>
          <p:cNvGraphicFramePr/>
          <p:nvPr/>
        </p:nvGraphicFramePr>
        <p:xfrm>
          <a:off x="10669587" y="6615752"/>
          <a:ext cx="2161169" cy="12464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112963" y="376238"/>
            <a:ext cx="19429412" cy="1462087"/>
          </a:xfrm>
        </p:spPr>
        <p:txBody>
          <a:bodyPr/>
          <a:lstStyle/>
          <a:p>
            <a:r>
              <a:rPr lang="pl-PL" dirty="0" smtClean="0">
                <a:latin typeface="Raleway ExtraBold" charset="0"/>
              </a:rPr>
              <a:t>Czym jest Krajowy Fundusz Szkoleniowy ?</a:t>
            </a:r>
            <a:endParaRPr lang="en-US" dirty="0" smtClean="0">
              <a:latin typeface="Raleway ExtraBold" charset="0"/>
            </a:endParaRPr>
          </a:p>
        </p:txBody>
      </p:sp>
      <p:sp>
        <p:nvSpPr>
          <p:cNvPr id="28674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2112963" y="1371600"/>
            <a:ext cx="19429412" cy="779463"/>
          </a:xfrm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</a:rPr>
              <a:t>Jakie są jego główne cele ?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Raleway Light" charset="0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CD5C1AE-15FF-4BA1-8A35-F932C5324A0D}" type="slidenum">
              <a:rPr lang="en-US"/>
              <a:pPr/>
              <a:t>2</a:t>
            </a:fld>
            <a:endParaRPr lang="en-US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8129588" y="3200400"/>
            <a:ext cx="15505112" cy="7879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43852" tIns="121926" rIns="243852" bIns="121926">
            <a:spAutoFit/>
          </a:bodyPr>
          <a:lstStyle/>
          <a:p>
            <a:pPr marL="1077300" indent="-1077300">
              <a:lnSpc>
                <a:spcPct val="150000"/>
              </a:lnSpc>
              <a:spcBef>
                <a:spcPct val="20000"/>
              </a:spcBef>
              <a:buSzPct val="130000"/>
              <a:buFont typeface="Wingdings" pitchFamily="2" charset="2"/>
              <a:buChar char="v"/>
            </a:pPr>
            <a:r>
              <a:rPr lang="pl-PL" sz="4000" dirty="0">
                <a:solidFill>
                  <a:srgbClr val="383433"/>
                </a:solidFill>
              </a:rPr>
              <a:t>Krajowy Fundusz Szkoleniowy (KFS) został utworzony ze środków </a:t>
            </a:r>
            <a:r>
              <a:rPr lang="pl-PL" sz="4000" b="1" dirty="0">
                <a:solidFill>
                  <a:srgbClr val="383433"/>
                </a:solidFill>
              </a:rPr>
              <a:t>Funduszu Pracy </a:t>
            </a:r>
            <a:r>
              <a:rPr lang="pl-PL" sz="4000" dirty="0">
                <a:solidFill>
                  <a:srgbClr val="383433"/>
                </a:solidFill>
              </a:rPr>
              <a:t>z myślą o wsparciu </a:t>
            </a:r>
            <a:r>
              <a:rPr lang="pl-PL" sz="4000" b="1" dirty="0">
                <a:solidFill>
                  <a:srgbClr val="383433"/>
                </a:solidFill>
              </a:rPr>
              <a:t>kształcenia ustawicznego pracodawców oraz pracowników</a:t>
            </a:r>
            <a:r>
              <a:rPr lang="pl-PL" sz="4000" dirty="0">
                <a:solidFill>
                  <a:srgbClr val="383433"/>
                </a:solidFill>
              </a:rPr>
              <a:t>.</a:t>
            </a:r>
          </a:p>
          <a:p>
            <a:pPr marL="1077300" indent="-1077300">
              <a:lnSpc>
                <a:spcPct val="150000"/>
              </a:lnSpc>
              <a:spcBef>
                <a:spcPct val="20000"/>
              </a:spcBef>
              <a:buSzPct val="130000"/>
              <a:buFont typeface="Wingdings" pitchFamily="2" charset="2"/>
              <a:buChar char="v"/>
            </a:pPr>
            <a:r>
              <a:rPr lang="pl-PL" sz="4000" dirty="0">
                <a:solidFill>
                  <a:srgbClr val="383433"/>
                </a:solidFill>
              </a:rPr>
              <a:t>Celem utworzenia KFS jest </a:t>
            </a:r>
            <a:r>
              <a:rPr lang="pl-PL" sz="4000" b="1" dirty="0">
                <a:solidFill>
                  <a:srgbClr val="383433"/>
                </a:solidFill>
              </a:rPr>
              <a:t>zapobieganie utracie zatrudnienia </a:t>
            </a:r>
            <a:r>
              <a:rPr lang="pl-PL" sz="4000" dirty="0">
                <a:solidFill>
                  <a:srgbClr val="383433"/>
                </a:solidFill>
              </a:rPr>
              <a:t>przez osoby pracujące z powodu kompetencji </a:t>
            </a:r>
            <a:r>
              <a:rPr lang="pl-PL" sz="4000" b="1" dirty="0">
                <a:solidFill>
                  <a:srgbClr val="383433"/>
                </a:solidFill>
              </a:rPr>
              <a:t>nieadekwatnych do wymagań </a:t>
            </a:r>
            <a:r>
              <a:rPr lang="pl-PL" sz="4000" dirty="0">
                <a:solidFill>
                  <a:srgbClr val="383433"/>
                </a:solidFill>
              </a:rPr>
              <a:t>zmieniającej się gospodarki. </a:t>
            </a:r>
          </a:p>
          <a:p>
            <a:pPr marL="1077300" indent="-1077300">
              <a:lnSpc>
                <a:spcPct val="150000"/>
              </a:lnSpc>
              <a:spcBef>
                <a:spcPct val="20000"/>
              </a:spcBef>
              <a:buSzPct val="130000"/>
              <a:buFont typeface="Wingdings" pitchFamily="2" charset="2"/>
              <a:buChar char="v"/>
            </a:pPr>
            <a:r>
              <a:rPr lang="pl-PL" sz="4000" dirty="0">
                <a:solidFill>
                  <a:srgbClr val="383433"/>
                </a:solidFill>
              </a:rPr>
              <a:t>Zwiększenie inwestycji w potencjał kadrowy powinno poprawić zarówno pozycję firm jak i samych pracowników na rynku pracy.</a:t>
            </a:r>
            <a:endParaRPr lang="pl-PL" sz="4000" dirty="0" err="1">
              <a:solidFill>
                <a:srgbClr val="383433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7926388" y="3606800"/>
            <a:ext cx="0" cy="6753225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upa 2"/>
          <p:cNvGrpSpPr/>
          <p:nvPr/>
        </p:nvGrpSpPr>
        <p:grpSpPr>
          <a:xfrm>
            <a:off x="2112963" y="4800600"/>
            <a:ext cx="4262438" cy="4230787"/>
            <a:chOff x="2112963" y="4800600"/>
            <a:chExt cx="4262438" cy="4230787"/>
          </a:xfrm>
        </p:grpSpPr>
        <p:sp>
          <p:nvSpPr>
            <p:cNvPr id="2" name="Prostokąt 1"/>
            <p:cNvSpPr/>
            <p:nvPr/>
          </p:nvSpPr>
          <p:spPr>
            <a:xfrm>
              <a:off x="3354387" y="5486400"/>
              <a:ext cx="1905000" cy="3048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5" name="AutoShape 102"/>
            <p:cNvSpPr>
              <a:spLocks/>
            </p:cNvSpPr>
            <p:nvPr/>
          </p:nvSpPr>
          <p:spPr bwMode="auto">
            <a:xfrm>
              <a:off x="2112963" y="4800600"/>
              <a:ext cx="4262438" cy="423078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7" y="0"/>
                  </a:moveTo>
                  <a:cubicBezTo>
                    <a:pt x="12301" y="0"/>
                    <a:pt x="13705" y="282"/>
                    <a:pt x="15011" y="844"/>
                  </a:cubicBezTo>
                  <a:cubicBezTo>
                    <a:pt x="16319" y="1409"/>
                    <a:pt x="17463" y="2179"/>
                    <a:pt x="18449" y="3156"/>
                  </a:cubicBezTo>
                  <a:cubicBezTo>
                    <a:pt x="19432" y="4133"/>
                    <a:pt x="20201" y="5277"/>
                    <a:pt x="20760" y="6587"/>
                  </a:cubicBezTo>
                  <a:cubicBezTo>
                    <a:pt x="21317" y="7900"/>
                    <a:pt x="21599" y="9303"/>
                    <a:pt x="21599" y="10800"/>
                  </a:cubicBezTo>
                  <a:cubicBezTo>
                    <a:pt x="21599" y="12296"/>
                    <a:pt x="21317" y="13699"/>
                    <a:pt x="20760" y="15009"/>
                  </a:cubicBezTo>
                  <a:cubicBezTo>
                    <a:pt x="20201" y="16319"/>
                    <a:pt x="19430" y="17466"/>
                    <a:pt x="18449" y="18443"/>
                  </a:cubicBezTo>
                  <a:cubicBezTo>
                    <a:pt x="17463" y="19420"/>
                    <a:pt x="16319" y="20193"/>
                    <a:pt x="15011" y="20755"/>
                  </a:cubicBezTo>
                  <a:cubicBezTo>
                    <a:pt x="13705" y="21317"/>
                    <a:pt x="12301" y="21599"/>
                    <a:pt x="10807" y="21599"/>
                  </a:cubicBezTo>
                  <a:cubicBezTo>
                    <a:pt x="9309" y="21599"/>
                    <a:pt x="7905" y="21317"/>
                    <a:pt x="6594" y="20755"/>
                  </a:cubicBezTo>
                  <a:cubicBezTo>
                    <a:pt x="5280" y="20193"/>
                    <a:pt x="4136" y="19420"/>
                    <a:pt x="3158" y="18443"/>
                  </a:cubicBezTo>
                  <a:cubicBezTo>
                    <a:pt x="2178" y="17466"/>
                    <a:pt x="1409" y="16319"/>
                    <a:pt x="847" y="15009"/>
                  </a:cubicBezTo>
                  <a:cubicBezTo>
                    <a:pt x="282" y="13699"/>
                    <a:pt x="0" y="12296"/>
                    <a:pt x="0" y="10800"/>
                  </a:cubicBezTo>
                  <a:cubicBezTo>
                    <a:pt x="0" y="9303"/>
                    <a:pt x="282" y="7900"/>
                    <a:pt x="847" y="6587"/>
                  </a:cubicBezTo>
                  <a:cubicBezTo>
                    <a:pt x="1409" y="5277"/>
                    <a:pt x="2181" y="4133"/>
                    <a:pt x="3158" y="3156"/>
                  </a:cubicBezTo>
                  <a:cubicBezTo>
                    <a:pt x="4136" y="2179"/>
                    <a:pt x="5280" y="1409"/>
                    <a:pt x="6594" y="844"/>
                  </a:cubicBezTo>
                  <a:cubicBezTo>
                    <a:pt x="7902" y="279"/>
                    <a:pt x="9306" y="0"/>
                    <a:pt x="10807" y="0"/>
                  </a:cubicBezTo>
                  <a:moveTo>
                    <a:pt x="13296" y="11689"/>
                  </a:moveTo>
                  <a:lnTo>
                    <a:pt x="13296" y="11689"/>
                  </a:lnTo>
                  <a:cubicBezTo>
                    <a:pt x="13522" y="11511"/>
                    <a:pt x="13742" y="11299"/>
                    <a:pt x="13965" y="11068"/>
                  </a:cubicBezTo>
                  <a:cubicBezTo>
                    <a:pt x="14186" y="10831"/>
                    <a:pt x="14392" y="10576"/>
                    <a:pt x="14587" y="10297"/>
                  </a:cubicBezTo>
                  <a:cubicBezTo>
                    <a:pt x="14782" y="10017"/>
                    <a:pt x="14937" y="9707"/>
                    <a:pt x="15053" y="9359"/>
                  </a:cubicBezTo>
                  <a:cubicBezTo>
                    <a:pt x="15172" y="9012"/>
                    <a:pt x="15228" y="8603"/>
                    <a:pt x="15228" y="8134"/>
                  </a:cubicBezTo>
                  <a:cubicBezTo>
                    <a:pt x="15228" y="7521"/>
                    <a:pt x="15107" y="6976"/>
                    <a:pt x="14855" y="6496"/>
                  </a:cubicBezTo>
                  <a:cubicBezTo>
                    <a:pt x="14607" y="6022"/>
                    <a:pt x="14276" y="5624"/>
                    <a:pt x="13861" y="5316"/>
                  </a:cubicBezTo>
                  <a:cubicBezTo>
                    <a:pt x="13445" y="5006"/>
                    <a:pt x="12979" y="4766"/>
                    <a:pt x="12459" y="4599"/>
                  </a:cubicBezTo>
                  <a:cubicBezTo>
                    <a:pt x="11940" y="4433"/>
                    <a:pt x="11425" y="4348"/>
                    <a:pt x="10911" y="4348"/>
                  </a:cubicBezTo>
                  <a:cubicBezTo>
                    <a:pt x="10343" y="4348"/>
                    <a:pt x="9832" y="4424"/>
                    <a:pt x="9377" y="4571"/>
                  </a:cubicBezTo>
                  <a:cubicBezTo>
                    <a:pt x="8922" y="4721"/>
                    <a:pt x="8535" y="4881"/>
                    <a:pt x="8221" y="5051"/>
                  </a:cubicBezTo>
                  <a:cubicBezTo>
                    <a:pt x="7905" y="5223"/>
                    <a:pt x="7668" y="5381"/>
                    <a:pt x="7504" y="5531"/>
                  </a:cubicBezTo>
                  <a:cubicBezTo>
                    <a:pt x="7340" y="5681"/>
                    <a:pt x="7249" y="5763"/>
                    <a:pt x="7232" y="5782"/>
                  </a:cubicBezTo>
                  <a:cubicBezTo>
                    <a:pt x="7086" y="5926"/>
                    <a:pt x="7074" y="6101"/>
                    <a:pt x="7190" y="6307"/>
                  </a:cubicBezTo>
                  <a:lnTo>
                    <a:pt x="8476" y="7863"/>
                  </a:lnTo>
                  <a:cubicBezTo>
                    <a:pt x="8512" y="7937"/>
                    <a:pt x="8600" y="7990"/>
                    <a:pt x="8747" y="8024"/>
                  </a:cubicBezTo>
                  <a:cubicBezTo>
                    <a:pt x="8854" y="8024"/>
                    <a:pt x="8959" y="7999"/>
                    <a:pt x="9058" y="7945"/>
                  </a:cubicBezTo>
                  <a:lnTo>
                    <a:pt x="9193" y="7838"/>
                  </a:lnTo>
                  <a:cubicBezTo>
                    <a:pt x="9281" y="7764"/>
                    <a:pt x="9405" y="7685"/>
                    <a:pt x="9563" y="7601"/>
                  </a:cubicBezTo>
                  <a:cubicBezTo>
                    <a:pt x="9724" y="7513"/>
                    <a:pt x="9897" y="7440"/>
                    <a:pt x="10095" y="7375"/>
                  </a:cubicBezTo>
                  <a:cubicBezTo>
                    <a:pt x="10287" y="7313"/>
                    <a:pt x="10499" y="7282"/>
                    <a:pt x="10725" y="7282"/>
                  </a:cubicBezTo>
                  <a:cubicBezTo>
                    <a:pt x="11092" y="7282"/>
                    <a:pt x="11406" y="7383"/>
                    <a:pt x="11663" y="7587"/>
                  </a:cubicBezTo>
                  <a:cubicBezTo>
                    <a:pt x="11920" y="7790"/>
                    <a:pt x="12050" y="8050"/>
                    <a:pt x="12050" y="8363"/>
                  </a:cubicBezTo>
                  <a:cubicBezTo>
                    <a:pt x="12050" y="8696"/>
                    <a:pt x="11940" y="8990"/>
                    <a:pt x="11719" y="9235"/>
                  </a:cubicBezTo>
                  <a:cubicBezTo>
                    <a:pt x="11499" y="9484"/>
                    <a:pt x="11222" y="9755"/>
                    <a:pt x="10886" y="10054"/>
                  </a:cubicBezTo>
                  <a:cubicBezTo>
                    <a:pt x="10679" y="10215"/>
                    <a:pt x="10470" y="10399"/>
                    <a:pt x="10256" y="10599"/>
                  </a:cubicBezTo>
                  <a:cubicBezTo>
                    <a:pt x="10047" y="10802"/>
                    <a:pt x="9849" y="11034"/>
                    <a:pt x="9676" y="11297"/>
                  </a:cubicBezTo>
                  <a:cubicBezTo>
                    <a:pt x="9501" y="11559"/>
                    <a:pt x="9357" y="11844"/>
                    <a:pt x="9250" y="12155"/>
                  </a:cubicBezTo>
                  <a:cubicBezTo>
                    <a:pt x="9142" y="12465"/>
                    <a:pt x="9086" y="12824"/>
                    <a:pt x="9086" y="13231"/>
                  </a:cubicBezTo>
                  <a:lnTo>
                    <a:pt x="9086" y="14095"/>
                  </a:lnTo>
                  <a:cubicBezTo>
                    <a:pt x="9086" y="14202"/>
                    <a:pt x="9128" y="14298"/>
                    <a:pt x="9210" y="14377"/>
                  </a:cubicBezTo>
                  <a:cubicBezTo>
                    <a:pt x="9289" y="14459"/>
                    <a:pt x="9385" y="14498"/>
                    <a:pt x="9493" y="14498"/>
                  </a:cubicBezTo>
                  <a:lnTo>
                    <a:pt x="11711" y="14498"/>
                  </a:lnTo>
                  <a:cubicBezTo>
                    <a:pt x="11821" y="14498"/>
                    <a:pt x="11911" y="14459"/>
                    <a:pt x="11990" y="14377"/>
                  </a:cubicBezTo>
                  <a:cubicBezTo>
                    <a:pt x="12067" y="14298"/>
                    <a:pt x="12106" y="14202"/>
                    <a:pt x="12106" y="14095"/>
                  </a:cubicBezTo>
                  <a:lnTo>
                    <a:pt x="12106" y="13406"/>
                  </a:lnTo>
                  <a:cubicBezTo>
                    <a:pt x="12106" y="13053"/>
                    <a:pt x="12219" y="12756"/>
                    <a:pt x="12451" y="12508"/>
                  </a:cubicBezTo>
                  <a:cubicBezTo>
                    <a:pt x="12680" y="12259"/>
                    <a:pt x="12960" y="11988"/>
                    <a:pt x="13296" y="11689"/>
                  </a:cubicBezTo>
                  <a:moveTo>
                    <a:pt x="12106" y="15664"/>
                  </a:moveTo>
                  <a:cubicBezTo>
                    <a:pt x="12106" y="15557"/>
                    <a:pt x="12067" y="15464"/>
                    <a:pt x="11996" y="15382"/>
                  </a:cubicBezTo>
                  <a:cubicBezTo>
                    <a:pt x="11928" y="15300"/>
                    <a:pt x="11829" y="15258"/>
                    <a:pt x="11711" y="15258"/>
                  </a:cubicBezTo>
                  <a:lnTo>
                    <a:pt x="9493" y="15258"/>
                  </a:lnTo>
                  <a:cubicBezTo>
                    <a:pt x="9385" y="15258"/>
                    <a:pt x="9292" y="15300"/>
                    <a:pt x="9210" y="15382"/>
                  </a:cubicBezTo>
                  <a:cubicBezTo>
                    <a:pt x="9128" y="15464"/>
                    <a:pt x="9086" y="15557"/>
                    <a:pt x="9086" y="15664"/>
                  </a:cubicBezTo>
                  <a:lnTo>
                    <a:pt x="9086" y="17774"/>
                  </a:lnTo>
                  <a:cubicBezTo>
                    <a:pt x="9086" y="17881"/>
                    <a:pt x="9128" y="17980"/>
                    <a:pt x="9210" y="18064"/>
                  </a:cubicBezTo>
                  <a:cubicBezTo>
                    <a:pt x="9289" y="18152"/>
                    <a:pt x="9385" y="18194"/>
                    <a:pt x="9493" y="18194"/>
                  </a:cubicBezTo>
                  <a:lnTo>
                    <a:pt x="11711" y="18194"/>
                  </a:lnTo>
                  <a:cubicBezTo>
                    <a:pt x="11821" y="18194"/>
                    <a:pt x="11911" y="18152"/>
                    <a:pt x="11990" y="18064"/>
                  </a:cubicBezTo>
                  <a:cubicBezTo>
                    <a:pt x="12067" y="17980"/>
                    <a:pt x="12106" y="17881"/>
                    <a:pt x="12106" y="17774"/>
                  </a:cubicBezTo>
                  <a:lnTo>
                    <a:pt x="12106" y="15664"/>
                  </a:lnTo>
                  <a:close/>
                </a:path>
              </a:pathLst>
            </a:custGeom>
            <a:ln/>
            <a:extLst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38100" tIns="38100" rIns="38100" bIns="38100" anchor="ctr"/>
            <a:lstStyle/>
            <a:p>
              <a:pPr defTabSz="3429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220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ea typeface="+mn-ea"/>
                <a:cs typeface="Gill Sans" charset="0"/>
                <a:sym typeface="Gill Sans" charset="0"/>
              </a:endParaRPr>
            </a:p>
          </p:txBody>
        </p:sp>
      </p:grp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112963" y="376238"/>
            <a:ext cx="19429412" cy="1462087"/>
          </a:xfrm>
        </p:spPr>
        <p:txBody>
          <a:bodyPr/>
          <a:lstStyle/>
          <a:p>
            <a:r>
              <a:rPr lang="pl-PL" dirty="0" smtClean="0">
                <a:latin typeface="Raleway ExtraBold" charset="0"/>
              </a:rPr>
              <a:t>Kto może ubiegać się o środki KFS ?</a:t>
            </a:r>
            <a:endParaRPr lang="en-US" dirty="0" smtClean="0">
              <a:latin typeface="Raleway ExtraBold" charset="0"/>
            </a:endParaRPr>
          </a:p>
        </p:txBody>
      </p:sp>
      <p:sp>
        <p:nvSpPr>
          <p:cNvPr id="20482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112963" y="1371600"/>
            <a:ext cx="19429412" cy="779463"/>
          </a:xfrm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</a:rPr>
              <a:t>Jakie warunki należy spełniać ?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Raleway Light" charset="0"/>
            </a:endParaRPr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7D7A047-CEF7-43AE-A36F-AD1D3FCDF145}" type="slidenum">
              <a:rPr lang="en-US"/>
              <a:pPr/>
              <a:t>3</a:t>
            </a:fld>
            <a:endParaRPr lang="en-US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92387" y="2895600"/>
            <a:ext cx="20824825" cy="984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43852" tIns="121926" rIns="243852" bIns="121926">
            <a:spAutoFit/>
          </a:bodyPr>
          <a:lstStyle/>
          <a:p>
            <a:r>
              <a:rPr lang="pl-PL" dirty="0" smtClean="0">
                <a:solidFill>
                  <a:schemeClr val="accent1"/>
                </a:solidFill>
                <a:latin typeface="Raleway Regular" charset="0"/>
              </a:rPr>
              <a:t>Każdy pracodawca, który zatrudnia co najmniej jednego pracownika.</a:t>
            </a:r>
            <a:endParaRPr lang="en-US" dirty="0">
              <a:solidFill>
                <a:schemeClr val="accent1"/>
              </a:solidFill>
              <a:latin typeface="Raleway Regular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92387" y="4296239"/>
            <a:ext cx="20813713" cy="1723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43852" tIns="121926" rIns="243852" bIns="121926">
            <a:spAutoFit/>
          </a:bodyPr>
          <a:lstStyle/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  <a:latin typeface="Raleway Regular" charset="0"/>
              </a:rPr>
              <a:t>Nie ma znaczenia, na jaki rodzaj umowy o pracę zatrudnieni są</a:t>
            </a:r>
          </a:p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  <a:latin typeface="Raleway Regular" charset="0"/>
              </a:rPr>
              <a:t>pracownicy korzystający ze wsparcia</a:t>
            </a:r>
            <a:endParaRPr lang="en-US" dirty="0">
              <a:solidFill>
                <a:schemeClr val="bg1">
                  <a:lumMod val="50000"/>
                </a:schemeClr>
              </a:solidFill>
              <a:latin typeface="Raleway Regular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92387" y="6734639"/>
            <a:ext cx="20813713" cy="1723561"/>
          </a:xfrm>
          <a:prstGeom prst="rect">
            <a:avLst/>
          </a:prstGeom>
          <a:noFill/>
        </p:spPr>
        <p:txBody>
          <a:bodyPr wrap="square" lIns="243852" tIns="121926" rIns="243852" bIns="121926">
            <a:spAutoFit/>
          </a:bodyPr>
          <a:lstStyle/>
          <a:p>
            <a:pPr defTabSz="121926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chemeClr val="accent3"/>
                </a:solidFill>
                <a:latin typeface="Raleway Regular"/>
                <a:ea typeface="+mn-ea"/>
                <a:cs typeface="Raleway Regular"/>
              </a:rPr>
              <a:t>Nie ma znaczenia wymiar czasu pracy pracowników zatrudnionych </a:t>
            </a:r>
            <a:r>
              <a:rPr lang="pl-PL" dirty="0" smtClean="0">
                <a:solidFill>
                  <a:schemeClr val="accent3"/>
                </a:solidFill>
                <a:latin typeface="Raleway Regular"/>
                <a:ea typeface="+mn-ea"/>
                <a:cs typeface="Raleway Regular"/>
              </a:rPr>
              <a:t/>
            </a:r>
            <a:br>
              <a:rPr lang="pl-PL" dirty="0" smtClean="0">
                <a:solidFill>
                  <a:schemeClr val="accent3"/>
                </a:solidFill>
                <a:latin typeface="Raleway Regular"/>
                <a:ea typeface="+mn-ea"/>
                <a:cs typeface="Raleway Regular"/>
              </a:rPr>
            </a:br>
            <a:r>
              <a:rPr lang="pl-PL" dirty="0" smtClean="0">
                <a:solidFill>
                  <a:schemeClr val="accent3"/>
                </a:solidFill>
                <a:latin typeface="Raleway Regular"/>
                <a:ea typeface="+mn-ea"/>
                <a:cs typeface="Raleway Regular"/>
              </a:rPr>
              <a:t>u </a:t>
            </a:r>
            <a:r>
              <a:rPr lang="pl-PL" dirty="0">
                <a:solidFill>
                  <a:schemeClr val="accent3"/>
                </a:solidFill>
                <a:latin typeface="Raleway Regular"/>
                <a:ea typeface="+mn-ea"/>
                <a:cs typeface="Raleway Regular"/>
              </a:rPr>
              <a:t>beneficjenta.</a:t>
            </a:r>
            <a:endParaRPr lang="en-US" dirty="0">
              <a:solidFill>
                <a:schemeClr val="accent3"/>
              </a:solidFill>
              <a:latin typeface="Raleway Regular"/>
              <a:ea typeface="+mn-ea"/>
              <a:cs typeface="Raleway Regular"/>
            </a:endParaRPr>
          </a:p>
        </p:txBody>
      </p:sp>
      <p:sp>
        <p:nvSpPr>
          <p:cNvPr id="30" name="TextBox 14"/>
          <p:cNvSpPr txBox="1">
            <a:spLocks noChangeArrowheads="1"/>
          </p:cNvSpPr>
          <p:nvPr/>
        </p:nvSpPr>
        <p:spPr bwMode="auto">
          <a:xfrm>
            <a:off x="2592387" y="9249239"/>
            <a:ext cx="19977101" cy="1723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43852" tIns="121926" rIns="243852" bIns="121926">
            <a:spAutoFit/>
          </a:bodyPr>
          <a:lstStyle/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  <a:latin typeface="Raleway Regular" charset="0"/>
              </a:rPr>
              <a:t>Pracodawca może sam skorzystać z KFS na takich samych zasadach jak jego pracownicy.</a:t>
            </a:r>
          </a:p>
        </p:txBody>
      </p:sp>
      <p:grpSp>
        <p:nvGrpSpPr>
          <p:cNvPr id="39" name="Grupa 38"/>
          <p:cNvGrpSpPr/>
          <p:nvPr/>
        </p:nvGrpSpPr>
        <p:grpSpPr>
          <a:xfrm>
            <a:off x="687387" y="2743200"/>
            <a:ext cx="1323975" cy="1219200"/>
            <a:chOff x="687387" y="2590800"/>
            <a:chExt cx="1323975" cy="1219200"/>
          </a:xfrm>
        </p:grpSpPr>
        <p:sp>
          <p:nvSpPr>
            <p:cNvPr id="10" name="Oval 9"/>
            <p:cNvSpPr/>
            <p:nvPr/>
          </p:nvSpPr>
          <p:spPr bwMode="auto">
            <a:xfrm>
              <a:off x="687387" y="2590800"/>
              <a:ext cx="1323975" cy="1219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243852" tIns="121926" rIns="243852" bIns="121926"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5" name="AutoShape 39"/>
            <p:cNvSpPr>
              <a:spLocks/>
            </p:cNvSpPr>
            <p:nvPr/>
          </p:nvSpPr>
          <p:spPr bwMode="auto">
            <a:xfrm>
              <a:off x="1068387" y="2946400"/>
              <a:ext cx="495300" cy="482600"/>
            </a:xfrm>
            <a:custGeom>
              <a:avLst/>
              <a:gdLst>
                <a:gd name="T0" fmla="*/ 10797 w 21595"/>
                <a:gd name="T1" fmla="*/ 10800 h 21600"/>
                <a:gd name="T2" fmla="*/ 10797 w 21595"/>
                <a:gd name="T3" fmla="*/ 10800 h 21600"/>
                <a:gd name="T4" fmla="*/ 10797 w 21595"/>
                <a:gd name="T5" fmla="*/ 10800 h 21600"/>
                <a:gd name="T6" fmla="*/ 10797 w 21595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595" h="21600">
                  <a:moveTo>
                    <a:pt x="8043" y="21599"/>
                  </a:moveTo>
                  <a:cubicBezTo>
                    <a:pt x="7769" y="21599"/>
                    <a:pt x="7477" y="21507"/>
                    <a:pt x="7164" y="21320"/>
                  </a:cubicBezTo>
                  <a:cubicBezTo>
                    <a:pt x="6850" y="21132"/>
                    <a:pt x="6608" y="20916"/>
                    <a:pt x="6436" y="20665"/>
                  </a:cubicBezTo>
                  <a:lnTo>
                    <a:pt x="266" y="11697"/>
                  </a:lnTo>
                  <a:cubicBezTo>
                    <a:pt x="88" y="11439"/>
                    <a:pt x="0" y="11120"/>
                    <a:pt x="0" y="10741"/>
                  </a:cubicBezTo>
                  <a:cubicBezTo>
                    <a:pt x="0" y="10362"/>
                    <a:pt x="88" y="10047"/>
                    <a:pt x="266" y="9799"/>
                  </a:cubicBezTo>
                  <a:lnTo>
                    <a:pt x="2307" y="6831"/>
                  </a:lnTo>
                  <a:cubicBezTo>
                    <a:pt x="2488" y="6573"/>
                    <a:pt x="2708" y="6445"/>
                    <a:pt x="2970" y="6452"/>
                  </a:cubicBezTo>
                  <a:cubicBezTo>
                    <a:pt x="3233" y="6459"/>
                    <a:pt x="3448" y="6583"/>
                    <a:pt x="3622" y="6831"/>
                  </a:cubicBezTo>
                  <a:lnTo>
                    <a:pt x="7903" y="13022"/>
                  </a:lnTo>
                  <a:cubicBezTo>
                    <a:pt x="8082" y="13280"/>
                    <a:pt x="8302" y="13408"/>
                    <a:pt x="8567" y="13408"/>
                  </a:cubicBezTo>
                  <a:cubicBezTo>
                    <a:pt x="8827" y="13408"/>
                    <a:pt x="9045" y="13280"/>
                    <a:pt x="9221" y="13022"/>
                  </a:cubicBezTo>
                  <a:lnTo>
                    <a:pt x="17965" y="393"/>
                  </a:lnTo>
                  <a:cubicBezTo>
                    <a:pt x="18144" y="127"/>
                    <a:pt x="18364" y="0"/>
                    <a:pt x="18629" y="0"/>
                  </a:cubicBezTo>
                  <a:cubicBezTo>
                    <a:pt x="18888" y="0"/>
                    <a:pt x="19109" y="127"/>
                    <a:pt x="19292" y="393"/>
                  </a:cubicBezTo>
                  <a:lnTo>
                    <a:pt x="21333" y="3339"/>
                  </a:lnTo>
                  <a:cubicBezTo>
                    <a:pt x="21511" y="3601"/>
                    <a:pt x="21600" y="3920"/>
                    <a:pt x="21595" y="4299"/>
                  </a:cubicBezTo>
                  <a:cubicBezTo>
                    <a:pt x="21590" y="4678"/>
                    <a:pt x="21502" y="4993"/>
                    <a:pt x="21333" y="5241"/>
                  </a:cubicBezTo>
                  <a:lnTo>
                    <a:pt x="10664" y="20665"/>
                  </a:lnTo>
                  <a:cubicBezTo>
                    <a:pt x="10482" y="20930"/>
                    <a:pt x="10237" y="21146"/>
                    <a:pt x="9929" y="21330"/>
                  </a:cubicBezTo>
                  <a:cubicBezTo>
                    <a:pt x="9620" y="21511"/>
                    <a:pt x="9339" y="21599"/>
                    <a:pt x="9079" y="21599"/>
                  </a:cubicBezTo>
                  <a:lnTo>
                    <a:pt x="8043" y="21599"/>
                  </a:lnTo>
                  <a:close/>
                </a:path>
              </a:pathLst>
            </a:custGeom>
            <a:ln/>
            <a:ex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38100" tIns="38100" rIns="38100" bIns="38100" anchor="ctr"/>
            <a:lstStyle/>
            <a:p>
              <a:pPr defTabSz="3429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ea typeface="+mn-ea"/>
                <a:cs typeface="Gill Sans" charset="0"/>
                <a:sym typeface="Gill Sans" charset="0"/>
              </a:endParaRPr>
            </a:p>
          </p:txBody>
        </p:sp>
      </p:grpSp>
      <p:grpSp>
        <p:nvGrpSpPr>
          <p:cNvPr id="40" name="Grupa 39"/>
          <p:cNvGrpSpPr/>
          <p:nvPr/>
        </p:nvGrpSpPr>
        <p:grpSpPr>
          <a:xfrm>
            <a:off x="687387" y="4601039"/>
            <a:ext cx="1323975" cy="1219200"/>
            <a:chOff x="687387" y="5562600"/>
            <a:chExt cx="1323975" cy="1219200"/>
          </a:xfrm>
        </p:grpSpPr>
        <p:sp>
          <p:nvSpPr>
            <p:cNvPr id="11" name="Oval 10"/>
            <p:cNvSpPr/>
            <p:nvPr/>
          </p:nvSpPr>
          <p:spPr bwMode="auto">
            <a:xfrm>
              <a:off x="687387" y="5562600"/>
              <a:ext cx="1323975" cy="1219200"/>
            </a:xfrm>
            <a:prstGeom prst="ellipse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243852" tIns="121926" rIns="243852" bIns="121926"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6" name="AutoShape 39"/>
            <p:cNvSpPr>
              <a:spLocks/>
            </p:cNvSpPr>
            <p:nvPr/>
          </p:nvSpPr>
          <p:spPr bwMode="auto">
            <a:xfrm>
              <a:off x="1106487" y="5918200"/>
              <a:ext cx="495300" cy="482600"/>
            </a:xfrm>
            <a:custGeom>
              <a:avLst/>
              <a:gdLst>
                <a:gd name="T0" fmla="*/ 10797 w 21595"/>
                <a:gd name="T1" fmla="*/ 10800 h 21600"/>
                <a:gd name="T2" fmla="*/ 10797 w 21595"/>
                <a:gd name="T3" fmla="*/ 10800 h 21600"/>
                <a:gd name="T4" fmla="*/ 10797 w 21595"/>
                <a:gd name="T5" fmla="*/ 10800 h 21600"/>
                <a:gd name="T6" fmla="*/ 10797 w 21595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595" h="21600">
                  <a:moveTo>
                    <a:pt x="8043" y="21599"/>
                  </a:moveTo>
                  <a:cubicBezTo>
                    <a:pt x="7769" y="21599"/>
                    <a:pt x="7477" y="21507"/>
                    <a:pt x="7164" y="21320"/>
                  </a:cubicBezTo>
                  <a:cubicBezTo>
                    <a:pt x="6850" y="21132"/>
                    <a:pt x="6608" y="20916"/>
                    <a:pt x="6436" y="20665"/>
                  </a:cubicBezTo>
                  <a:lnTo>
                    <a:pt x="266" y="11697"/>
                  </a:lnTo>
                  <a:cubicBezTo>
                    <a:pt x="88" y="11439"/>
                    <a:pt x="0" y="11120"/>
                    <a:pt x="0" y="10741"/>
                  </a:cubicBezTo>
                  <a:cubicBezTo>
                    <a:pt x="0" y="10362"/>
                    <a:pt x="88" y="10047"/>
                    <a:pt x="266" y="9799"/>
                  </a:cubicBezTo>
                  <a:lnTo>
                    <a:pt x="2307" y="6831"/>
                  </a:lnTo>
                  <a:cubicBezTo>
                    <a:pt x="2488" y="6573"/>
                    <a:pt x="2708" y="6445"/>
                    <a:pt x="2970" y="6452"/>
                  </a:cubicBezTo>
                  <a:cubicBezTo>
                    <a:pt x="3233" y="6459"/>
                    <a:pt x="3448" y="6583"/>
                    <a:pt x="3622" y="6831"/>
                  </a:cubicBezTo>
                  <a:lnTo>
                    <a:pt x="7903" y="13022"/>
                  </a:lnTo>
                  <a:cubicBezTo>
                    <a:pt x="8082" y="13280"/>
                    <a:pt x="8302" y="13408"/>
                    <a:pt x="8567" y="13408"/>
                  </a:cubicBezTo>
                  <a:cubicBezTo>
                    <a:pt x="8827" y="13408"/>
                    <a:pt x="9045" y="13280"/>
                    <a:pt x="9221" y="13022"/>
                  </a:cubicBezTo>
                  <a:lnTo>
                    <a:pt x="17965" y="393"/>
                  </a:lnTo>
                  <a:cubicBezTo>
                    <a:pt x="18144" y="127"/>
                    <a:pt x="18364" y="0"/>
                    <a:pt x="18629" y="0"/>
                  </a:cubicBezTo>
                  <a:cubicBezTo>
                    <a:pt x="18888" y="0"/>
                    <a:pt x="19109" y="127"/>
                    <a:pt x="19292" y="393"/>
                  </a:cubicBezTo>
                  <a:lnTo>
                    <a:pt x="21333" y="3339"/>
                  </a:lnTo>
                  <a:cubicBezTo>
                    <a:pt x="21511" y="3601"/>
                    <a:pt x="21600" y="3920"/>
                    <a:pt x="21595" y="4299"/>
                  </a:cubicBezTo>
                  <a:cubicBezTo>
                    <a:pt x="21590" y="4678"/>
                    <a:pt x="21502" y="4993"/>
                    <a:pt x="21333" y="5241"/>
                  </a:cubicBezTo>
                  <a:lnTo>
                    <a:pt x="10664" y="20665"/>
                  </a:lnTo>
                  <a:cubicBezTo>
                    <a:pt x="10482" y="20930"/>
                    <a:pt x="10237" y="21146"/>
                    <a:pt x="9929" y="21330"/>
                  </a:cubicBezTo>
                  <a:cubicBezTo>
                    <a:pt x="9620" y="21511"/>
                    <a:pt x="9339" y="21599"/>
                    <a:pt x="9079" y="21599"/>
                  </a:cubicBezTo>
                  <a:lnTo>
                    <a:pt x="8043" y="21599"/>
                  </a:lnTo>
                  <a:close/>
                </a:path>
              </a:pathLst>
            </a:custGeom>
            <a:ln/>
            <a:extLst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38100" tIns="38100" rIns="38100" bIns="38100" anchor="ctr"/>
            <a:lstStyle/>
            <a:p>
              <a:pPr defTabSz="3429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220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ea typeface="+mn-ea"/>
                <a:cs typeface="Gill Sans" charset="0"/>
                <a:sym typeface="Gill Sans" charset="0"/>
              </a:endParaRPr>
            </a:p>
          </p:txBody>
        </p:sp>
      </p:grpSp>
      <p:grpSp>
        <p:nvGrpSpPr>
          <p:cNvPr id="42" name="Grupa 41"/>
          <p:cNvGrpSpPr/>
          <p:nvPr/>
        </p:nvGrpSpPr>
        <p:grpSpPr>
          <a:xfrm>
            <a:off x="687387" y="9448800"/>
            <a:ext cx="1323975" cy="1219200"/>
            <a:chOff x="687387" y="11277600"/>
            <a:chExt cx="1323975" cy="1219200"/>
          </a:xfrm>
        </p:grpSpPr>
        <p:sp>
          <p:nvSpPr>
            <p:cNvPr id="32" name="Oval 10"/>
            <p:cNvSpPr/>
            <p:nvPr/>
          </p:nvSpPr>
          <p:spPr bwMode="auto">
            <a:xfrm>
              <a:off x="687387" y="11277600"/>
              <a:ext cx="1323975" cy="1219200"/>
            </a:xfrm>
            <a:prstGeom prst="ellipse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243852" tIns="121926" rIns="243852" bIns="121926"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7" name="AutoShape 39"/>
            <p:cNvSpPr>
              <a:spLocks/>
            </p:cNvSpPr>
            <p:nvPr/>
          </p:nvSpPr>
          <p:spPr bwMode="auto">
            <a:xfrm>
              <a:off x="1144587" y="11658600"/>
              <a:ext cx="495300" cy="482600"/>
            </a:xfrm>
            <a:custGeom>
              <a:avLst/>
              <a:gdLst>
                <a:gd name="T0" fmla="*/ 10797 w 21595"/>
                <a:gd name="T1" fmla="*/ 10800 h 21600"/>
                <a:gd name="T2" fmla="*/ 10797 w 21595"/>
                <a:gd name="T3" fmla="*/ 10800 h 21600"/>
                <a:gd name="T4" fmla="*/ 10797 w 21595"/>
                <a:gd name="T5" fmla="*/ 10800 h 21600"/>
                <a:gd name="T6" fmla="*/ 10797 w 21595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595" h="21600">
                  <a:moveTo>
                    <a:pt x="8043" y="21599"/>
                  </a:moveTo>
                  <a:cubicBezTo>
                    <a:pt x="7769" y="21599"/>
                    <a:pt x="7477" y="21507"/>
                    <a:pt x="7164" y="21320"/>
                  </a:cubicBezTo>
                  <a:cubicBezTo>
                    <a:pt x="6850" y="21132"/>
                    <a:pt x="6608" y="20916"/>
                    <a:pt x="6436" y="20665"/>
                  </a:cubicBezTo>
                  <a:lnTo>
                    <a:pt x="266" y="11697"/>
                  </a:lnTo>
                  <a:cubicBezTo>
                    <a:pt x="88" y="11439"/>
                    <a:pt x="0" y="11120"/>
                    <a:pt x="0" y="10741"/>
                  </a:cubicBezTo>
                  <a:cubicBezTo>
                    <a:pt x="0" y="10362"/>
                    <a:pt x="88" y="10047"/>
                    <a:pt x="266" y="9799"/>
                  </a:cubicBezTo>
                  <a:lnTo>
                    <a:pt x="2307" y="6831"/>
                  </a:lnTo>
                  <a:cubicBezTo>
                    <a:pt x="2488" y="6573"/>
                    <a:pt x="2708" y="6445"/>
                    <a:pt x="2970" y="6452"/>
                  </a:cubicBezTo>
                  <a:cubicBezTo>
                    <a:pt x="3233" y="6459"/>
                    <a:pt x="3448" y="6583"/>
                    <a:pt x="3622" y="6831"/>
                  </a:cubicBezTo>
                  <a:lnTo>
                    <a:pt x="7903" y="13022"/>
                  </a:lnTo>
                  <a:cubicBezTo>
                    <a:pt x="8082" y="13280"/>
                    <a:pt x="8302" y="13408"/>
                    <a:pt x="8567" y="13408"/>
                  </a:cubicBezTo>
                  <a:cubicBezTo>
                    <a:pt x="8827" y="13408"/>
                    <a:pt x="9045" y="13280"/>
                    <a:pt x="9221" y="13022"/>
                  </a:cubicBezTo>
                  <a:lnTo>
                    <a:pt x="17965" y="393"/>
                  </a:lnTo>
                  <a:cubicBezTo>
                    <a:pt x="18144" y="127"/>
                    <a:pt x="18364" y="0"/>
                    <a:pt x="18629" y="0"/>
                  </a:cubicBezTo>
                  <a:cubicBezTo>
                    <a:pt x="18888" y="0"/>
                    <a:pt x="19109" y="127"/>
                    <a:pt x="19292" y="393"/>
                  </a:cubicBezTo>
                  <a:lnTo>
                    <a:pt x="21333" y="3339"/>
                  </a:lnTo>
                  <a:cubicBezTo>
                    <a:pt x="21511" y="3601"/>
                    <a:pt x="21600" y="3920"/>
                    <a:pt x="21595" y="4299"/>
                  </a:cubicBezTo>
                  <a:cubicBezTo>
                    <a:pt x="21590" y="4678"/>
                    <a:pt x="21502" y="4993"/>
                    <a:pt x="21333" y="5241"/>
                  </a:cubicBezTo>
                  <a:lnTo>
                    <a:pt x="10664" y="20665"/>
                  </a:lnTo>
                  <a:cubicBezTo>
                    <a:pt x="10482" y="20930"/>
                    <a:pt x="10237" y="21146"/>
                    <a:pt x="9929" y="21330"/>
                  </a:cubicBezTo>
                  <a:cubicBezTo>
                    <a:pt x="9620" y="21511"/>
                    <a:pt x="9339" y="21599"/>
                    <a:pt x="9079" y="21599"/>
                  </a:cubicBezTo>
                  <a:lnTo>
                    <a:pt x="8043" y="21599"/>
                  </a:lnTo>
                  <a:close/>
                </a:path>
              </a:pathLst>
            </a:custGeom>
            <a:ln/>
            <a:extLst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38100" tIns="38100" rIns="38100" bIns="38100" anchor="ctr"/>
            <a:lstStyle/>
            <a:p>
              <a:pPr defTabSz="3429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220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ea typeface="+mn-ea"/>
                <a:cs typeface="Gill Sans" charset="0"/>
                <a:sym typeface="Gill Sans" charset="0"/>
              </a:endParaRPr>
            </a:p>
          </p:txBody>
        </p:sp>
      </p:grpSp>
      <p:grpSp>
        <p:nvGrpSpPr>
          <p:cNvPr id="41" name="Grupa 40"/>
          <p:cNvGrpSpPr/>
          <p:nvPr/>
        </p:nvGrpSpPr>
        <p:grpSpPr>
          <a:xfrm>
            <a:off x="687387" y="6963239"/>
            <a:ext cx="1323975" cy="1219200"/>
            <a:chOff x="687387" y="8382000"/>
            <a:chExt cx="1323975" cy="1219200"/>
          </a:xfrm>
        </p:grpSpPr>
        <p:sp>
          <p:nvSpPr>
            <p:cNvPr id="12" name="Oval 11"/>
            <p:cNvSpPr/>
            <p:nvPr/>
          </p:nvSpPr>
          <p:spPr bwMode="auto">
            <a:xfrm>
              <a:off x="687387" y="8382000"/>
              <a:ext cx="1323975" cy="12192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243852" tIns="121926" rIns="243852" bIns="121926"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8" name="AutoShape 39"/>
            <p:cNvSpPr>
              <a:spLocks/>
            </p:cNvSpPr>
            <p:nvPr/>
          </p:nvSpPr>
          <p:spPr bwMode="auto">
            <a:xfrm>
              <a:off x="1106487" y="8686800"/>
              <a:ext cx="495300" cy="482600"/>
            </a:xfrm>
            <a:custGeom>
              <a:avLst/>
              <a:gdLst>
                <a:gd name="T0" fmla="*/ 10797 w 21595"/>
                <a:gd name="T1" fmla="*/ 10800 h 21600"/>
                <a:gd name="T2" fmla="*/ 10797 w 21595"/>
                <a:gd name="T3" fmla="*/ 10800 h 21600"/>
                <a:gd name="T4" fmla="*/ 10797 w 21595"/>
                <a:gd name="T5" fmla="*/ 10800 h 21600"/>
                <a:gd name="T6" fmla="*/ 10797 w 21595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595" h="21600">
                  <a:moveTo>
                    <a:pt x="8043" y="21599"/>
                  </a:moveTo>
                  <a:cubicBezTo>
                    <a:pt x="7769" y="21599"/>
                    <a:pt x="7477" y="21507"/>
                    <a:pt x="7164" y="21320"/>
                  </a:cubicBezTo>
                  <a:cubicBezTo>
                    <a:pt x="6850" y="21132"/>
                    <a:pt x="6608" y="20916"/>
                    <a:pt x="6436" y="20665"/>
                  </a:cubicBezTo>
                  <a:lnTo>
                    <a:pt x="266" y="11697"/>
                  </a:lnTo>
                  <a:cubicBezTo>
                    <a:pt x="88" y="11439"/>
                    <a:pt x="0" y="11120"/>
                    <a:pt x="0" y="10741"/>
                  </a:cubicBezTo>
                  <a:cubicBezTo>
                    <a:pt x="0" y="10362"/>
                    <a:pt x="88" y="10047"/>
                    <a:pt x="266" y="9799"/>
                  </a:cubicBezTo>
                  <a:lnTo>
                    <a:pt x="2307" y="6831"/>
                  </a:lnTo>
                  <a:cubicBezTo>
                    <a:pt x="2488" y="6573"/>
                    <a:pt x="2708" y="6445"/>
                    <a:pt x="2970" y="6452"/>
                  </a:cubicBezTo>
                  <a:cubicBezTo>
                    <a:pt x="3233" y="6459"/>
                    <a:pt x="3448" y="6583"/>
                    <a:pt x="3622" y="6831"/>
                  </a:cubicBezTo>
                  <a:lnTo>
                    <a:pt x="7903" y="13022"/>
                  </a:lnTo>
                  <a:cubicBezTo>
                    <a:pt x="8082" y="13280"/>
                    <a:pt x="8302" y="13408"/>
                    <a:pt x="8567" y="13408"/>
                  </a:cubicBezTo>
                  <a:cubicBezTo>
                    <a:pt x="8827" y="13408"/>
                    <a:pt x="9045" y="13280"/>
                    <a:pt x="9221" y="13022"/>
                  </a:cubicBezTo>
                  <a:lnTo>
                    <a:pt x="17965" y="393"/>
                  </a:lnTo>
                  <a:cubicBezTo>
                    <a:pt x="18144" y="127"/>
                    <a:pt x="18364" y="0"/>
                    <a:pt x="18629" y="0"/>
                  </a:cubicBezTo>
                  <a:cubicBezTo>
                    <a:pt x="18888" y="0"/>
                    <a:pt x="19109" y="127"/>
                    <a:pt x="19292" y="393"/>
                  </a:cubicBezTo>
                  <a:lnTo>
                    <a:pt x="21333" y="3339"/>
                  </a:lnTo>
                  <a:cubicBezTo>
                    <a:pt x="21511" y="3601"/>
                    <a:pt x="21600" y="3920"/>
                    <a:pt x="21595" y="4299"/>
                  </a:cubicBezTo>
                  <a:cubicBezTo>
                    <a:pt x="21590" y="4678"/>
                    <a:pt x="21502" y="4993"/>
                    <a:pt x="21333" y="5241"/>
                  </a:cubicBezTo>
                  <a:lnTo>
                    <a:pt x="10664" y="20665"/>
                  </a:lnTo>
                  <a:cubicBezTo>
                    <a:pt x="10482" y="20930"/>
                    <a:pt x="10237" y="21146"/>
                    <a:pt x="9929" y="21330"/>
                  </a:cubicBezTo>
                  <a:cubicBezTo>
                    <a:pt x="9620" y="21511"/>
                    <a:pt x="9339" y="21599"/>
                    <a:pt x="9079" y="21599"/>
                  </a:cubicBezTo>
                  <a:lnTo>
                    <a:pt x="8043" y="21599"/>
                  </a:lnTo>
                  <a:close/>
                </a:path>
              </a:pathLst>
            </a:custGeom>
            <a:ln/>
            <a:ex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38100" tIns="38100" rIns="38100" bIns="38100" anchor="ctr"/>
            <a:lstStyle/>
            <a:p>
              <a:pPr defTabSz="3429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ea typeface="+mn-ea"/>
                <a:cs typeface="Gill Sans" charset="0"/>
                <a:sym typeface="Gill Sans" charset="0"/>
              </a:endParaRPr>
            </a:p>
          </p:txBody>
        </p:sp>
      </p:grpSp>
      <p:sp>
        <p:nvSpPr>
          <p:cNvPr id="21" name="TextBox 16"/>
          <p:cNvSpPr txBox="1"/>
          <p:nvPr/>
        </p:nvSpPr>
        <p:spPr>
          <a:xfrm>
            <a:off x="2592387" y="11740503"/>
            <a:ext cx="20813713" cy="984897"/>
          </a:xfrm>
          <a:prstGeom prst="rect">
            <a:avLst/>
          </a:prstGeom>
          <a:noFill/>
        </p:spPr>
        <p:txBody>
          <a:bodyPr wrap="square" lIns="243852" tIns="121926" rIns="243852" bIns="121926">
            <a:spAutoFit/>
          </a:bodyPr>
          <a:lstStyle/>
          <a:p>
            <a:pPr defTabSz="121926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 smtClean="0">
                <a:solidFill>
                  <a:schemeClr val="accent3"/>
                </a:solidFill>
                <a:latin typeface="Raleway Regular"/>
                <a:ea typeface="+mn-ea"/>
                <a:cs typeface="Raleway Regular"/>
              </a:rPr>
              <a:t>Należy pamiętać, że środki KFS stanowią pomoc </a:t>
            </a:r>
            <a:r>
              <a:rPr lang="pl-PL" i="1" dirty="0" smtClean="0">
                <a:solidFill>
                  <a:schemeClr val="accent3"/>
                </a:solidFill>
                <a:latin typeface="Raleway Regular"/>
                <a:ea typeface="+mn-ea"/>
                <a:cs typeface="Raleway Regular"/>
              </a:rPr>
              <a:t>de </a:t>
            </a:r>
            <a:r>
              <a:rPr lang="pl-PL" i="1" dirty="0" err="1" smtClean="0">
                <a:solidFill>
                  <a:schemeClr val="accent3"/>
                </a:solidFill>
                <a:latin typeface="Raleway Regular"/>
                <a:ea typeface="+mn-ea"/>
                <a:cs typeface="Raleway Regular"/>
              </a:rPr>
              <a:t>minimis</a:t>
            </a:r>
            <a:r>
              <a:rPr lang="pl-PL" i="1" dirty="0" smtClean="0">
                <a:solidFill>
                  <a:schemeClr val="accent3"/>
                </a:solidFill>
                <a:latin typeface="Raleway Regular"/>
                <a:ea typeface="+mn-ea"/>
                <a:cs typeface="Raleway Regular"/>
              </a:rPr>
              <a:t> </a:t>
            </a:r>
            <a:endParaRPr lang="en-US" i="1" dirty="0">
              <a:solidFill>
                <a:schemeClr val="accent3"/>
              </a:solidFill>
              <a:latin typeface="Raleway Regular"/>
              <a:ea typeface="+mn-ea"/>
              <a:cs typeface="Raleway Regular"/>
            </a:endParaRPr>
          </a:p>
        </p:txBody>
      </p:sp>
      <p:grpSp>
        <p:nvGrpSpPr>
          <p:cNvPr id="22" name="Grupa 21"/>
          <p:cNvGrpSpPr/>
          <p:nvPr/>
        </p:nvGrpSpPr>
        <p:grpSpPr>
          <a:xfrm>
            <a:off x="687387" y="11611439"/>
            <a:ext cx="1323975" cy="1219200"/>
            <a:chOff x="687387" y="8382000"/>
            <a:chExt cx="1323975" cy="1219200"/>
          </a:xfrm>
        </p:grpSpPr>
        <p:sp>
          <p:nvSpPr>
            <p:cNvPr id="23" name="Oval 11"/>
            <p:cNvSpPr/>
            <p:nvPr/>
          </p:nvSpPr>
          <p:spPr bwMode="auto">
            <a:xfrm>
              <a:off x="687387" y="8382000"/>
              <a:ext cx="1323975" cy="12192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243852" tIns="121926" rIns="243852" bIns="121926"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4" name="AutoShape 39"/>
            <p:cNvSpPr>
              <a:spLocks/>
            </p:cNvSpPr>
            <p:nvPr/>
          </p:nvSpPr>
          <p:spPr bwMode="auto">
            <a:xfrm>
              <a:off x="1106487" y="8686800"/>
              <a:ext cx="495300" cy="482600"/>
            </a:xfrm>
            <a:custGeom>
              <a:avLst/>
              <a:gdLst>
                <a:gd name="T0" fmla="*/ 10797 w 21595"/>
                <a:gd name="T1" fmla="*/ 10800 h 21600"/>
                <a:gd name="T2" fmla="*/ 10797 w 21595"/>
                <a:gd name="T3" fmla="*/ 10800 h 21600"/>
                <a:gd name="T4" fmla="*/ 10797 w 21595"/>
                <a:gd name="T5" fmla="*/ 10800 h 21600"/>
                <a:gd name="T6" fmla="*/ 10797 w 21595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595" h="21600">
                  <a:moveTo>
                    <a:pt x="8043" y="21599"/>
                  </a:moveTo>
                  <a:cubicBezTo>
                    <a:pt x="7769" y="21599"/>
                    <a:pt x="7477" y="21507"/>
                    <a:pt x="7164" y="21320"/>
                  </a:cubicBezTo>
                  <a:cubicBezTo>
                    <a:pt x="6850" y="21132"/>
                    <a:pt x="6608" y="20916"/>
                    <a:pt x="6436" y="20665"/>
                  </a:cubicBezTo>
                  <a:lnTo>
                    <a:pt x="266" y="11697"/>
                  </a:lnTo>
                  <a:cubicBezTo>
                    <a:pt x="88" y="11439"/>
                    <a:pt x="0" y="11120"/>
                    <a:pt x="0" y="10741"/>
                  </a:cubicBezTo>
                  <a:cubicBezTo>
                    <a:pt x="0" y="10362"/>
                    <a:pt x="88" y="10047"/>
                    <a:pt x="266" y="9799"/>
                  </a:cubicBezTo>
                  <a:lnTo>
                    <a:pt x="2307" y="6831"/>
                  </a:lnTo>
                  <a:cubicBezTo>
                    <a:pt x="2488" y="6573"/>
                    <a:pt x="2708" y="6445"/>
                    <a:pt x="2970" y="6452"/>
                  </a:cubicBezTo>
                  <a:cubicBezTo>
                    <a:pt x="3233" y="6459"/>
                    <a:pt x="3448" y="6583"/>
                    <a:pt x="3622" y="6831"/>
                  </a:cubicBezTo>
                  <a:lnTo>
                    <a:pt x="7903" y="13022"/>
                  </a:lnTo>
                  <a:cubicBezTo>
                    <a:pt x="8082" y="13280"/>
                    <a:pt x="8302" y="13408"/>
                    <a:pt x="8567" y="13408"/>
                  </a:cubicBezTo>
                  <a:cubicBezTo>
                    <a:pt x="8827" y="13408"/>
                    <a:pt x="9045" y="13280"/>
                    <a:pt x="9221" y="13022"/>
                  </a:cubicBezTo>
                  <a:lnTo>
                    <a:pt x="17965" y="393"/>
                  </a:lnTo>
                  <a:cubicBezTo>
                    <a:pt x="18144" y="127"/>
                    <a:pt x="18364" y="0"/>
                    <a:pt x="18629" y="0"/>
                  </a:cubicBezTo>
                  <a:cubicBezTo>
                    <a:pt x="18888" y="0"/>
                    <a:pt x="19109" y="127"/>
                    <a:pt x="19292" y="393"/>
                  </a:cubicBezTo>
                  <a:lnTo>
                    <a:pt x="21333" y="3339"/>
                  </a:lnTo>
                  <a:cubicBezTo>
                    <a:pt x="21511" y="3601"/>
                    <a:pt x="21600" y="3920"/>
                    <a:pt x="21595" y="4299"/>
                  </a:cubicBezTo>
                  <a:cubicBezTo>
                    <a:pt x="21590" y="4678"/>
                    <a:pt x="21502" y="4993"/>
                    <a:pt x="21333" y="5241"/>
                  </a:cubicBezTo>
                  <a:lnTo>
                    <a:pt x="10664" y="20665"/>
                  </a:lnTo>
                  <a:cubicBezTo>
                    <a:pt x="10482" y="20930"/>
                    <a:pt x="10237" y="21146"/>
                    <a:pt x="9929" y="21330"/>
                  </a:cubicBezTo>
                  <a:cubicBezTo>
                    <a:pt x="9620" y="21511"/>
                    <a:pt x="9339" y="21599"/>
                    <a:pt x="9079" y="21599"/>
                  </a:cubicBezTo>
                  <a:lnTo>
                    <a:pt x="8043" y="21599"/>
                  </a:lnTo>
                  <a:close/>
                </a:path>
              </a:pathLst>
            </a:custGeom>
            <a:ln/>
            <a:ex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38100" tIns="38100" rIns="38100" bIns="38100" anchor="ctr"/>
            <a:lstStyle/>
            <a:p>
              <a:pPr defTabSz="3429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ea typeface="+mn-ea"/>
                <a:cs typeface="Gill Sans" charset="0"/>
                <a:sym typeface="Gill Sans" charset="0"/>
              </a:endParaRPr>
            </a:p>
          </p:txBody>
        </p:sp>
      </p:grp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20"/>
          <p:cNvSpPr/>
          <p:nvPr/>
        </p:nvSpPr>
        <p:spPr>
          <a:xfrm>
            <a:off x="687387" y="10738496"/>
            <a:ext cx="22947313" cy="17235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852" tIns="121926" rIns="243852" bIns="121926" anchor="ctr"/>
          <a:lstStyle/>
          <a:p>
            <a:pPr algn="ctr" defTabSz="121926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817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112963" y="341313"/>
            <a:ext cx="19429412" cy="1462087"/>
          </a:xfrm>
        </p:spPr>
        <p:txBody>
          <a:bodyPr/>
          <a:lstStyle/>
          <a:p>
            <a:r>
              <a:rPr lang="pl-PL" dirty="0" smtClean="0">
                <a:latin typeface="Raleway ExtraBold" charset="0"/>
              </a:rPr>
              <a:t>Na co pracodawca może przeznaczyć pieniądze ?</a:t>
            </a: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2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06B0851-56C3-4A8C-AE80-CF2C77BA3C91}" type="slidenum">
              <a:rPr lang="en-US"/>
              <a:pPr/>
              <a:t>4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63587" y="2209800"/>
            <a:ext cx="22947313" cy="137419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852" tIns="121926" rIns="243852" bIns="121926" anchor="ctr"/>
          <a:lstStyle/>
          <a:p>
            <a:pPr algn="ctr" defTabSz="121926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87387" y="4109096"/>
            <a:ext cx="22947313" cy="17235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852" tIns="121926" rIns="243852" bIns="121926" anchor="ctr"/>
          <a:lstStyle/>
          <a:p>
            <a:pPr algn="ctr" defTabSz="121926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63588" y="2438399"/>
            <a:ext cx="22871111" cy="984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43852" tIns="121926" rIns="243852" bIns="121926">
            <a:spAutoFit/>
          </a:bodyPr>
          <a:lstStyle/>
          <a:p>
            <a:pPr>
              <a:lnSpc>
                <a:spcPct val="120000"/>
              </a:lnSpc>
            </a:pPr>
            <a:r>
              <a:rPr lang="pl-PL" sz="4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chemeClr val="bg1"/>
                  </a:solidFill>
                </a:uFill>
                <a:latin typeface="Raleway ExtraBold" charset="0"/>
              </a:rPr>
              <a:t>kursy i studia podyplomowe </a:t>
            </a:r>
            <a:r>
              <a:rPr lang="pl-PL" sz="4000" dirty="0" smtClean="0">
                <a:solidFill>
                  <a:schemeClr val="bg2">
                    <a:lumMod val="75000"/>
                  </a:schemeClr>
                </a:solidFill>
                <a:latin typeface="Raleway ExtraBold" charset="0"/>
              </a:rPr>
              <a:t>realizowane z inicjatywy pracodawcy lub za jego zgodą</a:t>
            </a:r>
            <a:r>
              <a:rPr lang="pl-PL" sz="4000" dirty="0" smtClean="0">
                <a:solidFill>
                  <a:schemeClr val="bg1"/>
                </a:solidFill>
                <a:latin typeface="Raleway ExtraBold" charset="0"/>
              </a:rPr>
              <a:t>,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87386" y="4143839"/>
            <a:ext cx="22947314" cy="1723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43852" tIns="121926" rIns="243852" bIns="121926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pl-PL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C3C3C3"/>
                  </a:solidFill>
                </a:uFill>
                <a:latin typeface="Raleway ExtraBold" charset="0"/>
              </a:rPr>
              <a:t>egzaminy</a:t>
            </a:r>
            <a:r>
              <a:rPr lang="pl-PL" sz="4000" dirty="0" smtClean="0">
                <a:solidFill>
                  <a:schemeClr val="bg1"/>
                </a:solidFill>
                <a:latin typeface="Raleway ExtraBold" charset="0"/>
              </a:rPr>
              <a:t> umożliwiające uzyskanie dyplomów potwierdzających nabycie umiejętności, kwalifikacji lub uprawnień zawodowych,</a:t>
            </a:r>
          </a:p>
        </p:txBody>
      </p:sp>
      <p:sp>
        <p:nvSpPr>
          <p:cNvPr id="17" name="Rectangle 20"/>
          <p:cNvSpPr/>
          <p:nvPr/>
        </p:nvSpPr>
        <p:spPr>
          <a:xfrm>
            <a:off x="687387" y="6395096"/>
            <a:ext cx="22947313" cy="17235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852" tIns="121926" rIns="243852" bIns="121926" anchor="ctr"/>
          <a:lstStyle/>
          <a:p>
            <a:pPr algn="ctr" defTabSz="121926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TextBox 24"/>
          <p:cNvSpPr txBox="1">
            <a:spLocks noChangeArrowheads="1"/>
          </p:cNvSpPr>
          <p:nvPr/>
        </p:nvSpPr>
        <p:spPr bwMode="auto">
          <a:xfrm>
            <a:off x="763587" y="6429839"/>
            <a:ext cx="22871112" cy="1723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43852" tIns="121926" rIns="243852" bIns="121926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pl-PL" sz="4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chemeClr val="bg1"/>
                  </a:solidFill>
                </a:uFill>
                <a:latin typeface="Raleway ExtraBold" charset="0"/>
              </a:rPr>
              <a:t>badania lekarskie i psychologiczne </a:t>
            </a:r>
            <a:r>
              <a:rPr lang="pl-PL" sz="4000" dirty="0" smtClean="0">
                <a:solidFill>
                  <a:schemeClr val="bg2">
                    <a:lumMod val="75000"/>
                  </a:schemeClr>
                </a:solidFill>
                <a:latin typeface="Raleway ExtraBold" charset="0"/>
              </a:rPr>
              <a:t>wymagane do podjęcia kształcenia lub pracy zawodowej </a:t>
            </a:r>
            <a:br>
              <a:rPr lang="pl-PL" sz="4000" dirty="0" smtClean="0">
                <a:solidFill>
                  <a:schemeClr val="bg2">
                    <a:lumMod val="75000"/>
                  </a:schemeClr>
                </a:solidFill>
                <a:latin typeface="Raleway ExtraBold" charset="0"/>
              </a:rPr>
            </a:br>
            <a:r>
              <a:rPr lang="pl-PL" sz="4000" dirty="0" smtClean="0">
                <a:solidFill>
                  <a:schemeClr val="bg2">
                    <a:lumMod val="75000"/>
                  </a:schemeClr>
                </a:solidFill>
                <a:latin typeface="Raleway ExtraBold" charset="0"/>
              </a:rPr>
              <a:t>po ukończonym kształceniu,</a:t>
            </a:r>
          </a:p>
        </p:txBody>
      </p:sp>
      <p:sp>
        <p:nvSpPr>
          <p:cNvPr id="30" name="TextBox 24"/>
          <p:cNvSpPr txBox="1">
            <a:spLocks noChangeArrowheads="1"/>
          </p:cNvSpPr>
          <p:nvPr/>
        </p:nvSpPr>
        <p:spPr bwMode="auto">
          <a:xfrm>
            <a:off x="687386" y="10773239"/>
            <a:ext cx="22947313" cy="1723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43852" tIns="121926" rIns="243852" bIns="121926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pl-PL" sz="40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chemeClr val="bg1"/>
                  </a:solidFill>
                </a:uFill>
                <a:latin typeface="Raleway ExtraBold" charset="0"/>
              </a:rPr>
              <a:t>określenie potrzeb pracodawcy</a:t>
            </a:r>
            <a:r>
              <a:rPr lang="pl-PL" sz="4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chemeClr val="bg1"/>
                  </a:solidFill>
                </a:uFill>
                <a:latin typeface="Raleway ExtraBold" charset="0"/>
              </a:rPr>
              <a:t> </a:t>
            </a:r>
            <a:r>
              <a:rPr lang="pl-PL" sz="4000" dirty="0" smtClean="0">
                <a:solidFill>
                  <a:schemeClr val="bg2">
                    <a:lumMod val="75000"/>
                  </a:schemeClr>
                </a:solidFill>
                <a:latin typeface="Raleway ExtraBold" charset="0"/>
              </a:rPr>
              <a:t>w zakresie kształcenia ustawicznego w związku z ubieganiem </a:t>
            </a:r>
            <a:br>
              <a:rPr lang="pl-PL" sz="4000" dirty="0" smtClean="0">
                <a:solidFill>
                  <a:schemeClr val="bg2">
                    <a:lumMod val="75000"/>
                  </a:schemeClr>
                </a:solidFill>
                <a:latin typeface="Raleway ExtraBold" charset="0"/>
              </a:rPr>
            </a:br>
            <a:r>
              <a:rPr lang="pl-PL" sz="4000" dirty="0" smtClean="0">
                <a:solidFill>
                  <a:schemeClr val="bg2">
                    <a:lumMod val="75000"/>
                  </a:schemeClr>
                </a:solidFill>
                <a:latin typeface="Raleway ExtraBold" charset="0"/>
              </a:rPr>
              <a:t>się o sfinansowanie tego kształcenia ze środków KFS.</a:t>
            </a:r>
          </a:p>
        </p:txBody>
      </p:sp>
      <p:sp>
        <p:nvSpPr>
          <p:cNvPr id="31" name="Rectangle 21"/>
          <p:cNvSpPr/>
          <p:nvPr/>
        </p:nvSpPr>
        <p:spPr>
          <a:xfrm>
            <a:off x="763587" y="8678502"/>
            <a:ext cx="22947313" cy="137419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852" tIns="121926" rIns="243852" bIns="121926" anchor="ctr"/>
          <a:lstStyle/>
          <a:p>
            <a:pPr algn="ctr" defTabSz="121926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TextBox 26"/>
          <p:cNvSpPr txBox="1">
            <a:spLocks noChangeArrowheads="1"/>
          </p:cNvSpPr>
          <p:nvPr/>
        </p:nvSpPr>
        <p:spPr bwMode="auto">
          <a:xfrm>
            <a:off x="763588" y="8839199"/>
            <a:ext cx="22871112" cy="984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43852" tIns="121926" rIns="243852" bIns="121926">
            <a:spAutoFit/>
          </a:bodyPr>
          <a:lstStyle/>
          <a:p>
            <a:pPr>
              <a:lnSpc>
                <a:spcPct val="120000"/>
              </a:lnSpc>
            </a:pPr>
            <a:r>
              <a:rPr lang="pl-PL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C3C3C3"/>
                  </a:solidFill>
                </a:uFill>
                <a:latin typeface="Raleway ExtraBold" charset="0"/>
              </a:rPr>
              <a:t>ubezpieczenie</a:t>
            </a:r>
            <a:r>
              <a:rPr lang="pl-PL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leway ExtraBold" charset="0"/>
              </a:rPr>
              <a:t> </a:t>
            </a:r>
            <a:r>
              <a:rPr lang="pl-PL" sz="4000" dirty="0" smtClean="0">
                <a:solidFill>
                  <a:schemeClr val="bg1"/>
                </a:solidFill>
                <a:latin typeface="Raleway ExtraBold" charset="0"/>
              </a:rPr>
              <a:t>od następstw nieszczęśliwych wypadków w związku z podjętym kształceniem,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itle 20"/>
          <p:cNvSpPr txBox="1">
            <a:spLocks/>
          </p:cNvSpPr>
          <p:nvPr/>
        </p:nvSpPr>
        <p:spPr bwMode="auto">
          <a:xfrm>
            <a:off x="458787" y="2590800"/>
            <a:ext cx="23545800" cy="1723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43852" tIns="121926" rIns="243852" bIns="121926" anchor="ctr">
            <a:spAutoFit/>
          </a:bodyPr>
          <a:lstStyle/>
          <a:p>
            <a:pPr algn="ctr" defTabSz="457200"/>
            <a:r>
              <a:rPr lang="pl-PL" b="1" dirty="0" smtClean="0">
                <a:solidFill>
                  <a:schemeClr val="tx2"/>
                </a:solidFill>
                <a:latin typeface="Raleway Light" charset="0"/>
              </a:rPr>
              <a:t>Kwota przyznana na szkolenie dla jednego pracownika nie może przekroczyć </a:t>
            </a:r>
            <a:br>
              <a:rPr lang="pl-PL" b="1" dirty="0" smtClean="0">
                <a:solidFill>
                  <a:schemeClr val="tx2"/>
                </a:solidFill>
                <a:latin typeface="Raleway Light" charset="0"/>
              </a:rPr>
            </a:br>
            <a:r>
              <a:rPr lang="pl-PL" b="1" dirty="0" smtClean="0">
                <a:solidFill>
                  <a:schemeClr val="tx2"/>
                </a:solidFill>
                <a:latin typeface="Raleway Light" charset="0"/>
              </a:rPr>
              <a:t>w danym roku 300% przeciętnego wynagrodzenia. (ok. 11 500 zł).</a:t>
            </a:r>
          </a:p>
        </p:txBody>
      </p:sp>
      <p:sp>
        <p:nvSpPr>
          <p:cNvPr id="57352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2112963" y="376238"/>
            <a:ext cx="19429412" cy="1462087"/>
          </a:xfrm>
        </p:spPr>
        <p:txBody>
          <a:bodyPr/>
          <a:lstStyle/>
          <a:p>
            <a:r>
              <a:rPr lang="pl-PL" dirty="0" smtClean="0">
                <a:latin typeface="Raleway ExtraBold" charset="0"/>
              </a:rPr>
              <a:t>Poziom dofinansowania </a:t>
            </a:r>
            <a:endParaRPr lang="en-US" dirty="0" smtClean="0">
              <a:latin typeface="Raleway ExtraBold" charset="0"/>
            </a:endParaRPr>
          </a:p>
        </p:txBody>
      </p:sp>
      <p:sp>
        <p:nvSpPr>
          <p:cNvPr id="57353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112963" y="1371600"/>
            <a:ext cx="19429412" cy="779463"/>
          </a:xfrm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</a:rPr>
              <a:t>Na ile pieniędzy mogą liczyć pracodawcy?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Raleway Light" charset="0"/>
            </a:endParaRPr>
          </a:p>
        </p:txBody>
      </p:sp>
      <p:sp>
        <p:nvSpPr>
          <p:cNvPr id="57354" name="Slide Number Placeholder 7"/>
          <p:cNvSpPr>
            <a:spLocks noGrp="1"/>
          </p:cNvSpPr>
          <p:nvPr>
            <p:ph type="sldNum" sz="quarter" idx="15"/>
          </p:nvPr>
        </p:nvSpPr>
        <p:spPr bwMode="auto">
          <a:xfrm>
            <a:off x="22558375" y="762000"/>
            <a:ext cx="1065212" cy="730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DA8F067C-1DD8-4990-9EDE-8B6F9EF3C409}" type="slidenum">
              <a:rPr lang="en-US"/>
              <a:pPr/>
              <a:t>5</a:t>
            </a:fld>
            <a:endParaRPr lang="en-US"/>
          </a:p>
        </p:txBody>
      </p:sp>
      <p:grpSp>
        <p:nvGrpSpPr>
          <p:cNvPr id="14" name="Grupa 13"/>
          <p:cNvGrpSpPr/>
          <p:nvPr/>
        </p:nvGrpSpPr>
        <p:grpSpPr>
          <a:xfrm>
            <a:off x="11763374" y="5319118"/>
            <a:ext cx="9955213" cy="6776124"/>
            <a:chOff x="11763374" y="5319118"/>
            <a:chExt cx="9955213" cy="6776124"/>
          </a:xfrm>
        </p:grpSpPr>
        <p:sp>
          <p:nvSpPr>
            <p:cNvPr id="57357" name="Title 20"/>
            <p:cNvSpPr txBox="1">
              <a:spLocks/>
            </p:cNvSpPr>
            <p:nvPr/>
          </p:nvSpPr>
          <p:spPr bwMode="auto">
            <a:xfrm>
              <a:off x="11763374" y="5319118"/>
              <a:ext cx="9955213" cy="18466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tIns="0" bIns="0" anchor="ctr">
              <a:spAutoFit/>
            </a:bodyPr>
            <a:lstStyle/>
            <a:p>
              <a:pPr algn="ctr" defTabSz="457200"/>
              <a:r>
                <a:rPr lang="pl-PL" sz="4000" b="1" dirty="0" smtClean="0">
                  <a:solidFill>
                    <a:schemeClr val="tx2"/>
                  </a:solidFill>
                  <a:latin typeface="Raleway Light" charset="0"/>
                </a:rPr>
                <a:t>W przypadku pracodawców zatrudniających do 9 osób (</a:t>
              </a:r>
              <a:r>
                <a:rPr lang="pl-PL" sz="4000" b="1" dirty="0" err="1" smtClean="0">
                  <a:solidFill>
                    <a:schemeClr val="tx2"/>
                  </a:solidFill>
                  <a:latin typeface="Raleway Light" charset="0"/>
                </a:rPr>
                <a:t>mikroprzedsiębiorcy</a:t>
              </a:r>
              <a:r>
                <a:rPr lang="pl-PL" sz="4000" b="1" dirty="0" smtClean="0">
                  <a:solidFill>
                    <a:schemeClr val="tx2"/>
                  </a:solidFill>
                  <a:latin typeface="Raleway Light" charset="0"/>
                </a:rPr>
                <a:t>)</a:t>
              </a:r>
              <a:endParaRPr lang="en-US" sz="4000" b="1" dirty="0">
                <a:solidFill>
                  <a:schemeClr val="tx2"/>
                </a:solidFill>
                <a:latin typeface="Raleway Light" charset="0"/>
              </a:endParaRPr>
            </a:p>
          </p:txBody>
        </p:sp>
        <p:sp>
          <p:nvSpPr>
            <p:cNvPr id="83" name="Oval 82"/>
            <p:cNvSpPr>
              <a:spLocks noChangeAspect="1"/>
            </p:cNvSpPr>
            <p:nvPr/>
          </p:nvSpPr>
          <p:spPr>
            <a:xfrm>
              <a:off x="14500145" y="7620000"/>
              <a:ext cx="4475242" cy="4475242"/>
            </a:xfrm>
            <a:prstGeom prst="ellipse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Title 20"/>
            <p:cNvSpPr txBox="1">
              <a:spLocks/>
            </p:cNvSpPr>
            <p:nvPr/>
          </p:nvSpPr>
          <p:spPr bwMode="auto">
            <a:xfrm>
              <a:off x="14728745" y="8837474"/>
              <a:ext cx="4019550" cy="2031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tIns="0" bIns="0" anchor="ctr">
              <a:spAutoFit/>
            </a:bodyPr>
            <a:lstStyle/>
            <a:p>
              <a:pPr algn="ctr" defTabSz="457200"/>
              <a:r>
                <a:rPr lang="pl-PL" sz="9600" b="1" u="sng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Raleway Light" charset="0"/>
                </a:rPr>
                <a:t>100 %</a:t>
              </a:r>
            </a:p>
            <a:p>
              <a:pPr algn="ctr" defTabSz="457200"/>
              <a:r>
                <a:rPr lang="en-US" sz="3600" b="1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Raleway Light" charset="0"/>
                </a:rPr>
                <a:t>dofinansowania</a:t>
              </a:r>
              <a:endPara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leway Light" charset="0"/>
              </a:endParaRPr>
            </a:p>
          </p:txBody>
        </p:sp>
      </p:grpSp>
      <p:grpSp>
        <p:nvGrpSpPr>
          <p:cNvPr id="13" name="Grupa 12"/>
          <p:cNvGrpSpPr/>
          <p:nvPr/>
        </p:nvGrpSpPr>
        <p:grpSpPr>
          <a:xfrm>
            <a:off x="1628774" y="5626893"/>
            <a:ext cx="10080627" cy="6392149"/>
            <a:chOff x="1628774" y="5626893"/>
            <a:chExt cx="10080627" cy="6392149"/>
          </a:xfrm>
        </p:grpSpPr>
        <p:sp>
          <p:nvSpPr>
            <p:cNvPr id="82" name="Oval 81"/>
            <p:cNvSpPr>
              <a:spLocks noChangeAspect="1"/>
            </p:cNvSpPr>
            <p:nvPr/>
          </p:nvSpPr>
          <p:spPr>
            <a:xfrm>
              <a:off x="4421187" y="7543800"/>
              <a:ext cx="4475242" cy="4475242"/>
            </a:xfrm>
            <a:prstGeom prst="ellipse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Title 20"/>
            <p:cNvSpPr txBox="1">
              <a:spLocks/>
            </p:cNvSpPr>
            <p:nvPr/>
          </p:nvSpPr>
          <p:spPr bwMode="auto">
            <a:xfrm>
              <a:off x="4649787" y="8714604"/>
              <a:ext cx="4018042" cy="2031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tIns="0" bIns="0" anchor="ctr">
              <a:spAutoFit/>
            </a:bodyPr>
            <a:lstStyle/>
            <a:p>
              <a:pPr algn="ctr" defTabSz="457200"/>
              <a:r>
                <a:rPr lang="pl-PL" sz="9600" b="1" u="sng" dirty="0" smtClean="0">
                  <a:solidFill>
                    <a:schemeClr val="bg1">
                      <a:lumMod val="9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Raleway Light" charset="0"/>
                </a:rPr>
                <a:t>80 %</a:t>
              </a:r>
            </a:p>
            <a:p>
              <a:pPr algn="ctr" defTabSz="457200"/>
              <a:r>
                <a:rPr lang="pl-PL" sz="3600" b="1" dirty="0" smtClean="0">
                  <a:solidFill>
                    <a:schemeClr val="bg1">
                      <a:lumMod val="9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Raleway Light" charset="0"/>
                </a:rPr>
                <a:t>dofinansowania</a:t>
              </a:r>
              <a:endParaRPr lang="en-US" sz="36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leway Light" charset="0"/>
              </a:endParaRPr>
            </a:p>
          </p:txBody>
        </p:sp>
        <p:sp>
          <p:nvSpPr>
            <p:cNvPr id="18" name="Title 20"/>
            <p:cNvSpPr txBox="1">
              <a:spLocks/>
            </p:cNvSpPr>
            <p:nvPr/>
          </p:nvSpPr>
          <p:spPr bwMode="auto">
            <a:xfrm>
              <a:off x="1628774" y="5626893"/>
              <a:ext cx="10080627" cy="1231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tIns="0" bIns="0" anchor="ctr">
              <a:spAutoFit/>
            </a:bodyPr>
            <a:lstStyle/>
            <a:p>
              <a:pPr algn="ctr" defTabSz="457200"/>
              <a:r>
                <a:rPr lang="pl-PL" sz="4000" b="1" dirty="0" smtClean="0">
                  <a:solidFill>
                    <a:schemeClr val="tx2"/>
                  </a:solidFill>
                  <a:latin typeface="Raleway Light" charset="0"/>
                </a:rPr>
                <a:t>W przypadku pracodawców zatrudniających 10 i więcej osób.</a:t>
              </a:r>
              <a:endParaRPr lang="en-US" sz="4000" b="1" dirty="0">
                <a:solidFill>
                  <a:schemeClr val="tx2"/>
                </a:solidFill>
                <a:latin typeface="Raleway Light" charset="0"/>
              </a:endParaRPr>
            </a:p>
          </p:txBody>
        </p:sp>
      </p:grpSp>
      <p:cxnSp>
        <p:nvCxnSpPr>
          <p:cNvPr id="21" name="Łącznik prosty 20"/>
          <p:cNvCxnSpPr/>
          <p:nvPr/>
        </p:nvCxnSpPr>
        <p:spPr>
          <a:xfrm flipV="1">
            <a:off x="11736387" y="5135820"/>
            <a:ext cx="0" cy="7403307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112963" y="341313"/>
            <a:ext cx="19429412" cy="1462087"/>
          </a:xfrm>
        </p:spPr>
        <p:txBody>
          <a:bodyPr/>
          <a:lstStyle/>
          <a:p>
            <a:r>
              <a:rPr lang="pl-PL" dirty="0" smtClean="0">
                <a:latin typeface="Raleway ExtraBold" charset="0"/>
              </a:rPr>
              <a:t>Ważne !</a:t>
            </a:r>
            <a:endParaRPr lang="en-US" dirty="0" smtClean="0">
              <a:latin typeface="Raleway ExtraBold" charset="0"/>
            </a:endParaRP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9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D52E04-5FD5-41E1-9507-223179F442D6}" type="slidenum">
              <a:rPr lang="en-US"/>
              <a:pPr/>
              <a:t>6</a:t>
            </a:fld>
            <a:endParaRPr lang="en-US" dirty="0"/>
          </a:p>
        </p:txBody>
      </p:sp>
      <p:grpSp>
        <p:nvGrpSpPr>
          <p:cNvPr id="8" name="Grupa 7"/>
          <p:cNvGrpSpPr/>
          <p:nvPr/>
        </p:nvGrpSpPr>
        <p:grpSpPr>
          <a:xfrm>
            <a:off x="382587" y="2150257"/>
            <a:ext cx="23469600" cy="4449616"/>
            <a:chOff x="382587" y="3856184"/>
            <a:chExt cx="23469600" cy="4449616"/>
          </a:xfrm>
        </p:grpSpPr>
        <p:grpSp>
          <p:nvGrpSpPr>
            <p:cNvPr id="34" name="Grupa 33"/>
            <p:cNvGrpSpPr/>
            <p:nvPr/>
          </p:nvGrpSpPr>
          <p:grpSpPr>
            <a:xfrm>
              <a:off x="382587" y="4191000"/>
              <a:ext cx="4256087" cy="4114800"/>
              <a:chOff x="382587" y="4191000"/>
              <a:chExt cx="4256087" cy="4114800"/>
            </a:xfrm>
          </p:grpSpPr>
          <p:sp>
            <p:nvSpPr>
              <p:cNvPr id="33" name="Prostokąt 32"/>
              <p:cNvSpPr/>
              <p:nvPr/>
            </p:nvSpPr>
            <p:spPr>
              <a:xfrm>
                <a:off x="2058987" y="4419600"/>
                <a:ext cx="873126" cy="37338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6" name="AutoShape 21"/>
              <p:cNvSpPr>
                <a:spLocks noChangeAspect="1"/>
              </p:cNvSpPr>
              <p:nvPr/>
            </p:nvSpPr>
            <p:spPr bwMode="auto">
              <a:xfrm>
                <a:off x="382587" y="4191000"/>
                <a:ext cx="4256087" cy="411480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7" y="0"/>
                    </a:moveTo>
                    <a:cubicBezTo>
                      <a:pt x="12304" y="0"/>
                      <a:pt x="13705" y="282"/>
                      <a:pt x="15014" y="844"/>
                    </a:cubicBezTo>
                    <a:cubicBezTo>
                      <a:pt x="16322" y="1408"/>
                      <a:pt x="17466" y="2176"/>
                      <a:pt x="18449" y="3156"/>
                    </a:cubicBezTo>
                    <a:cubicBezTo>
                      <a:pt x="19432" y="4133"/>
                      <a:pt x="20204" y="5280"/>
                      <a:pt x="20760" y="6590"/>
                    </a:cubicBezTo>
                    <a:cubicBezTo>
                      <a:pt x="21320" y="7900"/>
                      <a:pt x="21599" y="9303"/>
                      <a:pt x="21599" y="10799"/>
                    </a:cubicBezTo>
                    <a:cubicBezTo>
                      <a:pt x="21599" y="12296"/>
                      <a:pt x="21320" y="13696"/>
                      <a:pt x="20760" y="15009"/>
                    </a:cubicBezTo>
                    <a:cubicBezTo>
                      <a:pt x="20204" y="16320"/>
                      <a:pt x="19432" y="17463"/>
                      <a:pt x="18449" y="18443"/>
                    </a:cubicBezTo>
                    <a:cubicBezTo>
                      <a:pt x="17466" y="19423"/>
                      <a:pt x="16322" y="20191"/>
                      <a:pt x="15014" y="20755"/>
                    </a:cubicBezTo>
                    <a:cubicBezTo>
                      <a:pt x="13705" y="21320"/>
                      <a:pt x="12304" y="21599"/>
                      <a:pt x="10807" y="21599"/>
                    </a:cubicBezTo>
                    <a:cubicBezTo>
                      <a:pt x="9309" y="21599"/>
                      <a:pt x="7905" y="21320"/>
                      <a:pt x="6594" y="20755"/>
                    </a:cubicBezTo>
                    <a:cubicBezTo>
                      <a:pt x="5280" y="20191"/>
                      <a:pt x="4136" y="19423"/>
                      <a:pt x="3158" y="18443"/>
                    </a:cubicBezTo>
                    <a:cubicBezTo>
                      <a:pt x="2181" y="17463"/>
                      <a:pt x="1409" y="16320"/>
                      <a:pt x="844" y="15009"/>
                    </a:cubicBezTo>
                    <a:cubicBezTo>
                      <a:pt x="282" y="13696"/>
                      <a:pt x="0" y="12296"/>
                      <a:pt x="0" y="10800"/>
                    </a:cubicBezTo>
                    <a:cubicBezTo>
                      <a:pt x="0" y="9303"/>
                      <a:pt x="282" y="7900"/>
                      <a:pt x="844" y="6590"/>
                    </a:cubicBezTo>
                    <a:cubicBezTo>
                      <a:pt x="1409" y="5280"/>
                      <a:pt x="2181" y="4133"/>
                      <a:pt x="3158" y="3156"/>
                    </a:cubicBezTo>
                    <a:cubicBezTo>
                      <a:pt x="4136" y="2176"/>
                      <a:pt x="5280" y="1408"/>
                      <a:pt x="6594" y="844"/>
                    </a:cubicBezTo>
                    <a:cubicBezTo>
                      <a:pt x="7905" y="282"/>
                      <a:pt x="9309" y="0"/>
                      <a:pt x="10807" y="0"/>
                    </a:cubicBezTo>
                    <a:moveTo>
                      <a:pt x="12524" y="3961"/>
                    </a:moveTo>
                    <a:cubicBezTo>
                      <a:pt x="12524" y="3871"/>
                      <a:pt x="12488" y="3772"/>
                      <a:pt x="12417" y="3664"/>
                    </a:cubicBezTo>
                    <a:cubicBezTo>
                      <a:pt x="12344" y="3594"/>
                      <a:pt x="12239" y="3554"/>
                      <a:pt x="12103" y="3543"/>
                    </a:cubicBezTo>
                    <a:lnTo>
                      <a:pt x="9496" y="3543"/>
                    </a:lnTo>
                    <a:cubicBezTo>
                      <a:pt x="9368" y="3543"/>
                      <a:pt x="9270" y="3583"/>
                      <a:pt x="9196" y="3664"/>
                    </a:cubicBezTo>
                    <a:cubicBezTo>
                      <a:pt x="9125" y="3775"/>
                      <a:pt x="9089" y="3873"/>
                      <a:pt x="9089" y="3961"/>
                    </a:cubicBezTo>
                    <a:lnTo>
                      <a:pt x="9278" y="13948"/>
                    </a:lnTo>
                    <a:cubicBezTo>
                      <a:pt x="9315" y="14210"/>
                      <a:pt x="9453" y="14340"/>
                      <a:pt x="9696" y="14340"/>
                    </a:cubicBezTo>
                    <a:lnTo>
                      <a:pt x="11889" y="14340"/>
                    </a:lnTo>
                    <a:cubicBezTo>
                      <a:pt x="11996" y="14340"/>
                      <a:pt x="12092" y="14304"/>
                      <a:pt x="12171" y="14233"/>
                    </a:cubicBezTo>
                    <a:cubicBezTo>
                      <a:pt x="12253" y="14162"/>
                      <a:pt x="12296" y="14066"/>
                      <a:pt x="12296" y="13948"/>
                    </a:cubicBezTo>
                    <a:lnTo>
                      <a:pt x="12524" y="3961"/>
                    </a:lnTo>
                    <a:close/>
                    <a:moveTo>
                      <a:pt x="12442" y="15639"/>
                    </a:moveTo>
                    <a:cubicBezTo>
                      <a:pt x="12442" y="15532"/>
                      <a:pt x="12400" y="15436"/>
                      <a:pt x="12315" y="15354"/>
                    </a:cubicBezTo>
                    <a:cubicBezTo>
                      <a:pt x="12228" y="15275"/>
                      <a:pt x="12132" y="15232"/>
                      <a:pt x="12024" y="15232"/>
                    </a:cubicBezTo>
                    <a:lnTo>
                      <a:pt x="9589" y="15232"/>
                    </a:lnTo>
                    <a:cubicBezTo>
                      <a:pt x="9481" y="15232"/>
                      <a:pt x="9388" y="15275"/>
                      <a:pt x="9312" y="15354"/>
                    </a:cubicBezTo>
                    <a:cubicBezTo>
                      <a:pt x="9236" y="15436"/>
                      <a:pt x="9196" y="15532"/>
                      <a:pt x="9196" y="15639"/>
                    </a:cubicBezTo>
                    <a:lnTo>
                      <a:pt x="9196" y="17991"/>
                    </a:lnTo>
                    <a:cubicBezTo>
                      <a:pt x="9196" y="18098"/>
                      <a:pt x="9233" y="18194"/>
                      <a:pt x="9306" y="18282"/>
                    </a:cubicBezTo>
                    <a:cubicBezTo>
                      <a:pt x="9377" y="18367"/>
                      <a:pt x="9473" y="18409"/>
                      <a:pt x="9589" y="18409"/>
                    </a:cubicBezTo>
                    <a:lnTo>
                      <a:pt x="12024" y="18409"/>
                    </a:lnTo>
                    <a:cubicBezTo>
                      <a:pt x="12132" y="18409"/>
                      <a:pt x="12228" y="18369"/>
                      <a:pt x="12315" y="18288"/>
                    </a:cubicBezTo>
                    <a:cubicBezTo>
                      <a:pt x="12400" y="18206"/>
                      <a:pt x="12442" y="18107"/>
                      <a:pt x="12442" y="17991"/>
                    </a:cubicBezTo>
                    <a:lnTo>
                      <a:pt x="12442" y="15639"/>
                    </a:lnTo>
                    <a:close/>
                  </a:path>
                </a:pathLst>
              </a:custGeom>
              <a:ln/>
              <a:extLst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lIns="38100" tIns="38100" rIns="38100" bIns="38100" anchor="ctr"/>
              <a:lstStyle/>
              <a:p>
                <a:pPr defTabSz="3429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ES" sz="2200">
                  <a:solidFill>
                    <a:srgbClr val="44CEB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ea typeface="+mn-ea"/>
                  <a:cs typeface="Gill Sans" charset="0"/>
                  <a:sym typeface="Gill Sans" charset="0"/>
                </a:endParaRPr>
              </a:p>
            </p:txBody>
          </p:sp>
        </p:grpSp>
        <p:sp>
          <p:nvSpPr>
            <p:cNvPr id="29" name="TextBox 12"/>
            <p:cNvSpPr txBox="1">
              <a:spLocks noChangeArrowheads="1"/>
            </p:cNvSpPr>
            <p:nvPr/>
          </p:nvSpPr>
          <p:spPr bwMode="auto">
            <a:xfrm>
              <a:off x="4843461" y="3856184"/>
              <a:ext cx="19008726" cy="43088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243852" tIns="121926" rIns="243852" bIns="121926">
              <a:spAutoFit/>
            </a:bodyPr>
            <a:lstStyle/>
            <a:p>
              <a:pPr algn="just"/>
              <a:r>
                <a:rPr lang="pl-PL" sz="8800" spc="-150" dirty="0" smtClean="0">
                  <a:solidFill>
                    <a:schemeClr val="accent1"/>
                  </a:solidFill>
                  <a:latin typeface="Raleway Regular" charset="0"/>
                </a:rPr>
                <a:t>W 2014 oraz 2015 roku ze środków KFS mogły skorzystać wyłącznie osoby  </a:t>
              </a:r>
              <a:r>
                <a:rPr lang="pl-PL" sz="8800" b="1" u="sng" spc="-150" dirty="0" smtClean="0">
                  <a:solidFill>
                    <a:schemeClr val="accent1"/>
                  </a:solidFill>
                  <a:latin typeface="Raleway Regular" charset="0"/>
                </a:rPr>
                <a:t>powyżej 45 roku życia</a:t>
              </a:r>
              <a:r>
                <a:rPr lang="pl-PL" sz="8800" spc="-150" dirty="0" smtClean="0">
                  <a:solidFill>
                    <a:schemeClr val="accent1"/>
                  </a:solidFill>
                  <a:latin typeface="Raleway Regular" charset="0"/>
                </a:rPr>
                <a:t>.</a:t>
              </a:r>
            </a:p>
          </p:txBody>
        </p:sp>
      </p:grpSp>
      <p:sp>
        <p:nvSpPr>
          <p:cNvPr id="11" name="TextBox 12"/>
          <p:cNvSpPr txBox="1">
            <a:spLocks noChangeArrowheads="1"/>
          </p:cNvSpPr>
          <p:nvPr/>
        </p:nvSpPr>
        <p:spPr bwMode="auto">
          <a:xfrm>
            <a:off x="230187" y="8253180"/>
            <a:ext cx="24004588" cy="320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43852" tIns="121926" rIns="243852" bIns="121926">
            <a:spAutoFit/>
          </a:bodyPr>
          <a:lstStyle/>
          <a:p>
            <a:pPr algn="ctr"/>
            <a:r>
              <a:rPr lang="pl-PL" sz="9600" b="1" spc="-150" dirty="0" smtClean="0">
                <a:solidFill>
                  <a:srgbClr val="00B050"/>
                </a:solidFill>
                <a:latin typeface="Raleway Regular" charset="0"/>
              </a:rPr>
              <a:t>Od </a:t>
            </a:r>
            <a:r>
              <a:rPr lang="pl-PL" sz="9600" b="1" spc="-150" dirty="0" smtClean="0">
                <a:solidFill>
                  <a:srgbClr val="00B050"/>
                </a:solidFill>
                <a:latin typeface="Raleway Regular" charset="0"/>
              </a:rPr>
              <a:t>tego roku </a:t>
            </a:r>
            <a:r>
              <a:rPr lang="pl-PL" sz="9600" b="1" spc="-150" dirty="0" smtClean="0">
                <a:solidFill>
                  <a:srgbClr val="00B050"/>
                </a:solidFill>
                <a:latin typeface="Raleway Regular" charset="0"/>
              </a:rPr>
              <a:t>limit wieku został zlikwidowany.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112963" y="376238"/>
            <a:ext cx="19429412" cy="1462087"/>
          </a:xfrm>
        </p:spPr>
        <p:txBody>
          <a:bodyPr/>
          <a:lstStyle/>
          <a:p>
            <a:r>
              <a:rPr lang="pl-PL" dirty="0" smtClean="0">
                <a:latin typeface="Raleway ExtraBold" charset="0"/>
              </a:rPr>
              <a:t>Jak ubiegać się o dofinansowanie z KFS ?</a:t>
            </a:r>
          </a:p>
        </p:txBody>
      </p:sp>
      <p:sp>
        <p:nvSpPr>
          <p:cNvPr id="60418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2112963" y="1371600"/>
            <a:ext cx="19429412" cy="779463"/>
          </a:xfrm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</a:rPr>
              <a:t>Gdzie złożyć wnioski ?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Raleway Light" charset="0"/>
            </a:endParaRPr>
          </a:p>
        </p:txBody>
      </p:sp>
      <p:sp>
        <p:nvSpPr>
          <p:cNvPr id="60427" name="Slide Number Placeholder 3"/>
          <p:cNvSpPr>
            <a:spLocks noGrp="1"/>
          </p:cNvSpPr>
          <p:nvPr>
            <p:ph type="sldNum" sz="quarter" idx="15"/>
          </p:nvPr>
        </p:nvSpPr>
        <p:spPr bwMode="auto">
          <a:xfrm>
            <a:off x="22556787" y="712788"/>
            <a:ext cx="1065212" cy="730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786CB00-28B7-4198-8C09-5255BC324A6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0443" name="Title 20"/>
          <p:cNvSpPr txBox="1">
            <a:spLocks/>
          </p:cNvSpPr>
          <p:nvPr/>
        </p:nvSpPr>
        <p:spPr bwMode="auto">
          <a:xfrm>
            <a:off x="5945187" y="3487341"/>
            <a:ext cx="17108474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ctr">
            <a:spAutoFit/>
          </a:bodyPr>
          <a:lstStyle/>
          <a:p>
            <a:pPr defTabSz="457200"/>
            <a:r>
              <a:rPr lang="pl-PL" sz="4000" dirty="0" smtClean="0">
                <a:solidFill>
                  <a:schemeClr val="tx2"/>
                </a:solidFill>
                <a:latin typeface="Raleway Light" charset="0"/>
              </a:rPr>
              <a:t>Powiatowy urząd pracy </a:t>
            </a:r>
            <a:r>
              <a:rPr lang="pl-PL" sz="4000" b="1" u="sng" dirty="0">
                <a:solidFill>
                  <a:schemeClr val="tx2"/>
                </a:solidFill>
                <a:latin typeface="Raleway Light" charset="0"/>
              </a:rPr>
              <a:t>ogłasza</a:t>
            </a:r>
            <a:r>
              <a:rPr lang="pl-PL" sz="4000" dirty="0" smtClean="0">
                <a:solidFill>
                  <a:schemeClr val="tx2"/>
                </a:solidFill>
                <a:latin typeface="Raleway Light" charset="0"/>
              </a:rPr>
              <a:t> na swojej stronie internetowej i tablicy ogłoszeń </a:t>
            </a:r>
            <a:r>
              <a:rPr lang="pl-PL" sz="4000" b="1" u="sng" dirty="0">
                <a:solidFill>
                  <a:schemeClr val="tx2"/>
                </a:solidFill>
                <a:latin typeface="Raleway Light" charset="0"/>
              </a:rPr>
              <a:t>nabór wniosków</a:t>
            </a:r>
            <a:r>
              <a:rPr lang="pl-PL" sz="4000" b="1" dirty="0" smtClean="0">
                <a:solidFill>
                  <a:schemeClr val="tx2"/>
                </a:solidFill>
                <a:latin typeface="Raleway Light" charset="0"/>
              </a:rPr>
              <a:t> </a:t>
            </a:r>
            <a:r>
              <a:rPr lang="pl-PL" sz="4000" dirty="0" smtClean="0">
                <a:solidFill>
                  <a:schemeClr val="tx2"/>
                </a:solidFill>
                <a:latin typeface="Raleway Light" charset="0"/>
              </a:rPr>
              <a:t>na sfinansowanie kosztów kształcenia ustawicznego.</a:t>
            </a:r>
          </a:p>
        </p:txBody>
      </p:sp>
      <p:sp>
        <p:nvSpPr>
          <p:cNvPr id="60441" name="Title 20"/>
          <p:cNvSpPr txBox="1">
            <a:spLocks/>
          </p:cNvSpPr>
          <p:nvPr/>
        </p:nvSpPr>
        <p:spPr bwMode="auto">
          <a:xfrm>
            <a:off x="6015047" y="5700118"/>
            <a:ext cx="17108474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ctr">
            <a:spAutoFit/>
          </a:bodyPr>
          <a:lstStyle/>
          <a:p>
            <a:pPr defTabSz="457200"/>
            <a:r>
              <a:rPr lang="pl-PL" sz="4000" dirty="0" smtClean="0">
                <a:solidFill>
                  <a:schemeClr val="tx2"/>
                </a:solidFill>
                <a:latin typeface="Raleway Light" charset="0"/>
              </a:rPr>
              <a:t>Wypełniony przez pracodawcę </a:t>
            </a:r>
            <a:r>
              <a:rPr lang="pl-PL" sz="4000" b="1" u="sng" dirty="0" smtClean="0">
                <a:solidFill>
                  <a:schemeClr val="tx2"/>
                </a:solidFill>
                <a:latin typeface="Raleway Light" charset="0"/>
              </a:rPr>
              <a:t>wniosek </a:t>
            </a:r>
            <a:r>
              <a:rPr lang="pl-PL" sz="4000" u="sng" dirty="0" smtClean="0">
                <a:solidFill>
                  <a:schemeClr val="tx2"/>
                </a:solidFill>
                <a:latin typeface="Raleway Light" charset="0"/>
              </a:rPr>
              <a:t>(w wersji papierowej bądź elektronicznej) </a:t>
            </a:r>
            <a:r>
              <a:rPr lang="pl-PL" sz="4000" b="1" u="sng" dirty="0" smtClean="0">
                <a:solidFill>
                  <a:schemeClr val="tx2"/>
                </a:solidFill>
                <a:latin typeface="Raleway Light" charset="0"/>
              </a:rPr>
              <a:t>należy </a:t>
            </a:r>
            <a:r>
              <a:rPr lang="pl-PL" sz="4000" b="1" u="sng" dirty="0" smtClean="0">
                <a:solidFill>
                  <a:schemeClr val="tx2"/>
                </a:solidFill>
                <a:latin typeface="Raleway Light" charset="0"/>
              </a:rPr>
              <a:t>złożyć w powiatowym urzędzie pracy</a:t>
            </a:r>
            <a:r>
              <a:rPr lang="pl-PL" sz="4000" dirty="0" smtClean="0">
                <a:solidFill>
                  <a:schemeClr val="tx2"/>
                </a:solidFill>
                <a:latin typeface="Raleway Light" charset="0"/>
              </a:rPr>
              <a:t> właściwym ze względu na:</a:t>
            </a:r>
          </a:p>
        </p:txBody>
      </p:sp>
      <p:sp>
        <p:nvSpPr>
          <p:cNvPr id="60439" name="Title 20"/>
          <p:cNvSpPr txBox="1">
            <a:spLocks/>
          </p:cNvSpPr>
          <p:nvPr/>
        </p:nvSpPr>
        <p:spPr bwMode="auto">
          <a:xfrm>
            <a:off x="6015047" y="10134600"/>
            <a:ext cx="17108474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ctr">
            <a:spAutoFit/>
          </a:bodyPr>
          <a:lstStyle/>
          <a:p>
            <a:pPr defTabSz="457200"/>
            <a:r>
              <a:rPr lang="pl-PL" sz="4000" dirty="0" smtClean="0">
                <a:solidFill>
                  <a:schemeClr val="tx2"/>
                </a:solidFill>
                <a:latin typeface="Raleway Light" charset="0"/>
              </a:rPr>
              <a:t>Powiatowy urząd pracy </a:t>
            </a:r>
            <a:r>
              <a:rPr lang="pl-PL" sz="40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leway Light" charset="0"/>
              </a:rPr>
              <a:t>ma 30 dni</a:t>
            </a:r>
            <a:r>
              <a:rPr lang="pl-PL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leway Light" charset="0"/>
              </a:rPr>
              <a:t> </a:t>
            </a:r>
            <a:r>
              <a:rPr lang="pl-PL" sz="4000" dirty="0" smtClean="0">
                <a:solidFill>
                  <a:schemeClr val="tx2"/>
                </a:solidFill>
                <a:latin typeface="Raleway Light" charset="0"/>
              </a:rPr>
              <a:t>na rozpatrzenie wniosku </a:t>
            </a:r>
            <a:br>
              <a:rPr lang="pl-PL" sz="4000" dirty="0" smtClean="0">
                <a:solidFill>
                  <a:schemeClr val="tx2"/>
                </a:solidFill>
                <a:latin typeface="Raleway Light" charset="0"/>
              </a:rPr>
            </a:br>
            <a:r>
              <a:rPr lang="pl-PL" sz="4000" dirty="0" smtClean="0">
                <a:solidFill>
                  <a:schemeClr val="tx2"/>
                </a:solidFill>
                <a:latin typeface="Raleway Light" charset="0"/>
              </a:rPr>
              <a:t>i udzielenie odpowiedzi pracodawcy.</a:t>
            </a:r>
          </a:p>
        </p:txBody>
      </p:sp>
      <p:sp>
        <p:nvSpPr>
          <p:cNvPr id="60428" name="TextBox 4"/>
          <p:cNvSpPr txBox="1">
            <a:spLocks noChangeArrowheads="1"/>
          </p:cNvSpPr>
          <p:nvPr/>
        </p:nvSpPr>
        <p:spPr bwMode="auto">
          <a:xfrm>
            <a:off x="24101425" y="13363575"/>
            <a:ext cx="1841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/>
          </a:p>
        </p:txBody>
      </p:sp>
      <p:grpSp>
        <p:nvGrpSpPr>
          <p:cNvPr id="24" name="Grupa 23"/>
          <p:cNvGrpSpPr/>
          <p:nvPr/>
        </p:nvGrpSpPr>
        <p:grpSpPr>
          <a:xfrm>
            <a:off x="6015047" y="7925366"/>
            <a:ext cx="18086378" cy="1447234"/>
            <a:chOff x="6015047" y="7634571"/>
            <a:chExt cx="18086378" cy="1447234"/>
          </a:xfrm>
        </p:grpSpPr>
        <p:sp>
          <p:nvSpPr>
            <p:cNvPr id="46" name="AutoShape 50"/>
            <p:cNvSpPr>
              <a:spLocks/>
            </p:cNvSpPr>
            <p:nvPr/>
          </p:nvSpPr>
          <p:spPr bwMode="auto">
            <a:xfrm>
              <a:off x="6015047" y="7656514"/>
              <a:ext cx="496887" cy="48577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4865" y="10197"/>
                  </a:moveTo>
                  <a:cubicBezTo>
                    <a:pt x="15001" y="10365"/>
                    <a:pt x="15071" y="10573"/>
                    <a:pt x="15076" y="10817"/>
                  </a:cubicBezTo>
                  <a:cubicBezTo>
                    <a:pt x="15079" y="11061"/>
                    <a:pt x="15009" y="11255"/>
                    <a:pt x="14865" y="11407"/>
                  </a:cubicBezTo>
                  <a:lnTo>
                    <a:pt x="7797" y="19179"/>
                  </a:lnTo>
                  <a:cubicBezTo>
                    <a:pt x="7642" y="19350"/>
                    <a:pt x="7460" y="19435"/>
                    <a:pt x="7247" y="19435"/>
                  </a:cubicBezTo>
                  <a:cubicBezTo>
                    <a:pt x="7180" y="19435"/>
                    <a:pt x="7078" y="19414"/>
                    <a:pt x="6940" y="19379"/>
                  </a:cubicBezTo>
                  <a:cubicBezTo>
                    <a:pt x="6625" y="19229"/>
                    <a:pt x="6467" y="18962"/>
                    <a:pt x="6467" y="18577"/>
                  </a:cubicBezTo>
                  <a:lnTo>
                    <a:pt x="6467" y="14486"/>
                  </a:lnTo>
                  <a:lnTo>
                    <a:pt x="996" y="14486"/>
                  </a:lnTo>
                  <a:cubicBezTo>
                    <a:pt x="715" y="14486"/>
                    <a:pt x="477" y="14380"/>
                    <a:pt x="285" y="14168"/>
                  </a:cubicBezTo>
                  <a:cubicBezTo>
                    <a:pt x="93" y="13957"/>
                    <a:pt x="0" y="13698"/>
                    <a:pt x="0" y="13390"/>
                  </a:cubicBezTo>
                  <a:lnTo>
                    <a:pt x="0" y="8215"/>
                  </a:lnTo>
                  <a:cubicBezTo>
                    <a:pt x="0" y="7903"/>
                    <a:pt x="93" y="7651"/>
                    <a:pt x="285" y="7448"/>
                  </a:cubicBezTo>
                  <a:cubicBezTo>
                    <a:pt x="475" y="7245"/>
                    <a:pt x="712" y="7146"/>
                    <a:pt x="996" y="7146"/>
                  </a:cubicBezTo>
                  <a:lnTo>
                    <a:pt x="6467" y="7146"/>
                  </a:lnTo>
                  <a:lnTo>
                    <a:pt x="6467" y="3025"/>
                  </a:lnTo>
                  <a:cubicBezTo>
                    <a:pt x="6467" y="2640"/>
                    <a:pt x="6624" y="2376"/>
                    <a:pt x="6940" y="2223"/>
                  </a:cubicBezTo>
                  <a:cubicBezTo>
                    <a:pt x="7273" y="2094"/>
                    <a:pt x="7556" y="2158"/>
                    <a:pt x="7797" y="2420"/>
                  </a:cubicBezTo>
                  <a:lnTo>
                    <a:pt x="14865" y="10197"/>
                  </a:lnTo>
                  <a:close/>
                  <a:moveTo>
                    <a:pt x="17663" y="0"/>
                  </a:moveTo>
                  <a:cubicBezTo>
                    <a:pt x="18200" y="0"/>
                    <a:pt x="18708" y="114"/>
                    <a:pt x="19178" y="343"/>
                  </a:cubicBezTo>
                  <a:cubicBezTo>
                    <a:pt x="19653" y="572"/>
                    <a:pt x="20067" y="884"/>
                    <a:pt x="20425" y="1265"/>
                  </a:cubicBezTo>
                  <a:cubicBezTo>
                    <a:pt x="20782" y="1647"/>
                    <a:pt x="21068" y="2105"/>
                    <a:pt x="21282" y="2634"/>
                  </a:cubicBezTo>
                  <a:cubicBezTo>
                    <a:pt x="21493" y="3166"/>
                    <a:pt x="21599" y="3727"/>
                    <a:pt x="21599" y="4317"/>
                  </a:cubicBezTo>
                  <a:lnTo>
                    <a:pt x="21599" y="17282"/>
                  </a:lnTo>
                  <a:cubicBezTo>
                    <a:pt x="21599" y="17869"/>
                    <a:pt x="21493" y="18424"/>
                    <a:pt x="21282" y="18947"/>
                  </a:cubicBezTo>
                  <a:cubicBezTo>
                    <a:pt x="21068" y="19467"/>
                    <a:pt x="20780" y="19922"/>
                    <a:pt x="20425" y="20319"/>
                  </a:cubicBezTo>
                  <a:cubicBezTo>
                    <a:pt x="20067" y="20712"/>
                    <a:pt x="19653" y="21021"/>
                    <a:pt x="19186" y="21253"/>
                  </a:cubicBezTo>
                  <a:cubicBezTo>
                    <a:pt x="18716" y="21482"/>
                    <a:pt x="18208" y="21599"/>
                    <a:pt x="17663" y="21599"/>
                  </a:cubicBezTo>
                  <a:lnTo>
                    <a:pt x="11784" y="21599"/>
                  </a:lnTo>
                  <a:lnTo>
                    <a:pt x="11784" y="18886"/>
                  </a:lnTo>
                  <a:lnTo>
                    <a:pt x="17663" y="18886"/>
                  </a:lnTo>
                  <a:cubicBezTo>
                    <a:pt x="18064" y="18886"/>
                    <a:pt x="18409" y="18727"/>
                    <a:pt x="18700" y="18413"/>
                  </a:cubicBezTo>
                  <a:cubicBezTo>
                    <a:pt x="18991" y="18098"/>
                    <a:pt x="19135" y="17720"/>
                    <a:pt x="19135" y="17282"/>
                  </a:cubicBezTo>
                  <a:lnTo>
                    <a:pt x="19135" y="4317"/>
                  </a:lnTo>
                  <a:cubicBezTo>
                    <a:pt x="19135" y="3874"/>
                    <a:pt x="18991" y="3498"/>
                    <a:pt x="18708" y="3183"/>
                  </a:cubicBezTo>
                  <a:cubicBezTo>
                    <a:pt x="18422" y="2872"/>
                    <a:pt x="18075" y="2713"/>
                    <a:pt x="17663" y="2713"/>
                  </a:cubicBezTo>
                  <a:lnTo>
                    <a:pt x="11784" y="2713"/>
                  </a:lnTo>
                  <a:lnTo>
                    <a:pt x="11784" y="0"/>
                  </a:lnTo>
                  <a:lnTo>
                    <a:pt x="17663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ffectLst/>
            <a:extLst/>
          </p:spPr>
          <p:txBody>
            <a:bodyPr lIns="38100" tIns="38100" rIns="38100" bIns="38100" anchor="ctr"/>
            <a:lstStyle/>
            <a:p>
              <a:pPr defTabSz="3429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220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ea typeface="+mn-ea"/>
                <a:cs typeface="Gill Sans" charset="0"/>
                <a:sym typeface="Gill Sans" charset="0"/>
              </a:endParaRPr>
            </a:p>
          </p:txBody>
        </p:sp>
        <p:sp>
          <p:nvSpPr>
            <p:cNvPr id="47" name="AutoShape 50"/>
            <p:cNvSpPr>
              <a:spLocks/>
            </p:cNvSpPr>
            <p:nvPr/>
          </p:nvSpPr>
          <p:spPr bwMode="auto">
            <a:xfrm>
              <a:off x="6015047" y="8534400"/>
              <a:ext cx="496887" cy="48577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4865" y="10197"/>
                  </a:moveTo>
                  <a:cubicBezTo>
                    <a:pt x="15001" y="10365"/>
                    <a:pt x="15071" y="10573"/>
                    <a:pt x="15076" y="10817"/>
                  </a:cubicBezTo>
                  <a:cubicBezTo>
                    <a:pt x="15079" y="11061"/>
                    <a:pt x="15009" y="11255"/>
                    <a:pt x="14865" y="11407"/>
                  </a:cubicBezTo>
                  <a:lnTo>
                    <a:pt x="7797" y="19179"/>
                  </a:lnTo>
                  <a:cubicBezTo>
                    <a:pt x="7642" y="19350"/>
                    <a:pt x="7460" y="19435"/>
                    <a:pt x="7247" y="19435"/>
                  </a:cubicBezTo>
                  <a:cubicBezTo>
                    <a:pt x="7180" y="19435"/>
                    <a:pt x="7078" y="19414"/>
                    <a:pt x="6940" y="19379"/>
                  </a:cubicBezTo>
                  <a:cubicBezTo>
                    <a:pt x="6625" y="19229"/>
                    <a:pt x="6467" y="18962"/>
                    <a:pt x="6467" y="18577"/>
                  </a:cubicBezTo>
                  <a:lnTo>
                    <a:pt x="6467" y="14486"/>
                  </a:lnTo>
                  <a:lnTo>
                    <a:pt x="996" y="14486"/>
                  </a:lnTo>
                  <a:cubicBezTo>
                    <a:pt x="715" y="14486"/>
                    <a:pt x="477" y="14380"/>
                    <a:pt x="285" y="14168"/>
                  </a:cubicBezTo>
                  <a:cubicBezTo>
                    <a:pt x="93" y="13957"/>
                    <a:pt x="0" y="13698"/>
                    <a:pt x="0" y="13390"/>
                  </a:cubicBezTo>
                  <a:lnTo>
                    <a:pt x="0" y="8215"/>
                  </a:lnTo>
                  <a:cubicBezTo>
                    <a:pt x="0" y="7903"/>
                    <a:pt x="93" y="7651"/>
                    <a:pt x="285" y="7448"/>
                  </a:cubicBezTo>
                  <a:cubicBezTo>
                    <a:pt x="475" y="7245"/>
                    <a:pt x="712" y="7146"/>
                    <a:pt x="996" y="7146"/>
                  </a:cubicBezTo>
                  <a:lnTo>
                    <a:pt x="6467" y="7146"/>
                  </a:lnTo>
                  <a:lnTo>
                    <a:pt x="6467" y="3025"/>
                  </a:lnTo>
                  <a:cubicBezTo>
                    <a:pt x="6467" y="2640"/>
                    <a:pt x="6624" y="2376"/>
                    <a:pt x="6940" y="2223"/>
                  </a:cubicBezTo>
                  <a:cubicBezTo>
                    <a:pt x="7273" y="2094"/>
                    <a:pt x="7556" y="2158"/>
                    <a:pt x="7797" y="2420"/>
                  </a:cubicBezTo>
                  <a:lnTo>
                    <a:pt x="14865" y="10197"/>
                  </a:lnTo>
                  <a:close/>
                  <a:moveTo>
                    <a:pt x="17663" y="0"/>
                  </a:moveTo>
                  <a:cubicBezTo>
                    <a:pt x="18200" y="0"/>
                    <a:pt x="18708" y="114"/>
                    <a:pt x="19178" y="343"/>
                  </a:cubicBezTo>
                  <a:cubicBezTo>
                    <a:pt x="19653" y="572"/>
                    <a:pt x="20067" y="884"/>
                    <a:pt x="20425" y="1265"/>
                  </a:cubicBezTo>
                  <a:cubicBezTo>
                    <a:pt x="20782" y="1647"/>
                    <a:pt x="21068" y="2105"/>
                    <a:pt x="21282" y="2634"/>
                  </a:cubicBezTo>
                  <a:cubicBezTo>
                    <a:pt x="21493" y="3166"/>
                    <a:pt x="21599" y="3727"/>
                    <a:pt x="21599" y="4317"/>
                  </a:cubicBezTo>
                  <a:lnTo>
                    <a:pt x="21599" y="17282"/>
                  </a:lnTo>
                  <a:cubicBezTo>
                    <a:pt x="21599" y="17869"/>
                    <a:pt x="21493" y="18424"/>
                    <a:pt x="21282" y="18947"/>
                  </a:cubicBezTo>
                  <a:cubicBezTo>
                    <a:pt x="21068" y="19467"/>
                    <a:pt x="20780" y="19922"/>
                    <a:pt x="20425" y="20319"/>
                  </a:cubicBezTo>
                  <a:cubicBezTo>
                    <a:pt x="20067" y="20712"/>
                    <a:pt x="19653" y="21021"/>
                    <a:pt x="19186" y="21253"/>
                  </a:cubicBezTo>
                  <a:cubicBezTo>
                    <a:pt x="18716" y="21482"/>
                    <a:pt x="18208" y="21599"/>
                    <a:pt x="17663" y="21599"/>
                  </a:cubicBezTo>
                  <a:lnTo>
                    <a:pt x="11784" y="21599"/>
                  </a:lnTo>
                  <a:lnTo>
                    <a:pt x="11784" y="18886"/>
                  </a:lnTo>
                  <a:lnTo>
                    <a:pt x="17663" y="18886"/>
                  </a:lnTo>
                  <a:cubicBezTo>
                    <a:pt x="18064" y="18886"/>
                    <a:pt x="18409" y="18727"/>
                    <a:pt x="18700" y="18413"/>
                  </a:cubicBezTo>
                  <a:cubicBezTo>
                    <a:pt x="18991" y="18098"/>
                    <a:pt x="19135" y="17720"/>
                    <a:pt x="19135" y="17282"/>
                  </a:cubicBezTo>
                  <a:lnTo>
                    <a:pt x="19135" y="4317"/>
                  </a:lnTo>
                  <a:cubicBezTo>
                    <a:pt x="19135" y="3874"/>
                    <a:pt x="18991" y="3498"/>
                    <a:pt x="18708" y="3183"/>
                  </a:cubicBezTo>
                  <a:cubicBezTo>
                    <a:pt x="18422" y="2872"/>
                    <a:pt x="18075" y="2713"/>
                    <a:pt x="17663" y="2713"/>
                  </a:cubicBezTo>
                  <a:lnTo>
                    <a:pt x="11784" y="2713"/>
                  </a:lnTo>
                  <a:lnTo>
                    <a:pt x="11784" y="0"/>
                  </a:lnTo>
                  <a:lnTo>
                    <a:pt x="17663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ffectLst/>
            <a:extLst/>
          </p:spPr>
          <p:txBody>
            <a:bodyPr lIns="38100" tIns="38100" rIns="38100" bIns="38100" anchor="ctr"/>
            <a:lstStyle/>
            <a:p>
              <a:pPr defTabSz="3429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220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ea typeface="+mn-ea"/>
                <a:cs typeface="Gill Sans" charset="0"/>
                <a:sym typeface="Gill Sans" charset="0"/>
              </a:endParaRPr>
            </a:p>
          </p:txBody>
        </p:sp>
        <p:sp>
          <p:nvSpPr>
            <p:cNvPr id="50" name="Title 20"/>
            <p:cNvSpPr txBox="1">
              <a:spLocks/>
            </p:cNvSpPr>
            <p:nvPr/>
          </p:nvSpPr>
          <p:spPr bwMode="auto">
            <a:xfrm>
              <a:off x="6992947" y="7634571"/>
              <a:ext cx="17108474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0" bIns="0" anchor="ctr">
              <a:spAutoFit/>
            </a:bodyPr>
            <a:lstStyle/>
            <a:p>
              <a:pPr defTabSz="457200"/>
              <a:r>
                <a:rPr lang="en-US" sz="4000" dirty="0" err="1" smtClean="0">
                  <a:solidFill>
                    <a:schemeClr val="tx2"/>
                  </a:solidFill>
                  <a:latin typeface="Raleway Light" charset="0"/>
                </a:rPr>
                <a:t>siedzib</a:t>
              </a:r>
              <a:r>
                <a:rPr lang="pl-PL" sz="4000" dirty="0" smtClean="0">
                  <a:solidFill>
                    <a:schemeClr val="tx2"/>
                  </a:solidFill>
                  <a:latin typeface="Raleway Light" charset="0"/>
                </a:rPr>
                <a:t>ę</a:t>
              </a:r>
              <a:r>
                <a:rPr lang="en-US" sz="4000" dirty="0" smtClean="0">
                  <a:solidFill>
                    <a:schemeClr val="tx2"/>
                  </a:solidFill>
                  <a:latin typeface="Raleway Light" charset="0"/>
                </a:rPr>
                <a:t> </a:t>
              </a:r>
              <a:r>
                <a:rPr lang="en-US" sz="4000" dirty="0" err="1" smtClean="0">
                  <a:solidFill>
                    <a:schemeClr val="tx2"/>
                  </a:solidFill>
                  <a:latin typeface="Raleway Light" charset="0"/>
                </a:rPr>
                <a:t>pracodawcy</a:t>
              </a:r>
              <a:r>
                <a:rPr lang="pl-PL" sz="4000" dirty="0" smtClean="0">
                  <a:solidFill>
                    <a:schemeClr val="tx2"/>
                  </a:solidFill>
                  <a:latin typeface="Raleway Light" charset="0"/>
                </a:rPr>
                <a:t>,</a:t>
              </a:r>
              <a:endParaRPr lang="en-US" sz="4000" dirty="0">
                <a:solidFill>
                  <a:schemeClr val="tx2"/>
                </a:solidFill>
                <a:latin typeface="Raleway Light" charset="0"/>
              </a:endParaRPr>
            </a:p>
          </p:txBody>
        </p:sp>
        <p:sp>
          <p:nvSpPr>
            <p:cNvPr id="53" name="Title 20"/>
            <p:cNvSpPr txBox="1">
              <a:spLocks/>
            </p:cNvSpPr>
            <p:nvPr/>
          </p:nvSpPr>
          <p:spPr bwMode="auto">
            <a:xfrm>
              <a:off x="6992951" y="8466252"/>
              <a:ext cx="17108474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0" bIns="0" anchor="ctr">
              <a:spAutoFit/>
            </a:bodyPr>
            <a:lstStyle/>
            <a:p>
              <a:pPr defTabSz="457200"/>
              <a:r>
                <a:rPr lang="en-US" sz="4000" dirty="0" err="1" smtClean="0">
                  <a:solidFill>
                    <a:schemeClr val="tx2"/>
                  </a:solidFill>
                  <a:latin typeface="Raleway Light" charset="0"/>
                </a:rPr>
                <a:t>miejsce</a:t>
              </a:r>
              <a:r>
                <a:rPr lang="en-US" sz="4000" dirty="0" smtClean="0">
                  <a:solidFill>
                    <a:schemeClr val="tx2"/>
                  </a:solidFill>
                  <a:latin typeface="Raleway Light" charset="0"/>
                </a:rPr>
                <a:t> </a:t>
              </a:r>
              <a:r>
                <a:rPr lang="en-US" sz="4000" dirty="0" err="1" smtClean="0">
                  <a:solidFill>
                    <a:schemeClr val="tx2"/>
                  </a:solidFill>
                  <a:latin typeface="Raleway Light" charset="0"/>
                </a:rPr>
                <a:t>prowadzenia</a:t>
              </a:r>
              <a:r>
                <a:rPr lang="en-US" sz="4000" dirty="0" smtClean="0">
                  <a:solidFill>
                    <a:schemeClr val="tx2"/>
                  </a:solidFill>
                  <a:latin typeface="Raleway Light" charset="0"/>
                </a:rPr>
                <a:t> </a:t>
              </a:r>
              <a:r>
                <a:rPr lang="en-US" sz="4000" dirty="0" err="1" smtClean="0">
                  <a:solidFill>
                    <a:schemeClr val="tx2"/>
                  </a:solidFill>
                  <a:latin typeface="Raleway Light" charset="0"/>
                </a:rPr>
                <a:t>działalności</a:t>
              </a:r>
              <a:r>
                <a:rPr lang="en-US" sz="4000" dirty="0" smtClean="0">
                  <a:solidFill>
                    <a:schemeClr val="tx2"/>
                  </a:solidFill>
                  <a:latin typeface="Raleway Light" charset="0"/>
                </a:rPr>
                <a:t> </a:t>
              </a:r>
              <a:r>
                <a:rPr lang="en-US" sz="4000" dirty="0" err="1" smtClean="0">
                  <a:solidFill>
                    <a:schemeClr val="tx2"/>
                  </a:solidFill>
                  <a:latin typeface="Raleway Light" charset="0"/>
                </a:rPr>
                <a:t>gospodarczej</a:t>
              </a:r>
              <a:r>
                <a:rPr lang="pl-PL" sz="4000" dirty="0" smtClean="0">
                  <a:solidFill>
                    <a:schemeClr val="tx2"/>
                  </a:solidFill>
                  <a:latin typeface="Raleway Light" charset="0"/>
                </a:rPr>
                <a:t>.</a:t>
              </a:r>
              <a:endParaRPr lang="en-US" sz="4000" dirty="0">
                <a:solidFill>
                  <a:schemeClr val="tx2"/>
                </a:solidFill>
                <a:latin typeface="Raleway Light" charset="0"/>
              </a:endParaRPr>
            </a:p>
          </p:txBody>
        </p:sp>
      </p:grpSp>
      <p:grpSp>
        <p:nvGrpSpPr>
          <p:cNvPr id="22" name="Grupa 21"/>
          <p:cNvGrpSpPr/>
          <p:nvPr/>
        </p:nvGrpSpPr>
        <p:grpSpPr>
          <a:xfrm>
            <a:off x="3506787" y="3810000"/>
            <a:ext cx="1622424" cy="7631906"/>
            <a:chOff x="3506787" y="3810000"/>
            <a:chExt cx="1622424" cy="7631906"/>
          </a:xfrm>
        </p:grpSpPr>
        <p:grpSp>
          <p:nvGrpSpPr>
            <p:cNvPr id="57" name="Grupa 56"/>
            <p:cNvGrpSpPr/>
            <p:nvPr/>
          </p:nvGrpSpPr>
          <p:grpSpPr>
            <a:xfrm>
              <a:off x="3506787" y="3810000"/>
              <a:ext cx="1622424" cy="1225488"/>
              <a:chOff x="3179763" y="3810000"/>
              <a:chExt cx="1622424" cy="1225488"/>
            </a:xfrm>
            <a:solidFill>
              <a:srgbClr val="00B0F0"/>
            </a:solidFill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grpSpPr>
          <p:sp>
            <p:nvSpPr>
              <p:cNvPr id="54" name="Pagon 53"/>
              <p:cNvSpPr/>
              <p:nvPr/>
            </p:nvSpPr>
            <p:spPr>
              <a:xfrm>
                <a:off x="3179763" y="3810000"/>
                <a:ext cx="1089024" cy="1225488"/>
              </a:xfrm>
              <a:prstGeom prst="chevron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Pięciokąt 54"/>
              <p:cNvSpPr/>
              <p:nvPr/>
            </p:nvSpPr>
            <p:spPr>
              <a:xfrm>
                <a:off x="3713163" y="3810000"/>
                <a:ext cx="1089024" cy="1225487"/>
              </a:xfrm>
              <a:prstGeom prst="homePlat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  <p:grpSp>
          <p:nvGrpSpPr>
            <p:cNvPr id="74" name="Grupa 73"/>
            <p:cNvGrpSpPr/>
            <p:nvPr/>
          </p:nvGrpSpPr>
          <p:grpSpPr>
            <a:xfrm>
              <a:off x="3506787" y="6007894"/>
              <a:ext cx="1622424" cy="1225488"/>
              <a:chOff x="3179763" y="3810000"/>
              <a:chExt cx="1622424" cy="1225488"/>
            </a:xfrm>
            <a:solidFill>
              <a:srgbClr val="00B0F0"/>
            </a:solidFill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grpSpPr>
          <p:sp>
            <p:nvSpPr>
              <p:cNvPr id="75" name="Pagon 74"/>
              <p:cNvSpPr/>
              <p:nvPr/>
            </p:nvSpPr>
            <p:spPr>
              <a:xfrm>
                <a:off x="3179763" y="3810000"/>
                <a:ext cx="1089024" cy="1225488"/>
              </a:xfrm>
              <a:prstGeom prst="chevron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Pięciokąt 75"/>
              <p:cNvSpPr/>
              <p:nvPr/>
            </p:nvSpPr>
            <p:spPr>
              <a:xfrm>
                <a:off x="3713163" y="3810000"/>
                <a:ext cx="1089024" cy="1225487"/>
              </a:xfrm>
              <a:prstGeom prst="homePlat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  <p:grpSp>
          <p:nvGrpSpPr>
            <p:cNvPr id="77" name="Grupa 76"/>
            <p:cNvGrpSpPr/>
            <p:nvPr/>
          </p:nvGrpSpPr>
          <p:grpSpPr>
            <a:xfrm>
              <a:off x="3506787" y="10216418"/>
              <a:ext cx="1622424" cy="1225488"/>
              <a:chOff x="3179763" y="3810000"/>
              <a:chExt cx="1622424" cy="1225488"/>
            </a:xfrm>
            <a:solidFill>
              <a:srgbClr val="00B0F0"/>
            </a:solidFill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grpSpPr>
          <p:sp>
            <p:nvSpPr>
              <p:cNvPr id="78" name="Pagon 77"/>
              <p:cNvSpPr/>
              <p:nvPr/>
            </p:nvSpPr>
            <p:spPr>
              <a:xfrm>
                <a:off x="3179763" y="3810000"/>
                <a:ext cx="1089024" cy="1225488"/>
              </a:xfrm>
              <a:prstGeom prst="chevron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Pięciokąt 78"/>
              <p:cNvSpPr/>
              <p:nvPr/>
            </p:nvSpPr>
            <p:spPr>
              <a:xfrm>
                <a:off x="3713163" y="3810000"/>
                <a:ext cx="1089024" cy="1225487"/>
              </a:xfrm>
              <a:prstGeom prst="homePlat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</p:grp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/>
          <p:nvPr/>
        </p:nvSpPr>
        <p:spPr>
          <a:xfrm>
            <a:off x="0" y="3124200"/>
            <a:ext cx="24387175" cy="7239000"/>
          </a:xfrm>
          <a:prstGeom prst="rect">
            <a:avLst/>
          </a:prstGeom>
          <a:solidFill>
            <a:schemeClr val="accent1">
              <a:alpha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26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0" y="4876800"/>
            <a:ext cx="24387175" cy="3939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43852" tIns="121926" rIns="243852" bIns="121926">
            <a:spAutoFit/>
          </a:bodyPr>
          <a:lstStyle/>
          <a:p>
            <a:pPr algn="ctr"/>
            <a:r>
              <a:rPr lang="pl-PL" sz="8000" dirty="0" smtClean="0">
                <a:solidFill>
                  <a:schemeClr val="bg1">
                    <a:lumMod val="95000"/>
                  </a:schemeClr>
                </a:solidFill>
                <a:latin typeface="Raleway Regular" charset="0"/>
              </a:rPr>
              <a:t>WNIOSKI PRACODAWCÓW ROZPATRYWANE </a:t>
            </a:r>
            <a:br>
              <a:rPr lang="pl-PL" sz="8000" dirty="0" smtClean="0">
                <a:solidFill>
                  <a:schemeClr val="bg1">
                    <a:lumMod val="95000"/>
                  </a:schemeClr>
                </a:solidFill>
                <a:latin typeface="Raleway Regular" charset="0"/>
              </a:rPr>
            </a:br>
            <a:r>
              <a:rPr lang="pl-PL" sz="8000" dirty="0" smtClean="0">
                <a:solidFill>
                  <a:schemeClr val="bg1">
                    <a:lumMod val="95000"/>
                  </a:schemeClr>
                </a:solidFill>
                <a:latin typeface="Raleway Regular" charset="0"/>
              </a:rPr>
              <a:t>SĄ </a:t>
            </a:r>
            <a:r>
              <a:rPr lang="pl-PL" sz="8000" b="1" u="sng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leway Regular" charset="0"/>
              </a:rPr>
              <a:t>ZGODNIE Z KOLEJNOŚCIĄ </a:t>
            </a:r>
            <a:r>
              <a:rPr lang="pl-PL" sz="8000" dirty="0" smtClean="0">
                <a:solidFill>
                  <a:schemeClr val="bg1">
                    <a:lumMod val="95000"/>
                  </a:schemeClr>
                </a:solidFill>
                <a:latin typeface="Raleway Regular" charset="0"/>
              </a:rPr>
              <a:t>ICH WPŁYWU</a:t>
            </a:r>
          </a:p>
          <a:p>
            <a:pPr algn="ctr"/>
            <a:r>
              <a:rPr lang="pl-PL" sz="8000" dirty="0" smtClean="0">
                <a:solidFill>
                  <a:schemeClr val="bg1">
                    <a:lumMod val="95000"/>
                  </a:schemeClr>
                </a:solidFill>
                <a:latin typeface="Raleway Regular" charset="0"/>
              </a:rPr>
              <a:t>DO POWIATOWEGO URZĘDU PRACY</a:t>
            </a:r>
          </a:p>
        </p:txBody>
      </p:sp>
      <p:sp>
        <p:nvSpPr>
          <p:cNvPr id="26" name="Symbol zastępczy tekstu 2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l-PL" dirty="0" smtClean="0"/>
              <a:t>Ważne</a:t>
            </a:r>
            <a:endParaRPr lang="pl-PL" dirty="0"/>
          </a:p>
        </p:txBody>
      </p:sp>
      <p:sp>
        <p:nvSpPr>
          <p:cNvPr id="28" name="Slide Number Placeholder 2"/>
          <p:cNvSpPr>
            <a:spLocks noGrp="1"/>
          </p:cNvSpPr>
          <p:nvPr>
            <p:ph type="sldNum" sz="quarter" idx="15"/>
          </p:nvPr>
        </p:nvSpPr>
        <p:spPr bwMode="auto">
          <a:xfrm>
            <a:off x="22569488" y="712788"/>
            <a:ext cx="1065212" cy="730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C7D7A047-CEF7-43AE-A36F-AD1D3FCDF145}" type="slidenum">
              <a:rPr lang="en-US"/>
              <a:pPr/>
              <a:t>8</a:t>
            </a:fld>
            <a:endParaRPr lang="en-US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112963" y="376238"/>
            <a:ext cx="19429412" cy="1462087"/>
          </a:xfrm>
        </p:spPr>
        <p:txBody>
          <a:bodyPr/>
          <a:lstStyle/>
          <a:p>
            <a:r>
              <a:rPr lang="pl-PL" dirty="0" smtClean="0">
                <a:latin typeface="Raleway ExtraBold" charset="0"/>
              </a:rPr>
              <a:t>Jak ubiegać się o dofinansowanie z KFS</a:t>
            </a:r>
          </a:p>
        </p:txBody>
      </p:sp>
      <p:sp>
        <p:nvSpPr>
          <p:cNvPr id="1945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112963" y="1371600"/>
            <a:ext cx="19429412" cy="779463"/>
          </a:xfrm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aleway Light" charset="0"/>
              </a:rPr>
              <a:t>Rozpatrywanie wniosków przez PUP.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Raleway Light" charset="0"/>
            </a:endParaRPr>
          </a:p>
        </p:txBody>
      </p:sp>
      <p:grpSp>
        <p:nvGrpSpPr>
          <p:cNvPr id="15" name="Grupa 14"/>
          <p:cNvGrpSpPr/>
          <p:nvPr/>
        </p:nvGrpSpPr>
        <p:grpSpPr>
          <a:xfrm>
            <a:off x="2439988" y="3810000"/>
            <a:ext cx="21947187" cy="1679575"/>
            <a:chOff x="2439988" y="3810000"/>
            <a:chExt cx="21947187" cy="1679575"/>
          </a:xfrm>
        </p:grpSpPr>
        <p:sp>
          <p:nvSpPr>
            <p:cNvPr id="10" name="TextBox 40"/>
            <p:cNvSpPr txBox="1">
              <a:spLocks noChangeArrowheads="1"/>
            </p:cNvSpPr>
            <p:nvPr/>
          </p:nvSpPr>
          <p:spPr bwMode="auto">
            <a:xfrm>
              <a:off x="4240213" y="3810000"/>
              <a:ext cx="20146962" cy="1477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243852" tIns="121926" rIns="243852" bIns="121926">
              <a:spAutoFit/>
            </a:bodyPr>
            <a:lstStyle/>
            <a:p>
              <a:r>
                <a:rPr lang="pl-PL" sz="4000" dirty="0" smtClean="0">
                  <a:solidFill>
                    <a:schemeClr val="tx2"/>
                  </a:solidFill>
                  <a:latin typeface="Raleway Light" charset="0"/>
                </a:rPr>
                <a:t>W przypadku </a:t>
              </a:r>
              <a:r>
                <a:rPr lang="pl-PL" sz="4000" u="sng" dirty="0" smtClean="0">
                  <a:solidFill>
                    <a:schemeClr val="tx2"/>
                  </a:solidFill>
                  <a:latin typeface="Raleway Light" charset="0"/>
                </a:rPr>
                <a:t>pozytywnego rozpatrzenia </a:t>
              </a:r>
              <a:r>
                <a:rPr lang="pl-PL" sz="4000" dirty="0" smtClean="0">
                  <a:solidFill>
                    <a:schemeClr val="tx2"/>
                  </a:solidFill>
                  <a:latin typeface="Raleway Light" charset="0"/>
                </a:rPr>
                <a:t>wniosku, z pracodawcą zostaje </a:t>
              </a:r>
              <a:r>
                <a:rPr lang="pl-PL" sz="4000" b="1" dirty="0" smtClean="0">
                  <a:solidFill>
                    <a:schemeClr val="tx2"/>
                  </a:solidFill>
                  <a:latin typeface="Raleway Light" charset="0"/>
                </a:rPr>
                <a:t>zawarta umowa</a:t>
              </a:r>
              <a:r>
                <a:rPr lang="pl-PL" sz="4000" dirty="0" smtClean="0">
                  <a:solidFill>
                    <a:schemeClr val="tx2"/>
                  </a:solidFill>
                  <a:latin typeface="Raleway Light" charset="0"/>
                </a:rPr>
                <a:t> na dofinansowanie ze środków KFS. </a:t>
              </a:r>
            </a:p>
          </p:txBody>
        </p:sp>
        <p:sp>
          <p:nvSpPr>
            <p:cNvPr id="17" name="Oval 48"/>
            <p:cNvSpPr/>
            <p:nvPr/>
          </p:nvSpPr>
          <p:spPr bwMode="auto">
            <a:xfrm>
              <a:off x="2439988" y="3897313"/>
              <a:ext cx="1592262" cy="159226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 dirty="0">
                <a:latin typeface="Raleway Light"/>
                <a:cs typeface="Raleway Light"/>
              </a:endParaRPr>
            </a:p>
          </p:txBody>
        </p:sp>
        <p:sp>
          <p:nvSpPr>
            <p:cNvPr id="25" name="AutoShape 119"/>
            <p:cNvSpPr>
              <a:spLocks/>
            </p:cNvSpPr>
            <p:nvPr/>
          </p:nvSpPr>
          <p:spPr bwMode="auto">
            <a:xfrm>
              <a:off x="2744787" y="4114800"/>
              <a:ext cx="982663" cy="91695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328" y="11543"/>
                  </a:moveTo>
                  <a:cubicBezTo>
                    <a:pt x="21492" y="11930"/>
                    <a:pt x="21571" y="12337"/>
                    <a:pt x="21571" y="12758"/>
                  </a:cubicBezTo>
                  <a:cubicBezTo>
                    <a:pt x="21571" y="13464"/>
                    <a:pt x="21388" y="14105"/>
                    <a:pt x="21017" y="14678"/>
                  </a:cubicBezTo>
                  <a:cubicBezTo>
                    <a:pt x="21111" y="15215"/>
                    <a:pt x="21077" y="15745"/>
                    <a:pt x="20924" y="16285"/>
                  </a:cubicBezTo>
                  <a:cubicBezTo>
                    <a:pt x="20769" y="16819"/>
                    <a:pt x="20512" y="17287"/>
                    <a:pt x="20141" y="17697"/>
                  </a:cubicBezTo>
                  <a:cubicBezTo>
                    <a:pt x="20105" y="18451"/>
                    <a:pt x="19901" y="19081"/>
                    <a:pt x="19531" y="19580"/>
                  </a:cubicBezTo>
                  <a:cubicBezTo>
                    <a:pt x="19161" y="20080"/>
                    <a:pt x="18700" y="20481"/>
                    <a:pt x="18146" y="20783"/>
                  </a:cubicBezTo>
                  <a:cubicBezTo>
                    <a:pt x="17593" y="21088"/>
                    <a:pt x="16982" y="21297"/>
                    <a:pt x="16321" y="21419"/>
                  </a:cubicBezTo>
                  <a:cubicBezTo>
                    <a:pt x="15660" y="21540"/>
                    <a:pt x="15010" y="21599"/>
                    <a:pt x="14380" y="21599"/>
                  </a:cubicBezTo>
                  <a:cubicBezTo>
                    <a:pt x="13730" y="21599"/>
                    <a:pt x="13077" y="21554"/>
                    <a:pt x="12424" y="21461"/>
                  </a:cubicBezTo>
                  <a:cubicBezTo>
                    <a:pt x="11772" y="21362"/>
                    <a:pt x="11127" y="21235"/>
                    <a:pt x="10497" y="21074"/>
                  </a:cubicBezTo>
                  <a:cubicBezTo>
                    <a:pt x="9864" y="20894"/>
                    <a:pt x="9237" y="20702"/>
                    <a:pt x="8610" y="20493"/>
                  </a:cubicBezTo>
                  <a:cubicBezTo>
                    <a:pt x="7982" y="20286"/>
                    <a:pt x="7341" y="20182"/>
                    <a:pt x="6680" y="20182"/>
                  </a:cubicBezTo>
                  <a:lnTo>
                    <a:pt x="1607" y="20182"/>
                  </a:lnTo>
                  <a:cubicBezTo>
                    <a:pt x="1167" y="20182"/>
                    <a:pt x="785" y="20029"/>
                    <a:pt x="471" y="19713"/>
                  </a:cubicBezTo>
                  <a:cubicBezTo>
                    <a:pt x="158" y="19405"/>
                    <a:pt x="0" y="19024"/>
                    <a:pt x="0" y="18572"/>
                  </a:cubicBezTo>
                  <a:lnTo>
                    <a:pt x="0" y="9880"/>
                  </a:lnTo>
                  <a:cubicBezTo>
                    <a:pt x="0" y="9440"/>
                    <a:pt x="158" y="9064"/>
                    <a:pt x="471" y="8754"/>
                  </a:cubicBezTo>
                  <a:cubicBezTo>
                    <a:pt x="785" y="8440"/>
                    <a:pt x="1167" y="8285"/>
                    <a:pt x="1607" y="8285"/>
                  </a:cubicBezTo>
                  <a:lnTo>
                    <a:pt x="6315" y="8285"/>
                  </a:lnTo>
                  <a:cubicBezTo>
                    <a:pt x="6558" y="8160"/>
                    <a:pt x="6750" y="8022"/>
                    <a:pt x="6897" y="7872"/>
                  </a:cubicBezTo>
                  <a:cubicBezTo>
                    <a:pt x="7041" y="7723"/>
                    <a:pt x="7197" y="7548"/>
                    <a:pt x="7369" y="7342"/>
                  </a:cubicBezTo>
                  <a:cubicBezTo>
                    <a:pt x="7513" y="7161"/>
                    <a:pt x="7663" y="6986"/>
                    <a:pt x="7810" y="6819"/>
                  </a:cubicBezTo>
                  <a:cubicBezTo>
                    <a:pt x="7957" y="6653"/>
                    <a:pt x="8112" y="6483"/>
                    <a:pt x="8276" y="6311"/>
                  </a:cubicBezTo>
                  <a:cubicBezTo>
                    <a:pt x="8570" y="5997"/>
                    <a:pt x="8918" y="5690"/>
                    <a:pt x="9302" y="5385"/>
                  </a:cubicBezTo>
                  <a:cubicBezTo>
                    <a:pt x="9692" y="5085"/>
                    <a:pt x="9989" y="4749"/>
                    <a:pt x="10195" y="4379"/>
                  </a:cubicBezTo>
                  <a:cubicBezTo>
                    <a:pt x="10339" y="4117"/>
                    <a:pt x="10443" y="3826"/>
                    <a:pt x="10506" y="3507"/>
                  </a:cubicBezTo>
                  <a:cubicBezTo>
                    <a:pt x="10565" y="3188"/>
                    <a:pt x="10627" y="2866"/>
                    <a:pt x="10675" y="2538"/>
                  </a:cubicBezTo>
                  <a:cubicBezTo>
                    <a:pt x="10726" y="2216"/>
                    <a:pt x="10780" y="1900"/>
                    <a:pt x="10845" y="1592"/>
                  </a:cubicBezTo>
                  <a:cubicBezTo>
                    <a:pt x="10907" y="1287"/>
                    <a:pt x="11014" y="1016"/>
                    <a:pt x="11161" y="776"/>
                  </a:cubicBezTo>
                  <a:cubicBezTo>
                    <a:pt x="11311" y="536"/>
                    <a:pt x="11523" y="350"/>
                    <a:pt x="11800" y="208"/>
                  </a:cubicBezTo>
                  <a:cubicBezTo>
                    <a:pt x="12074" y="67"/>
                    <a:pt x="12441" y="0"/>
                    <a:pt x="12902" y="0"/>
                  </a:cubicBezTo>
                  <a:cubicBezTo>
                    <a:pt x="13450" y="0"/>
                    <a:pt x="13956" y="112"/>
                    <a:pt x="14411" y="344"/>
                  </a:cubicBezTo>
                  <a:cubicBezTo>
                    <a:pt x="14869" y="573"/>
                    <a:pt x="15250" y="881"/>
                    <a:pt x="15567" y="1270"/>
                  </a:cubicBezTo>
                  <a:cubicBezTo>
                    <a:pt x="15880" y="1657"/>
                    <a:pt x="16126" y="2101"/>
                    <a:pt x="16304" y="2600"/>
                  </a:cubicBezTo>
                  <a:cubicBezTo>
                    <a:pt x="16479" y="3103"/>
                    <a:pt x="16570" y="3609"/>
                    <a:pt x="16570" y="4123"/>
                  </a:cubicBezTo>
                  <a:cubicBezTo>
                    <a:pt x="16570" y="4653"/>
                    <a:pt x="16491" y="5162"/>
                    <a:pt x="16332" y="5645"/>
                  </a:cubicBezTo>
                  <a:cubicBezTo>
                    <a:pt x="16174" y="6125"/>
                    <a:pt x="15982" y="6610"/>
                    <a:pt x="15759" y="7096"/>
                  </a:cubicBezTo>
                  <a:cubicBezTo>
                    <a:pt x="16072" y="7079"/>
                    <a:pt x="16389" y="7057"/>
                    <a:pt x="16705" y="7034"/>
                  </a:cubicBezTo>
                  <a:cubicBezTo>
                    <a:pt x="17019" y="7011"/>
                    <a:pt x="17335" y="7000"/>
                    <a:pt x="17652" y="7000"/>
                  </a:cubicBezTo>
                  <a:cubicBezTo>
                    <a:pt x="18149" y="7000"/>
                    <a:pt x="18630" y="7048"/>
                    <a:pt x="19099" y="7144"/>
                  </a:cubicBezTo>
                  <a:cubicBezTo>
                    <a:pt x="19568" y="7237"/>
                    <a:pt x="19986" y="7395"/>
                    <a:pt x="20356" y="7616"/>
                  </a:cubicBezTo>
                  <a:cubicBezTo>
                    <a:pt x="20726" y="7839"/>
                    <a:pt x="21026" y="8144"/>
                    <a:pt x="21255" y="8528"/>
                  </a:cubicBezTo>
                  <a:cubicBezTo>
                    <a:pt x="21486" y="8918"/>
                    <a:pt x="21599" y="9409"/>
                    <a:pt x="21599" y="10002"/>
                  </a:cubicBezTo>
                  <a:cubicBezTo>
                    <a:pt x="21599" y="10265"/>
                    <a:pt x="21580" y="10519"/>
                    <a:pt x="21535" y="10773"/>
                  </a:cubicBezTo>
                  <a:cubicBezTo>
                    <a:pt x="21484" y="11030"/>
                    <a:pt x="21419" y="11284"/>
                    <a:pt x="21328" y="11543"/>
                  </a:cubicBezTo>
                  <a:moveTo>
                    <a:pt x="4258" y="18519"/>
                  </a:moveTo>
                  <a:cubicBezTo>
                    <a:pt x="4555" y="18519"/>
                    <a:pt x="4809" y="18417"/>
                    <a:pt x="5024" y="18214"/>
                  </a:cubicBezTo>
                  <a:cubicBezTo>
                    <a:pt x="5233" y="18013"/>
                    <a:pt x="5340" y="17759"/>
                    <a:pt x="5340" y="17454"/>
                  </a:cubicBezTo>
                  <a:cubicBezTo>
                    <a:pt x="5340" y="17155"/>
                    <a:pt x="5233" y="16900"/>
                    <a:pt x="5024" y="16686"/>
                  </a:cubicBezTo>
                  <a:cubicBezTo>
                    <a:pt x="4812" y="16477"/>
                    <a:pt x="4557" y="16372"/>
                    <a:pt x="4258" y="16372"/>
                  </a:cubicBezTo>
                  <a:cubicBezTo>
                    <a:pt x="3941" y="16372"/>
                    <a:pt x="3684" y="16477"/>
                    <a:pt x="3486" y="16686"/>
                  </a:cubicBezTo>
                  <a:cubicBezTo>
                    <a:pt x="3289" y="16900"/>
                    <a:pt x="3190" y="17155"/>
                    <a:pt x="3190" y="17454"/>
                  </a:cubicBezTo>
                  <a:cubicBezTo>
                    <a:pt x="3190" y="17767"/>
                    <a:pt x="3289" y="18024"/>
                    <a:pt x="3486" y="18222"/>
                  </a:cubicBezTo>
                  <a:cubicBezTo>
                    <a:pt x="3681" y="18420"/>
                    <a:pt x="3939" y="18519"/>
                    <a:pt x="4258" y="18519"/>
                  </a:cubicBezTo>
                  <a:moveTo>
                    <a:pt x="19164" y="14342"/>
                  </a:moveTo>
                  <a:cubicBezTo>
                    <a:pt x="19703" y="13901"/>
                    <a:pt x="19975" y="13345"/>
                    <a:pt x="19975" y="12679"/>
                  </a:cubicBezTo>
                  <a:cubicBezTo>
                    <a:pt x="19975" y="12473"/>
                    <a:pt x="19918" y="12281"/>
                    <a:pt x="19805" y="12097"/>
                  </a:cubicBezTo>
                  <a:cubicBezTo>
                    <a:pt x="19695" y="11919"/>
                    <a:pt x="19576" y="11761"/>
                    <a:pt x="19446" y="11623"/>
                  </a:cubicBezTo>
                  <a:cubicBezTo>
                    <a:pt x="19590" y="11363"/>
                    <a:pt x="19720" y="11106"/>
                    <a:pt x="19833" y="10849"/>
                  </a:cubicBezTo>
                  <a:cubicBezTo>
                    <a:pt x="19944" y="10592"/>
                    <a:pt x="20003" y="10312"/>
                    <a:pt x="20003" y="10002"/>
                  </a:cubicBezTo>
                  <a:cubicBezTo>
                    <a:pt x="20003" y="9688"/>
                    <a:pt x="19924" y="9440"/>
                    <a:pt x="19766" y="9251"/>
                  </a:cubicBezTo>
                  <a:cubicBezTo>
                    <a:pt x="19607" y="9070"/>
                    <a:pt x="19415" y="8929"/>
                    <a:pt x="19184" y="8833"/>
                  </a:cubicBezTo>
                  <a:cubicBezTo>
                    <a:pt x="18955" y="8739"/>
                    <a:pt x="18698" y="8683"/>
                    <a:pt x="18418" y="8663"/>
                  </a:cubicBezTo>
                  <a:cubicBezTo>
                    <a:pt x="18138" y="8643"/>
                    <a:pt x="17884" y="8635"/>
                    <a:pt x="17649" y="8635"/>
                  </a:cubicBezTo>
                  <a:cubicBezTo>
                    <a:pt x="17242" y="8635"/>
                    <a:pt x="16835" y="8649"/>
                    <a:pt x="16423" y="8677"/>
                  </a:cubicBezTo>
                  <a:cubicBezTo>
                    <a:pt x="16010" y="8706"/>
                    <a:pt x="15606" y="8720"/>
                    <a:pt x="15199" y="8720"/>
                  </a:cubicBezTo>
                  <a:cubicBezTo>
                    <a:pt x="14917" y="8720"/>
                    <a:pt x="14643" y="8706"/>
                    <a:pt x="14366" y="8677"/>
                  </a:cubicBezTo>
                  <a:cubicBezTo>
                    <a:pt x="14089" y="8649"/>
                    <a:pt x="13829" y="8584"/>
                    <a:pt x="13574" y="8474"/>
                  </a:cubicBezTo>
                  <a:cubicBezTo>
                    <a:pt x="13574" y="8104"/>
                    <a:pt x="13645" y="7754"/>
                    <a:pt x="13792" y="7421"/>
                  </a:cubicBezTo>
                  <a:cubicBezTo>
                    <a:pt x="13936" y="7087"/>
                    <a:pt x="14094" y="6751"/>
                    <a:pt x="14275" y="6413"/>
                  </a:cubicBezTo>
                  <a:cubicBezTo>
                    <a:pt x="14448" y="6074"/>
                    <a:pt x="14606" y="5721"/>
                    <a:pt x="14747" y="5351"/>
                  </a:cubicBezTo>
                  <a:cubicBezTo>
                    <a:pt x="14886" y="4984"/>
                    <a:pt x="14953" y="4574"/>
                    <a:pt x="14953" y="4122"/>
                  </a:cubicBezTo>
                  <a:cubicBezTo>
                    <a:pt x="14953" y="3823"/>
                    <a:pt x="14905" y="3529"/>
                    <a:pt x="14812" y="3236"/>
                  </a:cubicBezTo>
                  <a:cubicBezTo>
                    <a:pt x="14716" y="2945"/>
                    <a:pt x="14583" y="2677"/>
                    <a:pt x="14411" y="2439"/>
                  </a:cubicBezTo>
                  <a:cubicBezTo>
                    <a:pt x="14238" y="2199"/>
                    <a:pt x="14027" y="2002"/>
                    <a:pt x="13775" y="1843"/>
                  </a:cubicBezTo>
                  <a:cubicBezTo>
                    <a:pt x="13521" y="1688"/>
                    <a:pt x="13230" y="1606"/>
                    <a:pt x="12893" y="1606"/>
                  </a:cubicBezTo>
                  <a:lnTo>
                    <a:pt x="12744" y="1606"/>
                  </a:lnTo>
                  <a:cubicBezTo>
                    <a:pt x="12681" y="1606"/>
                    <a:pt x="12631" y="1617"/>
                    <a:pt x="12594" y="1634"/>
                  </a:cubicBezTo>
                  <a:cubicBezTo>
                    <a:pt x="12523" y="1671"/>
                    <a:pt x="12481" y="1705"/>
                    <a:pt x="12472" y="1742"/>
                  </a:cubicBezTo>
                  <a:cubicBezTo>
                    <a:pt x="12464" y="1778"/>
                    <a:pt x="12450" y="1838"/>
                    <a:pt x="12430" y="1920"/>
                  </a:cubicBezTo>
                  <a:cubicBezTo>
                    <a:pt x="12323" y="2450"/>
                    <a:pt x="12221" y="3007"/>
                    <a:pt x="12128" y="3586"/>
                  </a:cubicBezTo>
                  <a:cubicBezTo>
                    <a:pt x="12034" y="4167"/>
                    <a:pt x="11854" y="4698"/>
                    <a:pt x="11596" y="5176"/>
                  </a:cubicBezTo>
                  <a:cubicBezTo>
                    <a:pt x="11334" y="5636"/>
                    <a:pt x="11000" y="6034"/>
                    <a:pt x="10596" y="6367"/>
                  </a:cubicBezTo>
                  <a:cubicBezTo>
                    <a:pt x="10189" y="6701"/>
                    <a:pt x="9802" y="7051"/>
                    <a:pt x="9432" y="7421"/>
                  </a:cubicBezTo>
                  <a:cubicBezTo>
                    <a:pt x="9169" y="7700"/>
                    <a:pt x="8949" y="7954"/>
                    <a:pt x="8771" y="8183"/>
                  </a:cubicBezTo>
                  <a:cubicBezTo>
                    <a:pt x="8593" y="8412"/>
                    <a:pt x="8403" y="8632"/>
                    <a:pt x="8211" y="8833"/>
                  </a:cubicBezTo>
                  <a:cubicBezTo>
                    <a:pt x="8016" y="9036"/>
                    <a:pt x="7799" y="9222"/>
                    <a:pt x="7556" y="9400"/>
                  </a:cubicBezTo>
                  <a:cubicBezTo>
                    <a:pt x="7313" y="9575"/>
                    <a:pt x="7019" y="9736"/>
                    <a:pt x="6674" y="9880"/>
                  </a:cubicBezTo>
                  <a:lnTo>
                    <a:pt x="6646" y="9880"/>
                  </a:lnTo>
                  <a:lnTo>
                    <a:pt x="6646" y="18572"/>
                  </a:lnTo>
                  <a:cubicBezTo>
                    <a:pt x="7279" y="18572"/>
                    <a:pt x="7889" y="18649"/>
                    <a:pt x="8485" y="18795"/>
                  </a:cubicBezTo>
                  <a:cubicBezTo>
                    <a:pt x="9081" y="18945"/>
                    <a:pt x="9683" y="19103"/>
                    <a:pt x="10294" y="19270"/>
                  </a:cubicBezTo>
                  <a:cubicBezTo>
                    <a:pt x="10901" y="19439"/>
                    <a:pt x="11537" y="19592"/>
                    <a:pt x="12207" y="19741"/>
                  </a:cubicBezTo>
                  <a:cubicBezTo>
                    <a:pt x="12874" y="19891"/>
                    <a:pt x="13594" y="19965"/>
                    <a:pt x="14374" y="19965"/>
                  </a:cubicBezTo>
                  <a:cubicBezTo>
                    <a:pt x="14781" y="19965"/>
                    <a:pt x="15222" y="19939"/>
                    <a:pt x="15699" y="19885"/>
                  </a:cubicBezTo>
                  <a:cubicBezTo>
                    <a:pt x="16177" y="19829"/>
                    <a:pt x="16626" y="19710"/>
                    <a:pt x="17047" y="19527"/>
                  </a:cubicBezTo>
                  <a:cubicBezTo>
                    <a:pt x="17468" y="19343"/>
                    <a:pt x="17816" y="19086"/>
                    <a:pt x="18101" y="18762"/>
                  </a:cubicBezTo>
                  <a:cubicBezTo>
                    <a:pt x="18387" y="18440"/>
                    <a:pt x="18525" y="18010"/>
                    <a:pt x="18525" y="17477"/>
                  </a:cubicBezTo>
                  <a:cubicBezTo>
                    <a:pt x="18525" y="17386"/>
                    <a:pt x="18522" y="17304"/>
                    <a:pt x="18517" y="17225"/>
                  </a:cubicBezTo>
                  <a:cubicBezTo>
                    <a:pt x="18503" y="17152"/>
                    <a:pt x="18488" y="17070"/>
                    <a:pt x="18471" y="16980"/>
                  </a:cubicBezTo>
                  <a:cubicBezTo>
                    <a:pt x="18785" y="16836"/>
                    <a:pt x="19028" y="16596"/>
                    <a:pt x="19195" y="16262"/>
                  </a:cubicBezTo>
                  <a:cubicBezTo>
                    <a:pt x="19364" y="15929"/>
                    <a:pt x="19446" y="15593"/>
                    <a:pt x="19446" y="15263"/>
                  </a:cubicBezTo>
                  <a:cubicBezTo>
                    <a:pt x="19449" y="14912"/>
                    <a:pt x="19350" y="14605"/>
                    <a:pt x="19164" y="14342"/>
                  </a:cubicBezTo>
                </a:path>
              </a:pathLst>
            </a:custGeom>
            <a:solidFill>
              <a:srgbClr val="A8D709"/>
            </a:solidFill>
            <a:ln>
              <a:solidFill>
                <a:schemeClr val="bg2">
                  <a:lumMod val="50000"/>
                </a:schemeClr>
              </a:solidFill>
            </a:ln>
            <a:effectLst/>
            <a:extLst/>
          </p:spPr>
          <p:txBody>
            <a:bodyPr lIns="38100" tIns="38100" rIns="38100" bIns="38100" anchor="ctr"/>
            <a:lstStyle/>
            <a:p>
              <a:pPr defTabSz="3429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220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ea typeface="+mn-ea"/>
                <a:cs typeface="Gill Sans" charset="0"/>
                <a:sym typeface="Gill Sans" charset="0"/>
              </a:endParaRPr>
            </a:p>
          </p:txBody>
        </p:sp>
      </p:grpSp>
      <p:grpSp>
        <p:nvGrpSpPr>
          <p:cNvPr id="16" name="Grupa 15"/>
          <p:cNvGrpSpPr/>
          <p:nvPr/>
        </p:nvGrpSpPr>
        <p:grpSpPr>
          <a:xfrm>
            <a:off x="2466975" y="6175375"/>
            <a:ext cx="21920200" cy="1657350"/>
            <a:chOff x="2466975" y="6175375"/>
            <a:chExt cx="21920200" cy="1657350"/>
          </a:xfrm>
        </p:grpSpPr>
        <p:sp>
          <p:nvSpPr>
            <p:cNvPr id="12" name="TextBox 43"/>
            <p:cNvSpPr txBox="1">
              <a:spLocks noChangeArrowheads="1"/>
            </p:cNvSpPr>
            <p:nvPr/>
          </p:nvSpPr>
          <p:spPr bwMode="auto">
            <a:xfrm>
              <a:off x="4240213" y="6175375"/>
              <a:ext cx="20146962" cy="1477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243852" tIns="121926" rIns="243852" bIns="121926">
              <a:spAutoFit/>
            </a:bodyPr>
            <a:lstStyle/>
            <a:p>
              <a:r>
                <a:rPr lang="pl-PL" sz="4000" dirty="0" smtClean="0">
                  <a:solidFill>
                    <a:schemeClr val="tx2"/>
                  </a:solidFill>
                  <a:latin typeface="Raleway Light" charset="0"/>
                </a:rPr>
                <a:t>Jeśli wniosek pracodawcy jest </a:t>
              </a:r>
              <a:r>
                <a:rPr lang="pl-PL" sz="4000" u="sng" dirty="0" smtClean="0">
                  <a:solidFill>
                    <a:schemeClr val="tx2"/>
                  </a:solidFill>
                  <a:latin typeface="Raleway Light" charset="0"/>
                </a:rPr>
                <a:t>nieprawidłowo wypełniony lub niekompletny </a:t>
              </a:r>
              <a:r>
                <a:rPr lang="pl-PL" sz="4000" dirty="0" smtClean="0">
                  <a:solidFill>
                    <a:schemeClr val="tx2"/>
                  </a:solidFill>
                  <a:latin typeface="Raleway Light" charset="0"/>
                </a:rPr>
                <a:t>starosta wyznacza pracodawcy </a:t>
              </a:r>
              <a:r>
                <a:rPr lang="pl-PL" sz="4000" b="1" dirty="0" smtClean="0">
                  <a:solidFill>
                    <a:schemeClr val="tx2"/>
                  </a:solidFill>
                  <a:latin typeface="Raleway Light" charset="0"/>
                </a:rPr>
                <a:t>co najmniej 7-dniowy termin</a:t>
              </a:r>
              <a:r>
                <a:rPr lang="pl-PL" sz="4000" dirty="0" smtClean="0">
                  <a:solidFill>
                    <a:schemeClr val="tx2"/>
                  </a:solidFill>
                  <a:latin typeface="Raleway Light" charset="0"/>
                </a:rPr>
                <a:t> na uzupełnienie wniosku.</a:t>
              </a:r>
              <a:endParaRPr lang="en-US" sz="4000" dirty="0">
                <a:solidFill>
                  <a:schemeClr val="tx2"/>
                </a:solidFill>
                <a:latin typeface="Raleway Light" charset="0"/>
              </a:endParaRPr>
            </a:p>
          </p:txBody>
        </p:sp>
        <p:sp>
          <p:nvSpPr>
            <p:cNvPr id="20" name="Oval 51"/>
            <p:cNvSpPr/>
            <p:nvPr/>
          </p:nvSpPr>
          <p:spPr bwMode="auto">
            <a:xfrm>
              <a:off x="2466975" y="6240463"/>
              <a:ext cx="1592263" cy="159226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 dirty="0">
                <a:latin typeface="Raleway Light"/>
                <a:cs typeface="Raleway Light"/>
              </a:endParaRPr>
            </a:p>
          </p:txBody>
        </p:sp>
        <p:sp>
          <p:nvSpPr>
            <p:cNvPr id="26" name="AutoShape 73"/>
            <p:cNvSpPr>
              <a:spLocks/>
            </p:cNvSpPr>
            <p:nvPr/>
          </p:nvSpPr>
          <p:spPr bwMode="auto">
            <a:xfrm>
              <a:off x="2828924" y="6604000"/>
              <a:ext cx="982663" cy="863600"/>
            </a:xfrm>
            <a:custGeom>
              <a:avLst/>
              <a:gdLst>
                <a:gd name="T0" fmla="*/ 10800 w 21600"/>
                <a:gd name="T1" fmla="*/ 10794 h 21588"/>
                <a:gd name="T2" fmla="*/ 10800 w 21600"/>
                <a:gd name="T3" fmla="*/ 10794 h 21588"/>
                <a:gd name="T4" fmla="*/ 10800 w 21600"/>
                <a:gd name="T5" fmla="*/ 10794 h 21588"/>
                <a:gd name="T6" fmla="*/ 10800 w 21600"/>
                <a:gd name="T7" fmla="*/ 10794 h 21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588">
                  <a:moveTo>
                    <a:pt x="17530" y="7696"/>
                  </a:moveTo>
                  <a:cubicBezTo>
                    <a:pt x="17530" y="8751"/>
                    <a:pt x="17302" y="9747"/>
                    <a:pt x="16843" y="10684"/>
                  </a:cubicBezTo>
                  <a:cubicBezTo>
                    <a:pt x="16386" y="11620"/>
                    <a:pt x="15760" y="12436"/>
                    <a:pt x="14969" y="13127"/>
                  </a:cubicBezTo>
                  <a:cubicBezTo>
                    <a:pt x="14176" y="13821"/>
                    <a:pt x="13249" y="14371"/>
                    <a:pt x="12185" y="14775"/>
                  </a:cubicBezTo>
                  <a:cubicBezTo>
                    <a:pt x="11121" y="15181"/>
                    <a:pt x="9982" y="15384"/>
                    <a:pt x="8765" y="15384"/>
                  </a:cubicBezTo>
                  <a:cubicBezTo>
                    <a:pt x="8487" y="15384"/>
                    <a:pt x="8212" y="15370"/>
                    <a:pt x="7936" y="15342"/>
                  </a:cubicBezTo>
                  <a:cubicBezTo>
                    <a:pt x="7663" y="15316"/>
                    <a:pt x="7395" y="15283"/>
                    <a:pt x="7131" y="15249"/>
                  </a:cubicBezTo>
                  <a:cubicBezTo>
                    <a:pt x="6027" y="16264"/>
                    <a:pt x="4766" y="16967"/>
                    <a:pt x="3346" y="17339"/>
                  </a:cubicBezTo>
                  <a:cubicBezTo>
                    <a:pt x="3196" y="17379"/>
                    <a:pt x="3043" y="17413"/>
                    <a:pt x="2890" y="17444"/>
                  </a:cubicBezTo>
                  <a:cubicBezTo>
                    <a:pt x="2735" y="17475"/>
                    <a:pt x="2572" y="17509"/>
                    <a:pt x="2398" y="17545"/>
                  </a:cubicBezTo>
                  <a:cubicBezTo>
                    <a:pt x="2308" y="17562"/>
                    <a:pt x="2228" y="17534"/>
                    <a:pt x="2155" y="17455"/>
                  </a:cubicBezTo>
                  <a:cubicBezTo>
                    <a:pt x="2085" y="17379"/>
                    <a:pt x="2033" y="17297"/>
                    <a:pt x="2005" y="17207"/>
                  </a:cubicBezTo>
                  <a:lnTo>
                    <a:pt x="2005" y="17181"/>
                  </a:lnTo>
                  <a:cubicBezTo>
                    <a:pt x="1974" y="17071"/>
                    <a:pt x="1986" y="16984"/>
                    <a:pt x="2038" y="16916"/>
                  </a:cubicBezTo>
                  <a:cubicBezTo>
                    <a:pt x="2090" y="16851"/>
                    <a:pt x="2158" y="16769"/>
                    <a:pt x="2240" y="16679"/>
                  </a:cubicBezTo>
                  <a:cubicBezTo>
                    <a:pt x="2377" y="16518"/>
                    <a:pt x="2506" y="16355"/>
                    <a:pt x="2629" y="16188"/>
                  </a:cubicBezTo>
                  <a:cubicBezTo>
                    <a:pt x="2753" y="16022"/>
                    <a:pt x="2864" y="15830"/>
                    <a:pt x="2963" y="15621"/>
                  </a:cubicBezTo>
                  <a:cubicBezTo>
                    <a:pt x="3059" y="15410"/>
                    <a:pt x="3151" y="15159"/>
                    <a:pt x="3238" y="14871"/>
                  </a:cubicBezTo>
                  <a:cubicBezTo>
                    <a:pt x="3325" y="14580"/>
                    <a:pt x="3398" y="14225"/>
                    <a:pt x="3457" y="13801"/>
                  </a:cubicBezTo>
                  <a:cubicBezTo>
                    <a:pt x="2398" y="13102"/>
                    <a:pt x="1558" y="12222"/>
                    <a:pt x="934" y="11164"/>
                  </a:cubicBezTo>
                  <a:cubicBezTo>
                    <a:pt x="310" y="10106"/>
                    <a:pt x="0" y="8952"/>
                    <a:pt x="0" y="7696"/>
                  </a:cubicBezTo>
                  <a:cubicBezTo>
                    <a:pt x="0" y="6627"/>
                    <a:pt x="230" y="5625"/>
                    <a:pt x="691" y="4694"/>
                  </a:cubicBezTo>
                  <a:cubicBezTo>
                    <a:pt x="1153" y="3763"/>
                    <a:pt x="1781" y="2948"/>
                    <a:pt x="2574" y="2257"/>
                  </a:cubicBezTo>
                  <a:cubicBezTo>
                    <a:pt x="3365" y="1565"/>
                    <a:pt x="4290" y="1012"/>
                    <a:pt x="5352" y="609"/>
                  </a:cubicBezTo>
                  <a:cubicBezTo>
                    <a:pt x="6409" y="203"/>
                    <a:pt x="7548" y="0"/>
                    <a:pt x="8765" y="0"/>
                  </a:cubicBezTo>
                  <a:cubicBezTo>
                    <a:pt x="9982" y="0"/>
                    <a:pt x="11121" y="203"/>
                    <a:pt x="12185" y="609"/>
                  </a:cubicBezTo>
                  <a:cubicBezTo>
                    <a:pt x="13249" y="1012"/>
                    <a:pt x="14176" y="1565"/>
                    <a:pt x="14969" y="2257"/>
                  </a:cubicBezTo>
                  <a:cubicBezTo>
                    <a:pt x="15760" y="2948"/>
                    <a:pt x="16386" y="3763"/>
                    <a:pt x="16843" y="4694"/>
                  </a:cubicBezTo>
                  <a:cubicBezTo>
                    <a:pt x="17302" y="5625"/>
                    <a:pt x="17530" y="6627"/>
                    <a:pt x="17530" y="7696"/>
                  </a:cubicBezTo>
                  <a:moveTo>
                    <a:pt x="21599" y="11736"/>
                  </a:moveTo>
                  <a:cubicBezTo>
                    <a:pt x="21599" y="12986"/>
                    <a:pt x="21286" y="14146"/>
                    <a:pt x="20665" y="15204"/>
                  </a:cubicBezTo>
                  <a:cubicBezTo>
                    <a:pt x="20039" y="16261"/>
                    <a:pt x="19199" y="17139"/>
                    <a:pt x="18140" y="17841"/>
                  </a:cubicBezTo>
                  <a:cubicBezTo>
                    <a:pt x="18201" y="18265"/>
                    <a:pt x="18271" y="18620"/>
                    <a:pt x="18354" y="18908"/>
                  </a:cubicBezTo>
                  <a:cubicBezTo>
                    <a:pt x="18436" y="19199"/>
                    <a:pt x="18533" y="19444"/>
                    <a:pt x="18641" y="19661"/>
                  </a:cubicBezTo>
                  <a:cubicBezTo>
                    <a:pt x="18752" y="19870"/>
                    <a:pt x="18862" y="20059"/>
                    <a:pt x="18980" y="20226"/>
                  </a:cubicBezTo>
                  <a:cubicBezTo>
                    <a:pt x="19095" y="20392"/>
                    <a:pt x="19222" y="20556"/>
                    <a:pt x="19356" y="20719"/>
                  </a:cubicBezTo>
                  <a:cubicBezTo>
                    <a:pt x="19432" y="20809"/>
                    <a:pt x="19498" y="20891"/>
                    <a:pt x="19554" y="20968"/>
                  </a:cubicBezTo>
                  <a:cubicBezTo>
                    <a:pt x="19611" y="21047"/>
                    <a:pt x="19622" y="21128"/>
                    <a:pt x="19592" y="21219"/>
                  </a:cubicBezTo>
                  <a:lnTo>
                    <a:pt x="19592" y="21247"/>
                  </a:lnTo>
                  <a:cubicBezTo>
                    <a:pt x="19578" y="21351"/>
                    <a:pt x="19533" y="21439"/>
                    <a:pt x="19453" y="21509"/>
                  </a:cubicBezTo>
                  <a:cubicBezTo>
                    <a:pt x="19373" y="21577"/>
                    <a:pt x="19291" y="21599"/>
                    <a:pt x="19199" y="21583"/>
                  </a:cubicBezTo>
                  <a:cubicBezTo>
                    <a:pt x="19027" y="21549"/>
                    <a:pt x="18862" y="21512"/>
                    <a:pt x="18709" y="21481"/>
                  </a:cubicBezTo>
                  <a:cubicBezTo>
                    <a:pt x="18556" y="21450"/>
                    <a:pt x="18403" y="21419"/>
                    <a:pt x="18253" y="21379"/>
                  </a:cubicBezTo>
                  <a:cubicBezTo>
                    <a:pt x="17530" y="21199"/>
                    <a:pt x="16854" y="20931"/>
                    <a:pt x="16224" y="20570"/>
                  </a:cubicBezTo>
                  <a:cubicBezTo>
                    <a:pt x="15593" y="20211"/>
                    <a:pt x="15007" y="19783"/>
                    <a:pt x="14468" y="19286"/>
                  </a:cubicBezTo>
                  <a:cubicBezTo>
                    <a:pt x="14204" y="19323"/>
                    <a:pt x="13936" y="19354"/>
                    <a:pt x="13660" y="19382"/>
                  </a:cubicBezTo>
                  <a:cubicBezTo>
                    <a:pt x="13387" y="19407"/>
                    <a:pt x="13112" y="19424"/>
                    <a:pt x="12832" y="19424"/>
                  </a:cubicBezTo>
                  <a:cubicBezTo>
                    <a:pt x="11773" y="19424"/>
                    <a:pt x="10777" y="19263"/>
                    <a:pt x="9847" y="18950"/>
                  </a:cubicBezTo>
                  <a:cubicBezTo>
                    <a:pt x="8915" y="18634"/>
                    <a:pt x="8070" y="18211"/>
                    <a:pt x="7312" y="17678"/>
                  </a:cubicBezTo>
                  <a:cubicBezTo>
                    <a:pt x="7357" y="17644"/>
                    <a:pt x="7407" y="17607"/>
                    <a:pt x="7463" y="17571"/>
                  </a:cubicBezTo>
                  <a:cubicBezTo>
                    <a:pt x="7520" y="17537"/>
                    <a:pt x="7571" y="17500"/>
                    <a:pt x="7616" y="17463"/>
                  </a:cubicBezTo>
                  <a:cubicBezTo>
                    <a:pt x="8000" y="17517"/>
                    <a:pt x="8381" y="17545"/>
                    <a:pt x="8765" y="17545"/>
                  </a:cubicBezTo>
                  <a:cubicBezTo>
                    <a:pt x="10245" y="17545"/>
                    <a:pt x="11632" y="17291"/>
                    <a:pt x="12921" y="16781"/>
                  </a:cubicBezTo>
                  <a:cubicBezTo>
                    <a:pt x="14214" y="16270"/>
                    <a:pt x="15334" y="15576"/>
                    <a:pt x="16280" y="14690"/>
                  </a:cubicBezTo>
                  <a:cubicBezTo>
                    <a:pt x="17229" y="13801"/>
                    <a:pt x="17972" y="12757"/>
                    <a:pt x="18516" y="11558"/>
                  </a:cubicBezTo>
                  <a:cubicBezTo>
                    <a:pt x="19062" y="10365"/>
                    <a:pt x="19335" y="9075"/>
                    <a:pt x="19335" y="7696"/>
                  </a:cubicBezTo>
                  <a:cubicBezTo>
                    <a:pt x="19335" y="7326"/>
                    <a:pt x="19312" y="6954"/>
                    <a:pt x="19267" y="6564"/>
                  </a:cubicBezTo>
                  <a:cubicBezTo>
                    <a:pt x="19987" y="7267"/>
                    <a:pt x="20557" y="8054"/>
                    <a:pt x="20973" y="8926"/>
                  </a:cubicBezTo>
                  <a:cubicBezTo>
                    <a:pt x="21392" y="9801"/>
                    <a:pt x="21599" y="10737"/>
                    <a:pt x="21599" y="11736"/>
                  </a:cubicBezTo>
                </a:path>
              </a:pathLst>
            </a:custGeom>
            <a:solidFill>
              <a:schemeClr val="bg2">
                <a:lumMod val="75000"/>
              </a:schemeClr>
            </a:solidFill>
            <a:ln>
              <a:solidFill>
                <a:schemeClr val="bg1"/>
              </a:solidFill>
            </a:ln>
            <a:effectLst/>
            <a:extLst/>
          </p:spPr>
          <p:txBody>
            <a:bodyPr lIns="38100" tIns="38100" rIns="38100" bIns="38100" anchor="ctr"/>
            <a:lstStyle/>
            <a:p>
              <a:pPr defTabSz="3429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220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ea typeface="+mn-ea"/>
                <a:cs typeface="Gill Sans" charset="0"/>
                <a:sym typeface="Gill Sans" charset="0"/>
              </a:endParaRPr>
            </a:p>
          </p:txBody>
        </p:sp>
      </p:grpSp>
      <p:grpSp>
        <p:nvGrpSpPr>
          <p:cNvPr id="18" name="Grupa 17"/>
          <p:cNvGrpSpPr/>
          <p:nvPr/>
        </p:nvGrpSpPr>
        <p:grpSpPr>
          <a:xfrm>
            <a:off x="2497138" y="8581060"/>
            <a:ext cx="21126449" cy="1604340"/>
            <a:chOff x="2497138" y="8581060"/>
            <a:chExt cx="21126449" cy="1604340"/>
          </a:xfrm>
        </p:grpSpPr>
        <p:sp>
          <p:nvSpPr>
            <p:cNvPr id="14" name="TextBox 45"/>
            <p:cNvSpPr txBox="1">
              <a:spLocks noChangeArrowheads="1"/>
            </p:cNvSpPr>
            <p:nvPr/>
          </p:nvSpPr>
          <p:spPr bwMode="auto">
            <a:xfrm>
              <a:off x="4240213" y="8581060"/>
              <a:ext cx="19383374" cy="1477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243852" tIns="121926" rIns="243852" bIns="121926">
              <a:spAutoFit/>
            </a:bodyPr>
            <a:lstStyle/>
            <a:p>
              <a:r>
                <a:rPr lang="pl-PL" sz="4000" dirty="0" smtClean="0">
                  <a:solidFill>
                    <a:schemeClr val="tx2"/>
                  </a:solidFill>
                  <a:latin typeface="Raleway Light" charset="0"/>
                </a:rPr>
                <a:t>W przypadku </a:t>
              </a:r>
              <a:r>
                <a:rPr lang="pl-PL" sz="4000" u="sng" dirty="0" smtClean="0">
                  <a:solidFill>
                    <a:schemeClr val="tx2"/>
                  </a:solidFill>
                  <a:latin typeface="Raleway Light" charset="0"/>
                </a:rPr>
                <a:t>negatywnego</a:t>
              </a:r>
              <a:r>
                <a:rPr lang="pl-PL" sz="4000" dirty="0" smtClean="0">
                  <a:solidFill>
                    <a:schemeClr val="tx2"/>
                  </a:solidFill>
                  <a:latin typeface="Raleway Light" charset="0"/>
                </a:rPr>
                <a:t> rozpatrzenia wniosku pracodawcy, starosta </a:t>
              </a:r>
              <a:r>
                <a:rPr lang="pl-PL" sz="4000" b="1" dirty="0" smtClean="0">
                  <a:solidFill>
                    <a:schemeClr val="tx2"/>
                  </a:solidFill>
                  <a:latin typeface="Raleway Light" charset="0"/>
                </a:rPr>
                <a:t>uzasadnia odmowę</a:t>
              </a:r>
              <a:r>
                <a:rPr lang="pl-PL" sz="4000" dirty="0" smtClean="0">
                  <a:solidFill>
                    <a:schemeClr val="tx2"/>
                  </a:solidFill>
                  <a:latin typeface="Raleway Light" charset="0"/>
                </a:rPr>
                <a:t>. </a:t>
              </a:r>
            </a:p>
          </p:txBody>
        </p:sp>
        <p:sp>
          <p:nvSpPr>
            <p:cNvPr id="23" name="Oval 54"/>
            <p:cNvSpPr/>
            <p:nvPr/>
          </p:nvSpPr>
          <p:spPr bwMode="auto">
            <a:xfrm>
              <a:off x="2497138" y="8593138"/>
              <a:ext cx="1590675" cy="159226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26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 dirty="0">
                <a:latin typeface="Raleway Light"/>
                <a:cs typeface="Raleway Light"/>
              </a:endParaRPr>
            </a:p>
          </p:txBody>
        </p:sp>
        <p:sp>
          <p:nvSpPr>
            <p:cNvPr id="27" name="AutoShape 119"/>
            <p:cNvSpPr>
              <a:spLocks/>
            </p:cNvSpPr>
            <p:nvPr/>
          </p:nvSpPr>
          <p:spPr bwMode="auto">
            <a:xfrm rot="10800000">
              <a:off x="2828924" y="8991600"/>
              <a:ext cx="982663" cy="91695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328" y="11543"/>
                  </a:moveTo>
                  <a:cubicBezTo>
                    <a:pt x="21492" y="11930"/>
                    <a:pt x="21571" y="12337"/>
                    <a:pt x="21571" y="12758"/>
                  </a:cubicBezTo>
                  <a:cubicBezTo>
                    <a:pt x="21571" y="13464"/>
                    <a:pt x="21388" y="14105"/>
                    <a:pt x="21017" y="14678"/>
                  </a:cubicBezTo>
                  <a:cubicBezTo>
                    <a:pt x="21111" y="15215"/>
                    <a:pt x="21077" y="15745"/>
                    <a:pt x="20924" y="16285"/>
                  </a:cubicBezTo>
                  <a:cubicBezTo>
                    <a:pt x="20769" y="16819"/>
                    <a:pt x="20512" y="17287"/>
                    <a:pt x="20141" y="17697"/>
                  </a:cubicBezTo>
                  <a:cubicBezTo>
                    <a:pt x="20105" y="18451"/>
                    <a:pt x="19901" y="19081"/>
                    <a:pt x="19531" y="19580"/>
                  </a:cubicBezTo>
                  <a:cubicBezTo>
                    <a:pt x="19161" y="20080"/>
                    <a:pt x="18700" y="20481"/>
                    <a:pt x="18146" y="20783"/>
                  </a:cubicBezTo>
                  <a:cubicBezTo>
                    <a:pt x="17593" y="21088"/>
                    <a:pt x="16982" y="21297"/>
                    <a:pt x="16321" y="21419"/>
                  </a:cubicBezTo>
                  <a:cubicBezTo>
                    <a:pt x="15660" y="21540"/>
                    <a:pt x="15010" y="21599"/>
                    <a:pt x="14380" y="21599"/>
                  </a:cubicBezTo>
                  <a:cubicBezTo>
                    <a:pt x="13730" y="21599"/>
                    <a:pt x="13077" y="21554"/>
                    <a:pt x="12424" y="21461"/>
                  </a:cubicBezTo>
                  <a:cubicBezTo>
                    <a:pt x="11772" y="21362"/>
                    <a:pt x="11127" y="21235"/>
                    <a:pt x="10497" y="21074"/>
                  </a:cubicBezTo>
                  <a:cubicBezTo>
                    <a:pt x="9864" y="20894"/>
                    <a:pt x="9237" y="20702"/>
                    <a:pt x="8610" y="20493"/>
                  </a:cubicBezTo>
                  <a:cubicBezTo>
                    <a:pt x="7982" y="20286"/>
                    <a:pt x="7341" y="20182"/>
                    <a:pt x="6680" y="20182"/>
                  </a:cubicBezTo>
                  <a:lnTo>
                    <a:pt x="1607" y="20182"/>
                  </a:lnTo>
                  <a:cubicBezTo>
                    <a:pt x="1167" y="20182"/>
                    <a:pt x="785" y="20029"/>
                    <a:pt x="471" y="19713"/>
                  </a:cubicBezTo>
                  <a:cubicBezTo>
                    <a:pt x="158" y="19405"/>
                    <a:pt x="0" y="19024"/>
                    <a:pt x="0" y="18572"/>
                  </a:cubicBezTo>
                  <a:lnTo>
                    <a:pt x="0" y="9880"/>
                  </a:lnTo>
                  <a:cubicBezTo>
                    <a:pt x="0" y="9440"/>
                    <a:pt x="158" y="9064"/>
                    <a:pt x="471" y="8754"/>
                  </a:cubicBezTo>
                  <a:cubicBezTo>
                    <a:pt x="785" y="8440"/>
                    <a:pt x="1167" y="8285"/>
                    <a:pt x="1607" y="8285"/>
                  </a:cubicBezTo>
                  <a:lnTo>
                    <a:pt x="6315" y="8285"/>
                  </a:lnTo>
                  <a:cubicBezTo>
                    <a:pt x="6558" y="8160"/>
                    <a:pt x="6750" y="8022"/>
                    <a:pt x="6897" y="7872"/>
                  </a:cubicBezTo>
                  <a:cubicBezTo>
                    <a:pt x="7041" y="7723"/>
                    <a:pt x="7197" y="7548"/>
                    <a:pt x="7369" y="7342"/>
                  </a:cubicBezTo>
                  <a:cubicBezTo>
                    <a:pt x="7513" y="7161"/>
                    <a:pt x="7663" y="6986"/>
                    <a:pt x="7810" y="6819"/>
                  </a:cubicBezTo>
                  <a:cubicBezTo>
                    <a:pt x="7957" y="6653"/>
                    <a:pt x="8112" y="6483"/>
                    <a:pt x="8276" y="6311"/>
                  </a:cubicBezTo>
                  <a:cubicBezTo>
                    <a:pt x="8570" y="5997"/>
                    <a:pt x="8918" y="5690"/>
                    <a:pt x="9302" y="5385"/>
                  </a:cubicBezTo>
                  <a:cubicBezTo>
                    <a:pt x="9692" y="5085"/>
                    <a:pt x="9989" y="4749"/>
                    <a:pt x="10195" y="4379"/>
                  </a:cubicBezTo>
                  <a:cubicBezTo>
                    <a:pt x="10339" y="4117"/>
                    <a:pt x="10443" y="3826"/>
                    <a:pt x="10506" y="3507"/>
                  </a:cubicBezTo>
                  <a:cubicBezTo>
                    <a:pt x="10565" y="3188"/>
                    <a:pt x="10627" y="2866"/>
                    <a:pt x="10675" y="2538"/>
                  </a:cubicBezTo>
                  <a:cubicBezTo>
                    <a:pt x="10726" y="2216"/>
                    <a:pt x="10780" y="1900"/>
                    <a:pt x="10845" y="1592"/>
                  </a:cubicBezTo>
                  <a:cubicBezTo>
                    <a:pt x="10907" y="1287"/>
                    <a:pt x="11014" y="1016"/>
                    <a:pt x="11161" y="776"/>
                  </a:cubicBezTo>
                  <a:cubicBezTo>
                    <a:pt x="11311" y="536"/>
                    <a:pt x="11523" y="350"/>
                    <a:pt x="11800" y="208"/>
                  </a:cubicBezTo>
                  <a:cubicBezTo>
                    <a:pt x="12074" y="67"/>
                    <a:pt x="12441" y="0"/>
                    <a:pt x="12902" y="0"/>
                  </a:cubicBezTo>
                  <a:cubicBezTo>
                    <a:pt x="13450" y="0"/>
                    <a:pt x="13956" y="112"/>
                    <a:pt x="14411" y="344"/>
                  </a:cubicBezTo>
                  <a:cubicBezTo>
                    <a:pt x="14869" y="573"/>
                    <a:pt x="15250" y="881"/>
                    <a:pt x="15567" y="1270"/>
                  </a:cubicBezTo>
                  <a:cubicBezTo>
                    <a:pt x="15880" y="1657"/>
                    <a:pt x="16126" y="2101"/>
                    <a:pt x="16304" y="2600"/>
                  </a:cubicBezTo>
                  <a:cubicBezTo>
                    <a:pt x="16479" y="3103"/>
                    <a:pt x="16570" y="3609"/>
                    <a:pt x="16570" y="4123"/>
                  </a:cubicBezTo>
                  <a:cubicBezTo>
                    <a:pt x="16570" y="4653"/>
                    <a:pt x="16491" y="5162"/>
                    <a:pt x="16332" y="5645"/>
                  </a:cubicBezTo>
                  <a:cubicBezTo>
                    <a:pt x="16174" y="6125"/>
                    <a:pt x="15982" y="6610"/>
                    <a:pt x="15759" y="7096"/>
                  </a:cubicBezTo>
                  <a:cubicBezTo>
                    <a:pt x="16072" y="7079"/>
                    <a:pt x="16389" y="7057"/>
                    <a:pt x="16705" y="7034"/>
                  </a:cubicBezTo>
                  <a:cubicBezTo>
                    <a:pt x="17019" y="7011"/>
                    <a:pt x="17335" y="7000"/>
                    <a:pt x="17652" y="7000"/>
                  </a:cubicBezTo>
                  <a:cubicBezTo>
                    <a:pt x="18149" y="7000"/>
                    <a:pt x="18630" y="7048"/>
                    <a:pt x="19099" y="7144"/>
                  </a:cubicBezTo>
                  <a:cubicBezTo>
                    <a:pt x="19568" y="7237"/>
                    <a:pt x="19986" y="7395"/>
                    <a:pt x="20356" y="7616"/>
                  </a:cubicBezTo>
                  <a:cubicBezTo>
                    <a:pt x="20726" y="7839"/>
                    <a:pt x="21026" y="8144"/>
                    <a:pt x="21255" y="8528"/>
                  </a:cubicBezTo>
                  <a:cubicBezTo>
                    <a:pt x="21486" y="8918"/>
                    <a:pt x="21599" y="9409"/>
                    <a:pt x="21599" y="10002"/>
                  </a:cubicBezTo>
                  <a:cubicBezTo>
                    <a:pt x="21599" y="10265"/>
                    <a:pt x="21580" y="10519"/>
                    <a:pt x="21535" y="10773"/>
                  </a:cubicBezTo>
                  <a:cubicBezTo>
                    <a:pt x="21484" y="11030"/>
                    <a:pt x="21419" y="11284"/>
                    <a:pt x="21328" y="11543"/>
                  </a:cubicBezTo>
                  <a:moveTo>
                    <a:pt x="4258" y="18519"/>
                  </a:moveTo>
                  <a:cubicBezTo>
                    <a:pt x="4555" y="18519"/>
                    <a:pt x="4809" y="18417"/>
                    <a:pt x="5024" y="18214"/>
                  </a:cubicBezTo>
                  <a:cubicBezTo>
                    <a:pt x="5233" y="18013"/>
                    <a:pt x="5340" y="17759"/>
                    <a:pt x="5340" y="17454"/>
                  </a:cubicBezTo>
                  <a:cubicBezTo>
                    <a:pt x="5340" y="17155"/>
                    <a:pt x="5233" y="16900"/>
                    <a:pt x="5024" y="16686"/>
                  </a:cubicBezTo>
                  <a:cubicBezTo>
                    <a:pt x="4812" y="16477"/>
                    <a:pt x="4557" y="16372"/>
                    <a:pt x="4258" y="16372"/>
                  </a:cubicBezTo>
                  <a:cubicBezTo>
                    <a:pt x="3941" y="16372"/>
                    <a:pt x="3684" y="16477"/>
                    <a:pt x="3486" y="16686"/>
                  </a:cubicBezTo>
                  <a:cubicBezTo>
                    <a:pt x="3289" y="16900"/>
                    <a:pt x="3190" y="17155"/>
                    <a:pt x="3190" y="17454"/>
                  </a:cubicBezTo>
                  <a:cubicBezTo>
                    <a:pt x="3190" y="17767"/>
                    <a:pt x="3289" y="18024"/>
                    <a:pt x="3486" y="18222"/>
                  </a:cubicBezTo>
                  <a:cubicBezTo>
                    <a:pt x="3681" y="18420"/>
                    <a:pt x="3939" y="18519"/>
                    <a:pt x="4258" y="18519"/>
                  </a:cubicBezTo>
                  <a:moveTo>
                    <a:pt x="19164" y="14342"/>
                  </a:moveTo>
                  <a:cubicBezTo>
                    <a:pt x="19703" y="13901"/>
                    <a:pt x="19975" y="13345"/>
                    <a:pt x="19975" y="12679"/>
                  </a:cubicBezTo>
                  <a:cubicBezTo>
                    <a:pt x="19975" y="12473"/>
                    <a:pt x="19918" y="12281"/>
                    <a:pt x="19805" y="12097"/>
                  </a:cubicBezTo>
                  <a:cubicBezTo>
                    <a:pt x="19695" y="11919"/>
                    <a:pt x="19576" y="11761"/>
                    <a:pt x="19446" y="11623"/>
                  </a:cubicBezTo>
                  <a:cubicBezTo>
                    <a:pt x="19590" y="11363"/>
                    <a:pt x="19720" y="11106"/>
                    <a:pt x="19833" y="10849"/>
                  </a:cubicBezTo>
                  <a:cubicBezTo>
                    <a:pt x="19944" y="10592"/>
                    <a:pt x="20003" y="10312"/>
                    <a:pt x="20003" y="10002"/>
                  </a:cubicBezTo>
                  <a:cubicBezTo>
                    <a:pt x="20003" y="9688"/>
                    <a:pt x="19924" y="9440"/>
                    <a:pt x="19766" y="9251"/>
                  </a:cubicBezTo>
                  <a:cubicBezTo>
                    <a:pt x="19607" y="9070"/>
                    <a:pt x="19415" y="8929"/>
                    <a:pt x="19184" y="8833"/>
                  </a:cubicBezTo>
                  <a:cubicBezTo>
                    <a:pt x="18955" y="8739"/>
                    <a:pt x="18698" y="8683"/>
                    <a:pt x="18418" y="8663"/>
                  </a:cubicBezTo>
                  <a:cubicBezTo>
                    <a:pt x="18138" y="8643"/>
                    <a:pt x="17884" y="8635"/>
                    <a:pt x="17649" y="8635"/>
                  </a:cubicBezTo>
                  <a:cubicBezTo>
                    <a:pt x="17242" y="8635"/>
                    <a:pt x="16835" y="8649"/>
                    <a:pt x="16423" y="8677"/>
                  </a:cubicBezTo>
                  <a:cubicBezTo>
                    <a:pt x="16010" y="8706"/>
                    <a:pt x="15606" y="8720"/>
                    <a:pt x="15199" y="8720"/>
                  </a:cubicBezTo>
                  <a:cubicBezTo>
                    <a:pt x="14917" y="8720"/>
                    <a:pt x="14643" y="8706"/>
                    <a:pt x="14366" y="8677"/>
                  </a:cubicBezTo>
                  <a:cubicBezTo>
                    <a:pt x="14089" y="8649"/>
                    <a:pt x="13829" y="8584"/>
                    <a:pt x="13574" y="8474"/>
                  </a:cubicBezTo>
                  <a:cubicBezTo>
                    <a:pt x="13574" y="8104"/>
                    <a:pt x="13645" y="7754"/>
                    <a:pt x="13792" y="7421"/>
                  </a:cubicBezTo>
                  <a:cubicBezTo>
                    <a:pt x="13936" y="7087"/>
                    <a:pt x="14094" y="6751"/>
                    <a:pt x="14275" y="6413"/>
                  </a:cubicBezTo>
                  <a:cubicBezTo>
                    <a:pt x="14448" y="6074"/>
                    <a:pt x="14606" y="5721"/>
                    <a:pt x="14747" y="5351"/>
                  </a:cubicBezTo>
                  <a:cubicBezTo>
                    <a:pt x="14886" y="4984"/>
                    <a:pt x="14953" y="4574"/>
                    <a:pt x="14953" y="4122"/>
                  </a:cubicBezTo>
                  <a:cubicBezTo>
                    <a:pt x="14953" y="3823"/>
                    <a:pt x="14905" y="3529"/>
                    <a:pt x="14812" y="3236"/>
                  </a:cubicBezTo>
                  <a:cubicBezTo>
                    <a:pt x="14716" y="2945"/>
                    <a:pt x="14583" y="2677"/>
                    <a:pt x="14411" y="2439"/>
                  </a:cubicBezTo>
                  <a:cubicBezTo>
                    <a:pt x="14238" y="2199"/>
                    <a:pt x="14027" y="2002"/>
                    <a:pt x="13775" y="1843"/>
                  </a:cubicBezTo>
                  <a:cubicBezTo>
                    <a:pt x="13521" y="1688"/>
                    <a:pt x="13230" y="1606"/>
                    <a:pt x="12893" y="1606"/>
                  </a:cubicBezTo>
                  <a:lnTo>
                    <a:pt x="12744" y="1606"/>
                  </a:lnTo>
                  <a:cubicBezTo>
                    <a:pt x="12681" y="1606"/>
                    <a:pt x="12631" y="1617"/>
                    <a:pt x="12594" y="1634"/>
                  </a:cubicBezTo>
                  <a:cubicBezTo>
                    <a:pt x="12523" y="1671"/>
                    <a:pt x="12481" y="1705"/>
                    <a:pt x="12472" y="1742"/>
                  </a:cubicBezTo>
                  <a:cubicBezTo>
                    <a:pt x="12464" y="1778"/>
                    <a:pt x="12450" y="1838"/>
                    <a:pt x="12430" y="1920"/>
                  </a:cubicBezTo>
                  <a:cubicBezTo>
                    <a:pt x="12323" y="2450"/>
                    <a:pt x="12221" y="3007"/>
                    <a:pt x="12128" y="3586"/>
                  </a:cubicBezTo>
                  <a:cubicBezTo>
                    <a:pt x="12034" y="4167"/>
                    <a:pt x="11854" y="4698"/>
                    <a:pt x="11596" y="5176"/>
                  </a:cubicBezTo>
                  <a:cubicBezTo>
                    <a:pt x="11334" y="5636"/>
                    <a:pt x="11000" y="6034"/>
                    <a:pt x="10596" y="6367"/>
                  </a:cubicBezTo>
                  <a:cubicBezTo>
                    <a:pt x="10189" y="6701"/>
                    <a:pt x="9802" y="7051"/>
                    <a:pt x="9432" y="7421"/>
                  </a:cubicBezTo>
                  <a:cubicBezTo>
                    <a:pt x="9169" y="7700"/>
                    <a:pt x="8949" y="7954"/>
                    <a:pt x="8771" y="8183"/>
                  </a:cubicBezTo>
                  <a:cubicBezTo>
                    <a:pt x="8593" y="8412"/>
                    <a:pt x="8403" y="8632"/>
                    <a:pt x="8211" y="8833"/>
                  </a:cubicBezTo>
                  <a:cubicBezTo>
                    <a:pt x="8016" y="9036"/>
                    <a:pt x="7799" y="9222"/>
                    <a:pt x="7556" y="9400"/>
                  </a:cubicBezTo>
                  <a:cubicBezTo>
                    <a:pt x="7313" y="9575"/>
                    <a:pt x="7019" y="9736"/>
                    <a:pt x="6674" y="9880"/>
                  </a:cubicBezTo>
                  <a:lnTo>
                    <a:pt x="6646" y="9880"/>
                  </a:lnTo>
                  <a:lnTo>
                    <a:pt x="6646" y="18572"/>
                  </a:lnTo>
                  <a:cubicBezTo>
                    <a:pt x="7279" y="18572"/>
                    <a:pt x="7889" y="18649"/>
                    <a:pt x="8485" y="18795"/>
                  </a:cubicBezTo>
                  <a:cubicBezTo>
                    <a:pt x="9081" y="18945"/>
                    <a:pt x="9683" y="19103"/>
                    <a:pt x="10294" y="19270"/>
                  </a:cubicBezTo>
                  <a:cubicBezTo>
                    <a:pt x="10901" y="19439"/>
                    <a:pt x="11537" y="19592"/>
                    <a:pt x="12207" y="19741"/>
                  </a:cubicBezTo>
                  <a:cubicBezTo>
                    <a:pt x="12874" y="19891"/>
                    <a:pt x="13594" y="19965"/>
                    <a:pt x="14374" y="19965"/>
                  </a:cubicBezTo>
                  <a:cubicBezTo>
                    <a:pt x="14781" y="19965"/>
                    <a:pt x="15222" y="19939"/>
                    <a:pt x="15699" y="19885"/>
                  </a:cubicBezTo>
                  <a:cubicBezTo>
                    <a:pt x="16177" y="19829"/>
                    <a:pt x="16626" y="19710"/>
                    <a:pt x="17047" y="19527"/>
                  </a:cubicBezTo>
                  <a:cubicBezTo>
                    <a:pt x="17468" y="19343"/>
                    <a:pt x="17816" y="19086"/>
                    <a:pt x="18101" y="18762"/>
                  </a:cubicBezTo>
                  <a:cubicBezTo>
                    <a:pt x="18387" y="18440"/>
                    <a:pt x="18525" y="18010"/>
                    <a:pt x="18525" y="17477"/>
                  </a:cubicBezTo>
                  <a:cubicBezTo>
                    <a:pt x="18525" y="17386"/>
                    <a:pt x="18522" y="17304"/>
                    <a:pt x="18517" y="17225"/>
                  </a:cubicBezTo>
                  <a:cubicBezTo>
                    <a:pt x="18503" y="17152"/>
                    <a:pt x="18488" y="17070"/>
                    <a:pt x="18471" y="16980"/>
                  </a:cubicBezTo>
                  <a:cubicBezTo>
                    <a:pt x="18785" y="16836"/>
                    <a:pt x="19028" y="16596"/>
                    <a:pt x="19195" y="16262"/>
                  </a:cubicBezTo>
                  <a:cubicBezTo>
                    <a:pt x="19364" y="15929"/>
                    <a:pt x="19446" y="15593"/>
                    <a:pt x="19446" y="15263"/>
                  </a:cubicBezTo>
                  <a:cubicBezTo>
                    <a:pt x="19449" y="14912"/>
                    <a:pt x="19350" y="14605"/>
                    <a:pt x="19164" y="14342"/>
                  </a:cubicBezTo>
                </a:path>
              </a:pathLst>
            </a:custGeom>
            <a:solidFill>
              <a:srgbClr val="E54C29"/>
            </a:solidFill>
            <a:ln>
              <a:solidFill>
                <a:schemeClr val="bg2">
                  <a:lumMod val="50000"/>
                </a:schemeClr>
              </a:solidFill>
            </a:ln>
            <a:effectLst/>
            <a:extLst/>
          </p:spPr>
          <p:txBody>
            <a:bodyPr lIns="38100" tIns="38100" rIns="38100" bIns="38100" anchor="ctr"/>
            <a:lstStyle/>
            <a:p>
              <a:pPr defTabSz="3429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220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ea typeface="+mn-ea"/>
                <a:cs typeface="Gill Sans" charset="0"/>
                <a:sym typeface="Gill Sans" charset="0"/>
              </a:endParaRPr>
            </a:p>
          </p:txBody>
        </p:sp>
      </p:grpSp>
      <p:sp>
        <p:nvSpPr>
          <p:cNvPr id="28" name="Slide Number Placeholder 3"/>
          <p:cNvSpPr>
            <a:spLocks noGrp="1"/>
          </p:cNvSpPr>
          <p:nvPr>
            <p:ph type="sldNum" sz="quarter" idx="15"/>
          </p:nvPr>
        </p:nvSpPr>
        <p:spPr bwMode="auto">
          <a:xfrm>
            <a:off x="22786975" y="793750"/>
            <a:ext cx="1065212" cy="730250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fld id="{8786CB00-28B7-4198-8C09-5255BC324A6C}" type="slidenum">
              <a:rPr lang="en-US" sz="2400">
                <a:solidFill>
                  <a:schemeClr val="bg1"/>
                </a:solidFill>
              </a:rPr>
              <a:pPr/>
              <a:t>9</a:t>
            </a:fld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One">
      <a:dk1>
        <a:sysClr val="windowText" lastClr="000000"/>
      </a:dk1>
      <a:lt1>
        <a:sysClr val="window" lastClr="FFFFFF"/>
      </a:lt1>
      <a:dk2>
        <a:srgbClr val="797979"/>
      </a:dk2>
      <a:lt2>
        <a:srgbClr val="43B4E3"/>
      </a:lt2>
      <a:accent1>
        <a:srgbClr val="329FD1"/>
      </a:accent1>
      <a:accent2>
        <a:srgbClr val="CECECE"/>
      </a:accent2>
      <a:accent3>
        <a:srgbClr val="329FD1"/>
      </a:accent3>
      <a:accent4>
        <a:srgbClr val="CECECE"/>
      </a:accent4>
      <a:accent5>
        <a:srgbClr val="329FD1"/>
      </a:accent5>
      <a:accent6>
        <a:srgbClr val="CECECE"/>
      </a:accent6>
      <a:hlink>
        <a:srgbClr val="169EBE"/>
      </a:hlink>
      <a:folHlink>
        <a:srgbClr val="1CD1A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>
          <a:noFill/>
          <a:round/>
          <a:headEnd/>
          <a:tailEnd/>
        </a:ln>
      </a:spPr>
      <a:bodyPr wrap="none" lIns="243846" tIns="121922" rIns="243846" bIns="121922" anchor="ctr"/>
      <a:lstStyle>
        <a:defPPr>
          <a:defRPr/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2430</TotalTime>
  <Words>1513</Words>
  <Application>Microsoft Office PowerPoint</Application>
  <PresentationFormat>Niestandardowy</PresentationFormat>
  <Paragraphs>296</Paragraphs>
  <Slides>17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Office Theme</vt:lpstr>
      <vt:lpstr>Krajowy Fundusz Szkoleniowy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</vt:vector>
  </TitlesOfParts>
  <Company>Louis Twelve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Enterprise</dc:title>
  <dc:creator>Louis Twelve</dc:creator>
  <cp:lastModifiedBy>Krzysztof Musioł</cp:lastModifiedBy>
  <cp:revision>541</cp:revision>
  <dcterms:created xsi:type="dcterms:W3CDTF">2014-11-10T20:05:35Z</dcterms:created>
  <dcterms:modified xsi:type="dcterms:W3CDTF">2016-03-02T06:27:20Z</dcterms:modified>
</cp:coreProperties>
</file>