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3" r:id="rId5"/>
    <p:sldId id="266" r:id="rId6"/>
    <p:sldId id="315" r:id="rId7"/>
    <p:sldId id="273" r:id="rId8"/>
    <p:sldId id="278" r:id="rId9"/>
    <p:sldId id="283" r:id="rId10"/>
    <p:sldId id="286" r:id="rId11"/>
    <p:sldId id="291" r:id="rId12"/>
    <p:sldId id="297" r:id="rId13"/>
    <p:sldId id="302" r:id="rId14"/>
    <p:sldId id="306" r:id="rId15"/>
    <p:sldId id="320" r:id="rId16"/>
    <p:sldId id="309" r:id="rId17"/>
    <p:sldId id="332" r:id="rId18"/>
    <p:sldId id="311" r:id="rId19"/>
    <p:sldId id="313" r:id="rId20"/>
    <p:sldId id="322" r:id="rId21"/>
    <p:sldId id="325" r:id="rId22"/>
    <p:sldId id="326" r:id="rId23"/>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54" autoAdjust="0"/>
    <p:restoredTop sz="94660" autoAdjust="0"/>
  </p:normalViewPr>
  <p:slideViewPr>
    <p:cSldViewPr snapToGrid="0">
      <p:cViewPr>
        <p:scale>
          <a:sx n="75" d="100"/>
          <a:sy n="75" d="100"/>
        </p:scale>
        <p:origin x="-1104" y="-94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pl-P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pl-PL"/>
          </a:p>
        </p:txBody>
      </p:sp>
      <p:sp>
        <p:nvSpPr>
          <p:cNvPr id="4" name="Date Placeholder 3"/>
          <p:cNvSpPr>
            <a:spLocks noGrp="1"/>
          </p:cNvSpPr>
          <p:nvPr>
            <p:ph type="dt" sz="half" idx="10"/>
          </p:nvPr>
        </p:nvSpPr>
        <p:spPr/>
        <p:txBody>
          <a:bodyPr/>
          <a:lstStyle/>
          <a:p>
            <a:fld id="{0AD5ABDC-C3E3-4FB7-8BD4-19EC523EEAED}" type="datetimeFigureOut">
              <a:rPr lang="pl-PL" smtClean="0"/>
              <a:t>2016-04-07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13065F4-4612-45D3-9355-CC944A5FC025}" type="slidenum">
              <a:rPr lang="pl-PL" smtClean="0"/>
              <a:t>‹#›</a:t>
            </a:fld>
            <a:endParaRPr lang="pl-PL"/>
          </a:p>
        </p:txBody>
      </p:sp>
    </p:spTree>
    <p:extLst>
      <p:ext uri="{BB962C8B-B14F-4D97-AF65-F5344CB8AC3E}">
        <p14:creationId xmlns:p14="http://schemas.microsoft.com/office/powerpoint/2010/main" val="3199473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0AD5ABDC-C3E3-4FB7-8BD4-19EC523EEAED}" type="datetimeFigureOut">
              <a:rPr lang="pl-PL" smtClean="0"/>
              <a:t>2016-04-07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13065F4-4612-45D3-9355-CC944A5FC025}" type="slidenum">
              <a:rPr lang="pl-PL" smtClean="0"/>
              <a:t>‹#›</a:t>
            </a:fld>
            <a:endParaRPr lang="pl-PL"/>
          </a:p>
        </p:txBody>
      </p:sp>
    </p:spTree>
    <p:extLst>
      <p:ext uri="{BB962C8B-B14F-4D97-AF65-F5344CB8AC3E}">
        <p14:creationId xmlns:p14="http://schemas.microsoft.com/office/powerpoint/2010/main" val="3306577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0AD5ABDC-C3E3-4FB7-8BD4-19EC523EEAED}" type="datetimeFigureOut">
              <a:rPr lang="pl-PL" smtClean="0"/>
              <a:t>2016-04-07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13065F4-4612-45D3-9355-CC944A5FC025}" type="slidenum">
              <a:rPr lang="pl-PL" smtClean="0"/>
              <a:t>‹#›</a:t>
            </a:fld>
            <a:endParaRPr lang="pl-PL"/>
          </a:p>
        </p:txBody>
      </p:sp>
    </p:spTree>
    <p:extLst>
      <p:ext uri="{BB962C8B-B14F-4D97-AF65-F5344CB8AC3E}">
        <p14:creationId xmlns:p14="http://schemas.microsoft.com/office/powerpoint/2010/main" val="36374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0AD5ABDC-C3E3-4FB7-8BD4-19EC523EEAED}" type="datetimeFigureOut">
              <a:rPr lang="pl-PL" smtClean="0"/>
              <a:t>2016-04-07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13065F4-4612-45D3-9355-CC944A5FC025}" type="slidenum">
              <a:rPr lang="pl-PL" smtClean="0"/>
              <a:t>‹#›</a:t>
            </a:fld>
            <a:endParaRPr lang="pl-PL"/>
          </a:p>
        </p:txBody>
      </p:sp>
    </p:spTree>
    <p:extLst>
      <p:ext uri="{BB962C8B-B14F-4D97-AF65-F5344CB8AC3E}">
        <p14:creationId xmlns:p14="http://schemas.microsoft.com/office/powerpoint/2010/main" val="227823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pl-P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D5ABDC-C3E3-4FB7-8BD4-19EC523EEAED}" type="datetimeFigureOut">
              <a:rPr lang="pl-PL" smtClean="0"/>
              <a:t>2016-04-07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13065F4-4612-45D3-9355-CC944A5FC025}" type="slidenum">
              <a:rPr lang="pl-PL" smtClean="0"/>
              <a:t>‹#›</a:t>
            </a:fld>
            <a:endParaRPr lang="pl-PL"/>
          </a:p>
        </p:txBody>
      </p:sp>
    </p:spTree>
    <p:extLst>
      <p:ext uri="{BB962C8B-B14F-4D97-AF65-F5344CB8AC3E}">
        <p14:creationId xmlns:p14="http://schemas.microsoft.com/office/powerpoint/2010/main" val="2614625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4"/>
          <p:cNvSpPr>
            <a:spLocks noGrp="1"/>
          </p:cNvSpPr>
          <p:nvPr>
            <p:ph type="dt" sz="half" idx="10"/>
          </p:nvPr>
        </p:nvSpPr>
        <p:spPr/>
        <p:txBody>
          <a:bodyPr/>
          <a:lstStyle/>
          <a:p>
            <a:fld id="{0AD5ABDC-C3E3-4FB7-8BD4-19EC523EEAED}" type="datetimeFigureOut">
              <a:rPr lang="pl-PL" smtClean="0"/>
              <a:t>2016-04-07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13065F4-4612-45D3-9355-CC944A5FC025}" type="slidenum">
              <a:rPr lang="pl-PL" smtClean="0"/>
              <a:t>‹#›</a:t>
            </a:fld>
            <a:endParaRPr lang="pl-PL"/>
          </a:p>
        </p:txBody>
      </p:sp>
    </p:spTree>
    <p:extLst>
      <p:ext uri="{BB962C8B-B14F-4D97-AF65-F5344CB8AC3E}">
        <p14:creationId xmlns:p14="http://schemas.microsoft.com/office/powerpoint/2010/main" val="316758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pl-P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6"/>
          <p:cNvSpPr>
            <a:spLocks noGrp="1"/>
          </p:cNvSpPr>
          <p:nvPr>
            <p:ph type="dt" sz="half" idx="10"/>
          </p:nvPr>
        </p:nvSpPr>
        <p:spPr/>
        <p:txBody>
          <a:bodyPr/>
          <a:lstStyle/>
          <a:p>
            <a:fld id="{0AD5ABDC-C3E3-4FB7-8BD4-19EC523EEAED}" type="datetimeFigureOut">
              <a:rPr lang="pl-PL" smtClean="0"/>
              <a:t>2016-04-07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13065F4-4612-45D3-9355-CC944A5FC025}" type="slidenum">
              <a:rPr lang="pl-PL" smtClean="0"/>
              <a:t>‹#›</a:t>
            </a:fld>
            <a:endParaRPr lang="pl-PL"/>
          </a:p>
        </p:txBody>
      </p:sp>
    </p:spTree>
    <p:extLst>
      <p:ext uri="{BB962C8B-B14F-4D97-AF65-F5344CB8AC3E}">
        <p14:creationId xmlns:p14="http://schemas.microsoft.com/office/powerpoint/2010/main" val="3972577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Date Placeholder 2"/>
          <p:cNvSpPr>
            <a:spLocks noGrp="1"/>
          </p:cNvSpPr>
          <p:nvPr>
            <p:ph type="dt" sz="half" idx="10"/>
          </p:nvPr>
        </p:nvSpPr>
        <p:spPr/>
        <p:txBody>
          <a:bodyPr/>
          <a:lstStyle/>
          <a:p>
            <a:fld id="{0AD5ABDC-C3E3-4FB7-8BD4-19EC523EEAED}" type="datetimeFigureOut">
              <a:rPr lang="pl-PL" smtClean="0"/>
              <a:t>2016-04-07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13065F4-4612-45D3-9355-CC944A5FC025}" type="slidenum">
              <a:rPr lang="pl-PL" smtClean="0"/>
              <a:t>‹#›</a:t>
            </a:fld>
            <a:endParaRPr lang="pl-PL"/>
          </a:p>
        </p:txBody>
      </p:sp>
    </p:spTree>
    <p:extLst>
      <p:ext uri="{BB962C8B-B14F-4D97-AF65-F5344CB8AC3E}">
        <p14:creationId xmlns:p14="http://schemas.microsoft.com/office/powerpoint/2010/main" val="4293196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D5ABDC-C3E3-4FB7-8BD4-19EC523EEAED}" type="datetimeFigureOut">
              <a:rPr lang="pl-PL" smtClean="0"/>
              <a:t>2016-04-07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13065F4-4612-45D3-9355-CC944A5FC025}" type="slidenum">
              <a:rPr lang="pl-PL" smtClean="0"/>
              <a:t>‹#›</a:t>
            </a:fld>
            <a:endParaRPr lang="pl-PL"/>
          </a:p>
        </p:txBody>
      </p:sp>
    </p:spTree>
    <p:extLst>
      <p:ext uri="{BB962C8B-B14F-4D97-AF65-F5344CB8AC3E}">
        <p14:creationId xmlns:p14="http://schemas.microsoft.com/office/powerpoint/2010/main" val="4267364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l-P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5ABDC-C3E3-4FB7-8BD4-19EC523EEAED}" type="datetimeFigureOut">
              <a:rPr lang="pl-PL" smtClean="0"/>
              <a:t>2016-04-07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13065F4-4612-45D3-9355-CC944A5FC025}" type="slidenum">
              <a:rPr lang="pl-PL" smtClean="0"/>
              <a:t>‹#›</a:t>
            </a:fld>
            <a:endParaRPr lang="pl-PL"/>
          </a:p>
        </p:txBody>
      </p:sp>
    </p:spTree>
    <p:extLst>
      <p:ext uri="{BB962C8B-B14F-4D97-AF65-F5344CB8AC3E}">
        <p14:creationId xmlns:p14="http://schemas.microsoft.com/office/powerpoint/2010/main" val="155942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l-P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D5ABDC-C3E3-4FB7-8BD4-19EC523EEAED}" type="datetimeFigureOut">
              <a:rPr lang="pl-PL" smtClean="0"/>
              <a:t>2016-04-07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13065F4-4612-45D3-9355-CC944A5FC025}" type="slidenum">
              <a:rPr lang="pl-PL" smtClean="0"/>
              <a:t>‹#›</a:t>
            </a:fld>
            <a:endParaRPr lang="pl-PL"/>
          </a:p>
        </p:txBody>
      </p:sp>
    </p:spTree>
    <p:extLst>
      <p:ext uri="{BB962C8B-B14F-4D97-AF65-F5344CB8AC3E}">
        <p14:creationId xmlns:p14="http://schemas.microsoft.com/office/powerpoint/2010/main" val="3005253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pl-P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5ABDC-C3E3-4FB7-8BD4-19EC523EEAED}" type="datetimeFigureOut">
              <a:rPr lang="pl-PL" smtClean="0"/>
              <a:t>2016-04-07</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3065F4-4612-45D3-9355-CC944A5FC025}" type="slidenum">
              <a:rPr lang="pl-PL" smtClean="0"/>
              <a:t>‹#›</a:t>
            </a:fld>
            <a:endParaRPr lang="pl-PL"/>
          </a:p>
        </p:txBody>
      </p:sp>
    </p:spTree>
    <p:extLst>
      <p:ext uri="{BB962C8B-B14F-4D97-AF65-F5344CB8AC3E}">
        <p14:creationId xmlns:p14="http://schemas.microsoft.com/office/powerpoint/2010/main" val="3561626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acodawcy.info.pl/news/rozmowy_o_biznesie_28042015_r_logon_sa.html"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pup-aleksandrowkujawski.pl/"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mailto:toal@praca"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87" y="0"/>
            <a:ext cx="12192000" cy="6858000"/>
          </a:xfrm>
          <a:prstGeom prst="rect">
            <a:avLst/>
          </a:prstGeom>
        </p:spPr>
      </p:pic>
      <p:sp>
        <p:nvSpPr>
          <p:cNvPr id="5" name="TextBox 4"/>
          <p:cNvSpPr txBox="1"/>
          <p:nvPr/>
        </p:nvSpPr>
        <p:spPr>
          <a:xfrm>
            <a:off x="1524000" y="1923571"/>
            <a:ext cx="9248775" cy="1938992"/>
          </a:xfrm>
          <a:prstGeom prst="rect">
            <a:avLst/>
          </a:prstGeom>
          <a:noFill/>
        </p:spPr>
        <p:txBody>
          <a:bodyPr wrap="square" rtlCol="0">
            <a:spAutoFit/>
          </a:bodyPr>
          <a:lstStyle/>
          <a:p>
            <a:pPr algn="ctr"/>
            <a:r>
              <a:rPr lang="pl-PL" sz="6000" b="1" dirty="0" smtClean="0">
                <a:solidFill>
                  <a:schemeClr val="accent6">
                    <a:lumMod val="50000"/>
                  </a:schemeClr>
                </a:solidFill>
                <a:latin typeface="Times New Roman" panose="02020603050405020304" pitchFamily="18" charset="0"/>
                <a:cs typeface="Times New Roman" panose="02020603050405020304" pitchFamily="18" charset="0"/>
              </a:rPr>
              <a:t>FORMY </a:t>
            </a:r>
            <a:r>
              <a:rPr lang="pl-PL" sz="6000" b="1" dirty="0" smtClean="0">
                <a:solidFill>
                  <a:schemeClr val="accent6">
                    <a:lumMod val="50000"/>
                  </a:schemeClr>
                </a:solidFill>
                <a:latin typeface="Times New Roman" panose="02020603050405020304" pitchFamily="18" charset="0"/>
                <a:cs typeface="Times New Roman" panose="02020603050405020304" pitchFamily="18" charset="0"/>
              </a:rPr>
              <a:t>POMOCY</a:t>
            </a:r>
            <a:br>
              <a:rPr lang="pl-PL" sz="6000" b="1" dirty="0" smtClean="0">
                <a:solidFill>
                  <a:schemeClr val="accent6">
                    <a:lumMod val="50000"/>
                  </a:schemeClr>
                </a:solidFill>
                <a:latin typeface="Times New Roman" panose="02020603050405020304" pitchFamily="18" charset="0"/>
                <a:cs typeface="Times New Roman" panose="02020603050405020304" pitchFamily="18" charset="0"/>
              </a:rPr>
            </a:br>
            <a:r>
              <a:rPr lang="pl-PL" sz="6000" b="1" dirty="0" smtClean="0">
                <a:solidFill>
                  <a:schemeClr val="accent6">
                    <a:lumMod val="50000"/>
                  </a:schemeClr>
                </a:solidFill>
                <a:latin typeface="Times New Roman" panose="02020603050405020304" pitchFamily="18" charset="0"/>
                <a:cs typeface="Times New Roman" panose="02020603050405020304" pitchFamily="18" charset="0"/>
              </a:rPr>
              <a:t> dla pracodawców</a:t>
            </a:r>
            <a:endParaRPr lang="pl-PL" sz="6000" b="1" dirty="0">
              <a:solidFill>
                <a:schemeClr val="accent6">
                  <a:lumMod val="50000"/>
                </a:schemeClr>
              </a:solidFill>
              <a:latin typeface="Times New Roman" panose="02020603050405020304" pitchFamily="18" charset="0"/>
              <a:cs typeface="Times New Roman" panose="02020603050405020304" pitchFamily="18" charset="0"/>
            </a:endParaRPr>
          </a:p>
        </p:txBody>
      </p:sp>
      <p:pic>
        <p:nvPicPr>
          <p:cNvPr id="2050" name="Picture 2" descr="Pracodawcy Pomorza i Kujaw">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4437" y="3827174"/>
            <a:ext cx="2247900" cy="2247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1950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0" y="0"/>
            <a:ext cx="12192000" cy="6858000"/>
          </a:xfrm>
          <a:prstGeom prst="rect">
            <a:avLst/>
          </a:prstGeom>
        </p:spPr>
      </p:pic>
      <p:sp>
        <p:nvSpPr>
          <p:cNvPr id="5" name="TextBox 4"/>
          <p:cNvSpPr txBox="1"/>
          <p:nvPr/>
        </p:nvSpPr>
        <p:spPr>
          <a:xfrm>
            <a:off x="573881" y="1456422"/>
            <a:ext cx="10701337" cy="5016758"/>
          </a:xfrm>
          <a:prstGeom prst="rect">
            <a:avLst/>
          </a:prstGeom>
          <a:noFill/>
        </p:spPr>
        <p:txBody>
          <a:bodyPr wrap="square" rtlCol="0">
            <a:spAutoFit/>
          </a:bodyPr>
          <a:lstStyle/>
          <a:p>
            <a:pPr algn="just"/>
            <a:r>
              <a:rPr lang="pl-PL" sz="3200" b="1" dirty="0"/>
              <a:t>Prace interwencyjne </a:t>
            </a:r>
            <a:endParaRPr lang="pl-PL" sz="3200" b="1" dirty="0" smtClean="0"/>
          </a:p>
          <a:p>
            <a:pPr algn="just"/>
            <a:r>
              <a:rPr lang="pl-PL" dirty="0"/>
              <a:t/>
            </a:r>
            <a:br>
              <a:rPr lang="pl-PL" dirty="0"/>
            </a:br>
            <a:endParaRPr lang="pl-PL" dirty="0"/>
          </a:p>
          <a:p>
            <a:pPr algn="just"/>
            <a:r>
              <a:rPr lang="pl-PL" b="1" dirty="0"/>
              <a:t>Kto może zostać skierowany do organizatora prac interwencyjnych?</a:t>
            </a:r>
            <a:endParaRPr lang="pl-PL" dirty="0"/>
          </a:p>
          <a:p>
            <a:pPr algn="just"/>
            <a:r>
              <a:rPr lang="pl-PL" dirty="0"/>
              <a:t>Skierowanie do podjęcia zatrudnienia w ramach prac interwencyjnych może otrzymać osoba bezrobotna zarejestrowana w powiatowym urzędzie </a:t>
            </a:r>
            <a:r>
              <a:rPr lang="pl-PL" dirty="0" smtClean="0"/>
              <a:t>pracy.</a:t>
            </a:r>
          </a:p>
          <a:p>
            <a:pPr algn="just"/>
            <a:r>
              <a:rPr lang="pl-PL" dirty="0" smtClean="0">
                <a:solidFill>
                  <a:srgbClr val="00B050"/>
                </a:solidFill>
              </a:rPr>
              <a:t>Bezrobotni </a:t>
            </a:r>
            <a:r>
              <a:rPr lang="pl-PL" dirty="0">
                <a:solidFill>
                  <a:srgbClr val="00B050"/>
                </a:solidFill>
              </a:rPr>
              <a:t>powyżej 50 roku życia mogą korzystać z prac interwencyjnych w wydłużonym okresie (nawet do 4 lat, gdy refundacja następuje za co drugi miesiąc).</a:t>
            </a:r>
          </a:p>
          <a:p>
            <a:pPr algn="just"/>
            <a:r>
              <a:rPr lang="pl-PL" dirty="0"/>
              <a:t/>
            </a:r>
            <a:br>
              <a:rPr lang="pl-PL" dirty="0"/>
            </a:br>
            <a:endParaRPr lang="pl-PL" dirty="0"/>
          </a:p>
          <a:p>
            <a:pPr algn="just"/>
            <a:r>
              <a:rPr lang="pl-PL" b="1" dirty="0"/>
              <a:t>Kto może ubiegać się o wsparcie na zorganizowanie prac interwencyjnych?</a:t>
            </a:r>
            <a:endParaRPr lang="pl-PL" dirty="0"/>
          </a:p>
          <a:p>
            <a:pPr algn="just"/>
            <a:r>
              <a:rPr lang="pl-PL" dirty="0"/>
              <a:t>O organizację prac interwencyjnych może ubiegać się każdy pracodawca, który w ocenie organu jest w stanie te prace prawidłowo przeprowadzić (np. niebędący w stanie likwidacji oraz niezalegający z podatkami).</a:t>
            </a:r>
          </a:p>
          <a:p>
            <a:r>
              <a:rPr lang="pl-PL" dirty="0"/>
              <a:t/>
            </a:r>
            <a:br>
              <a:rPr lang="pl-PL" dirty="0"/>
            </a:br>
            <a:r>
              <a:rPr lang="pl-PL" dirty="0">
                <a:solidFill>
                  <a:srgbClr val="FF0000"/>
                </a:solidFill>
              </a:rPr>
              <a:t>Uwaga: Od lipca 2014 roku pomoc dla pracodawcy na zorganizowanie prac interwencyjnych jest udzielana zgodnie z warunkami dopuszczalności pomocy de </a:t>
            </a:r>
            <a:r>
              <a:rPr lang="pl-PL" dirty="0" err="1">
                <a:solidFill>
                  <a:srgbClr val="FF0000"/>
                </a:solidFill>
              </a:rPr>
              <a:t>minimis</a:t>
            </a:r>
            <a:r>
              <a:rPr lang="pl-PL" dirty="0">
                <a:solidFill>
                  <a:srgbClr val="FF0000"/>
                </a:solidFill>
              </a:rPr>
              <a:t>.</a:t>
            </a:r>
          </a:p>
          <a:p>
            <a:endParaRPr lang="pl-PL" dirty="0">
              <a:effectLst/>
            </a:endParaRPr>
          </a:p>
        </p:txBody>
      </p:sp>
    </p:spTree>
    <p:extLst>
      <p:ext uri="{BB962C8B-B14F-4D97-AF65-F5344CB8AC3E}">
        <p14:creationId xmlns:p14="http://schemas.microsoft.com/office/powerpoint/2010/main" val="752788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869156" y="1885921"/>
            <a:ext cx="10701337" cy="3728328"/>
          </a:xfrm>
          <a:prstGeom prst="rect">
            <a:avLst/>
          </a:prstGeom>
          <a:noFill/>
        </p:spPr>
        <p:txBody>
          <a:bodyPr wrap="square" rtlCol="0">
            <a:spAutoFit/>
          </a:bodyPr>
          <a:lstStyle/>
          <a:p>
            <a:pPr algn="just">
              <a:lnSpc>
                <a:spcPct val="150000"/>
              </a:lnSpc>
            </a:pPr>
            <a:r>
              <a:rPr lang="pl-PL" sz="2000" b="1" dirty="0">
                <a:latin typeface="Segoe UI" panose="020B0502040204020203" pitchFamily="34" charset="0"/>
                <a:cs typeface="Segoe UI" panose="020B0502040204020203" pitchFamily="34" charset="0"/>
              </a:rPr>
              <a:t>Roboty Publiczne </a:t>
            </a:r>
            <a:r>
              <a:rPr lang="pl-PL" sz="2000" dirty="0">
                <a:latin typeface="Segoe UI" panose="020B0502040204020203" pitchFamily="34" charset="0"/>
                <a:cs typeface="Segoe UI" panose="020B0502040204020203" pitchFamily="34" charset="0"/>
              </a:rPr>
              <a:t>- to zatrudnienie bezrobotnego w okresie nie dłuższym niż 12 miesięcy przy wykonywaniu prac organizowanych przez gminy, organizacje pozarządowe statutowo zajmujące się problematyką: ochrony środowiska, kultury, oświaty, kultury fizycznej i turystyki, opieki zdrowotnej, bezrobocia oraz pomocy społecznej, a także spółki wodne i ich związki, jeżeli prace te są finansowane lub dofinansowane ze środków samorządu terytorialnego, budżetu państwa, funduszy celowych, organizacji pozarządowych, spółek wodnych i ich związków.</a:t>
            </a:r>
          </a:p>
          <a:p>
            <a:pPr>
              <a:lnSpc>
                <a:spcPct val="150000"/>
              </a:lnSpc>
            </a:pPr>
            <a:endParaRPr lang="pl-PL" sz="2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49507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516731" y="2191854"/>
            <a:ext cx="10701337" cy="3231654"/>
          </a:xfrm>
          <a:prstGeom prst="rect">
            <a:avLst/>
          </a:prstGeom>
          <a:noFill/>
        </p:spPr>
        <p:txBody>
          <a:bodyPr wrap="square" rtlCol="0">
            <a:spAutoFit/>
          </a:bodyPr>
          <a:lstStyle/>
          <a:p>
            <a:pPr algn="just">
              <a:lnSpc>
                <a:spcPct val="150000"/>
              </a:lnSpc>
            </a:pPr>
            <a:r>
              <a:rPr lang="pl-PL" sz="2000" b="1" dirty="0">
                <a:latin typeface="Segoe UI" panose="020B0502040204020203" pitchFamily="34" charset="0"/>
                <a:cs typeface="Segoe UI" panose="020B0502040204020203" pitchFamily="34" charset="0"/>
              </a:rPr>
              <a:t>Prace społecznie </a:t>
            </a:r>
            <a:r>
              <a:rPr lang="pl-PL" sz="2000" b="1" dirty="0" smtClean="0">
                <a:latin typeface="Segoe UI" panose="020B0502040204020203" pitchFamily="34" charset="0"/>
                <a:cs typeface="Segoe UI" panose="020B0502040204020203" pitchFamily="34" charset="0"/>
              </a:rPr>
              <a:t>użyteczne</a:t>
            </a:r>
          </a:p>
          <a:p>
            <a:pPr algn="just">
              <a:lnSpc>
                <a:spcPct val="150000"/>
              </a:lnSpc>
            </a:pPr>
            <a:r>
              <a:rPr lang="pl-PL" sz="2000" dirty="0" smtClean="0">
                <a:latin typeface="Segoe UI" panose="020B0502040204020203" pitchFamily="34" charset="0"/>
                <a:cs typeface="Segoe UI" panose="020B0502040204020203" pitchFamily="34" charset="0"/>
              </a:rPr>
              <a:t> </a:t>
            </a:r>
            <a:r>
              <a:rPr lang="pl-PL" sz="2000" dirty="0">
                <a:latin typeface="Segoe UI" panose="020B0502040204020203" pitchFamily="34" charset="0"/>
                <a:cs typeface="Segoe UI" panose="020B0502040204020203" pitchFamily="34" charset="0"/>
              </a:rPr>
              <a:t>są to prace wykonywane przez bezrobotnych bez prawa do zasiłku na skutek skierowania przez Starostę, organizowane przez gminę w jednostkach organizacyjnych pomocy społecznej, organizacjach lub instytucjach statutowo zajmujących się pomocą charytatywną lub na rzecz społeczności lokalnej</a:t>
            </a:r>
            <a:r>
              <a:rPr lang="pl-PL" sz="2000" dirty="0" smtClean="0">
                <a:latin typeface="Segoe UI" panose="020B0502040204020203" pitchFamily="34" charset="0"/>
                <a:cs typeface="Segoe UI" panose="020B0502040204020203" pitchFamily="34" charset="0"/>
              </a:rPr>
              <a:t>.</a:t>
            </a:r>
          </a:p>
          <a:p>
            <a:pPr algn="just">
              <a:lnSpc>
                <a:spcPct val="150000"/>
              </a:lnSpc>
            </a:pPr>
            <a:r>
              <a:rPr lang="pl-PL" dirty="0"/>
              <a:t/>
            </a:r>
            <a:br>
              <a:rPr lang="pl-PL" dirty="0"/>
            </a:br>
            <a:endParaRPr lang="pl-PL"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07786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897731" y="1478379"/>
            <a:ext cx="10701337" cy="5109091"/>
          </a:xfrm>
          <a:prstGeom prst="rect">
            <a:avLst/>
          </a:prstGeom>
          <a:noFill/>
        </p:spPr>
        <p:txBody>
          <a:bodyPr wrap="square" rtlCol="0">
            <a:spAutoFit/>
          </a:bodyPr>
          <a:lstStyle/>
          <a:p>
            <a:pPr algn="just"/>
            <a:r>
              <a:rPr lang="pl-PL" sz="3200" dirty="0" smtClean="0"/>
              <a:t>Refundacja </a:t>
            </a:r>
            <a:r>
              <a:rPr lang="pl-PL" sz="3200" dirty="0"/>
              <a:t>kosztów wyposażenia/ doposażenia stanowisk </a:t>
            </a:r>
            <a:r>
              <a:rPr lang="pl-PL" sz="3200" dirty="0" smtClean="0"/>
              <a:t>pracy</a:t>
            </a:r>
            <a:endParaRPr lang="pl-PL" sz="3200" dirty="0"/>
          </a:p>
          <a:p>
            <a:pPr algn="just"/>
            <a:r>
              <a:rPr lang="pl-PL" sz="1400" dirty="0"/>
              <a:t/>
            </a:r>
            <a:br>
              <a:rPr lang="pl-PL" sz="1400" dirty="0"/>
            </a:br>
            <a:endParaRPr lang="pl-PL" sz="1400" dirty="0"/>
          </a:p>
          <a:p>
            <a:pPr algn="just"/>
            <a:r>
              <a:rPr lang="pl-PL" sz="1400" dirty="0" smtClean="0"/>
              <a:t>Na </a:t>
            </a:r>
            <a:r>
              <a:rPr lang="pl-PL" sz="1400" dirty="0"/>
              <a:t>refundowanym stanowisku pracy może być zatrudniony bezrobotny zarejestrowany i skierowany przez urząd pracy. Osoba bezrobotna jest kierowana do pracodawcy na podstawie ustalonego dla niej </a:t>
            </a:r>
            <a:r>
              <a:rPr lang="pl-PL" sz="1400" dirty="0" smtClean="0"/>
              <a:t>profilu </a:t>
            </a:r>
            <a:r>
              <a:rPr lang="pl-PL" sz="1400" dirty="0"/>
              <a:t>pomocy i zgodnie z indywidualnym planem działania.</a:t>
            </a:r>
          </a:p>
          <a:p>
            <a:pPr algn="just"/>
            <a:r>
              <a:rPr lang="pl-PL" sz="1400" dirty="0"/>
              <a:t/>
            </a:r>
            <a:br>
              <a:rPr lang="pl-PL" sz="1400" dirty="0"/>
            </a:br>
            <a:endParaRPr lang="pl-PL" sz="1400" dirty="0"/>
          </a:p>
          <a:p>
            <a:pPr algn="just"/>
            <a:r>
              <a:rPr lang="pl-PL" sz="1400" b="1" dirty="0"/>
              <a:t>Kto może otrzymać refundację kosztów wyposażenia lub doposażenia stanowiska pracy?</a:t>
            </a:r>
            <a:endParaRPr lang="pl-PL" sz="1400" dirty="0"/>
          </a:p>
          <a:p>
            <a:pPr algn="just"/>
            <a:r>
              <a:rPr lang="pl-PL" sz="1400" dirty="0"/>
              <a:t>O refundację kosztów wyposażenia lub doposażenia stanowiska pracy mogą starać się:</a:t>
            </a:r>
          </a:p>
          <a:p>
            <a:pPr algn="just"/>
            <a:r>
              <a:rPr lang="pl-PL" sz="1400" dirty="0"/>
              <a:t>􀂃 podmioty prowadzące działalność gospodarczą, w tym osoby fizyczne i prawne,</a:t>
            </a:r>
          </a:p>
          <a:p>
            <a:pPr algn="just"/>
            <a:r>
              <a:rPr lang="pl-PL" sz="1400" dirty="0"/>
              <a:t>􀂃 niepubliczne przedszkola i niepubliczne szkoły,</a:t>
            </a:r>
          </a:p>
          <a:p>
            <a:pPr algn="just"/>
            <a:r>
              <a:rPr lang="pl-PL" sz="1400" dirty="0"/>
              <a:t>􀂃 producenci rolni, tj. zamieszkujący lub mający siedzibę na terytorium Rzeczypospolitej Polskiej posiadacze gospodarstwa rolnego lub prowadzący dział specjalny produkcji rolnej, zatrudniający co najmniej przez pół roku jednego pracownika w pełnym wymiarze czasu pracy</a:t>
            </a:r>
            <a:r>
              <a:rPr lang="pl-PL" sz="1400" i="1" dirty="0"/>
              <a:t>.</a:t>
            </a:r>
            <a:endParaRPr lang="pl-PL" sz="1400" dirty="0"/>
          </a:p>
          <a:p>
            <a:pPr algn="just"/>
            <a:r>
              <a:rPr lang="pl-PL" sz="1400" dirty="0"/>
              <a:t/>
            </a:r>
            <a:br>
              <a:rPr lang="pl-PL" sz="1400" dirty="0"/>
            </a:br>
            <a:endParaRPr lang="pl-PL" sz="1400" dirty="0"/>
          </a:p>
          <a:p>
            <a:pPr algn="just"/>
            <a:r>
              <a:rPr lang="pl-PL" sz="1400" b="1" dirty="0"/>
              <a:t>Co zyskują pracodawcy otrzymujący refundację kosztów wyposażenia lub doposażenia stanowiska pracy?</a:t>
            </a:r>
            <a:endParaRPr lang="pl-PL" sz="1400" dirty="0"/>
          </a:p>
          <a:p>
            <a:pPr algn="just"/>
            <a:r>
              <a:rPr lang="pl-PL" sz="1400" dirty="0"/>
              <a:t>Pracodawca, który zatrudni skierowanego bezrobotnego na wyposażonym lub doposażonym stanowisku pracy przez okres co najmniej 24 miesięcy, może otrzymać zwrot kosztów utworzonego stanowiska pracy w wysokości nieprzekraczającej 6-krotności przeciętnego wynagrodzenia. Refundacja jest przyznawana zgodnie z warunkami dopuszczalności pomocy </a:t>
            </a:r>
            <a:r>
              <a:rPr lang="pl-PL" sz="1400" i="1" dirty="0"/>
              <a:t>de</a:t>
            </a:r>
            <a:endParaRPr lang="pl-PL" sz="1400" dirty="0"/>
          </a:p>
          <a:p>
            <a:pPr algn="just"/>
            <a:r>
              <a:rPr lang="pl-PL" sz="1400" i="1" dirty="0" err="1"/>
              <a:t>minimis</a:t>
            </a:r>
            <a:r>
              <a:rPr lang="pl-PL" sz="1400" dirty="0"/>
              <a:t>.</a:t>
            </a:r>
          </a:p>
          <a:p>
            <a:pPr algn="just"/>
            <a:r>
              <a:rPr lang="pl-PL" sz="1400" dirty="0"/>
              <a:t/>
            </a:r>
            <a:br>
              <a:rPr lang="pl-PL" sz="1400" dirty="0"/>
            </a:br>
            <a:endParaRPr lang="pl-PL" sz="1400" dirty="0">
              <a:effectLst/>
            </a:endParaRPr>
          </a:p>
        </p:txBody>
      </p:sp>
    </p:spTree>
    <p:extLst>
      <p:ext uri="{BB962C8B-B14F-4D97-AF65-F5344CB8AC3E}">
        <p14:creationId xmlns:p14="http://schemas.microsoft.com/office/powerpoint/2010/main" val="29304513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4"/>
          <p:cNvSpPr txBox="1"/>
          <p:nvPr/>
        </p:nvSpPr>
        <p:spPr>
          <a:xfrm>
            <a:off x="850105" y="1322431"/>
            <a:ext cx="10701337" cy="5078313"/>
          </a:xfrm>
          <a:prstGeom prst="rect">
            <a:avLst/>
          </a:prstGeom>
          <a:noFill/>
        </p:spPr>
        <p:txBody>
          <a:bodyPr wrap="square" rtlCol="0">
            <a:spAutoFit/>
          </a:bodyPr>
          <a:lstStyle/>
          <a:p>
            <a:r>
              <a:rPr lang="pl-PL" sz="3200" b="1" dirty="0" smtClean="0"/>
              <a:t>Zwolnienie </a:t>
            </a:r>
            <a:r>
              <a:rPr lang="pl-PL" sz="3200" b="1" dirty="0"/>
              <a:t>z odprowadzania składki na Fundusz Pracy oraz składki na Fundusz Gwarantowanych Świadczeń Pracowniczych za zatrudnione przez pracodawcę osoby powyższej 50 roku życia</a:t>
            </a:r>
            <a:r>
              <a:rPr lang="pl-PL" sz="1400" dirty="0"/>
              <a:t>, </a:t>
            </a:r>
            <a:endParaRPr lang="pl-PL" sz="1400" dirty="0" smtClean="0"/>
          </a:p>
          <a:p>
            <a:endParaRPr lang="pl-PL" sz="1400" dirty="0"/>
          </a:p>
          <a:p>
            <a:pPr marL="285750" indent="-285750">
              <a:buFontTx/>
              <a:buChar char="-"/>
            </a:pPr>
            <a:r>
              <a:rPr lang="pl-PL" sz="1400" dirty="0" smtClean="0"/>
              <a:t>przysługuje </a:t>
            </a:r>
            <a:r>
              <a:rPr lang="pl-PL" sz="1400" dirty="0"/>
              <a:t>w przypadku zatrudnienia bezrobotnego, który ukończył 50 rok życia i pozostawał w ewidencji bezrobotnych powiatowego urzędu pracy w okresie 30 dni przed </a:t>
            </a:r>
            <a:r>
              <a:rPr lang="pl-PL" sz="1400" dirty="0" smtClean="0"/>
              <a:t>zatrudnieniem.</a:t>
            </a:r>
          </a:p>
          <a:p>
            <a:pPr marL="285750" indent="-285750">
              <a:buFontTx/>
              <a:buChar char="-"/>
            </a:pPr>
            <a:r>
              <a:rPr lang="pl-PL" sz="1400" dirty="0" smtClean="0"/>
              <a:t>zwolnienie </a:t>
            </a:r>
            <a:r>
              <a:rPr lang="pl-PL" sz="1400" dirty="0"/>
              <a:t>z opłacania składki na Fundusz Pracy oraz składki na Fundusz Gwarantowanych Świadczeń Pracowniczych obejmuje okres 12 miesięcy, począwszy od pierwszego miesiąca po zawarciu umowy o pracę</a:t>
            </a:r>
            <a:r>
              <a:rPr lang="pl-PL" sz="1400" dirty="0" smtClean="0"/>
              <a:t>. </a:t>
            </a:r>
          </a:p>
          <a:p>
            <a:pPr marL="285750" indent="-285750">
              <a:buFontTx/>
              <a:buChar char="-"/>
            </a:pPr>
            <a:endParaRPr lang="pl-PL" sz="1400" dirty="0" smtClean="0"/>
          </a:p>
          <a:p>
            <a:r>
              <a:rPr lang="pl-PL" sz="1400" b="1" i="1" dirty="0"/>
              <a:t>Podstawa prawna:</a:t>
            </a:r>
            <a:endParaRPr lang="pl-PL" sz="1400" dirty="0"/>
          </a:p>
          <a:p>
            <a:r>
              <a:rPr lang="pl-PL" sz="1400" i="1" dirty="0"/>
              <a:t>art. 104b ustawy z dnia 20 kwietnia 2004 r. o promocji zatrudnienia i instytucjach rynku pracy </a:t>
            </a:r>
            <a:r>
              <a:rPr lang="pl-PL" sz="1400" i="1" dirty="0" smtClean="0"/>
              <a:t>(</a:t>
            </a:r>
            <a:r>
              <a:rPr lang="pl-PL" sz="1400" i="1" dirty="0" err="1" smtClean="0"/>
              <a:t>t.j</a:t>
            </a:r>
            <a:r>
              <a:rPr lang="pl-PL" sz="1400" i="1" dirty="0" smtClean="0"/>
              <a:t>. Dz</a:t>
            </a:r>
            <a:r>
              <a:rPr lang="pl-PL" sz="1400" i="1" dirty="0"/>
              <a:t>. U. z </a:t>
            </a:r>
            <a:r>
              <a:rPr lang="pl-PL" sz="1400" i="1" dirty="0" smtClean="0"/>
              <a:t>2015 </a:t>
            </a:r>
            <a:r>
              <a:rPr lang="pl-PL" sz="1400" i="1" dirty="0"/>
              <a:t>r. poz. </a:t>
            </a:r>
            <a:r>
              <a:rPr lang="pl-PL" sz="1400" i="1" dirty="0" smtClean="0"/>
              <a:t>149),</a:t>
            </a:r>
            <a:endParaRPr lang="pl-PL" sz="1400" dirty="0"/>
          </a:p>
          <a:p>
            <a:r>
              <a:rPr lang="pl-PL" sz="1400" i="1" dirty="0"/>
              <a:t>art. 9b ustawy z dnia 13 lipca 2006 r. o ochronie roszczeń pracowniczych w razie niewypłacalności pracodawcy (Dz. U. z 2014 r. poz. 272, z </a:t>
            </a:r>
            <a:r>
              <a:rPr lang="pl-PL" sz="1400" i="1" dirty="0" err="1"/>
              <a:t>późn</a:t>
            </a:r>
            <a:r>
              <a:rPr lang="pl-PL" sz="1400" i="1" dirty="0"/>
              <a:t>. zm.).</a:t>
            </a:r>
            <a:endParaRPr lang="pl-PL" sz="1400" dirty="0"/>
          </a:p>
          <a:p>
            <a:r>
              <a:rPr lang="pl-PL" sz="1400" dirty="0"/>
              <a:t/>
            </a:r>
            <a:br>
              <a:rPr lang="pl-PL" sz="1400" dirty="0"/>
            </a:br>
            <a:endParaRPr lang="pl-PL" sz="1400" dirty="0"/>
          </a:p>
          <a:p>
            <a:endParaRPr lang="pl-PL" sz="1400" dirty="0">
              <a:effectLst/>
            </a:endParaRPr>
          </a:p>
          <a:p>
            <a:endParaRPr lang="pl-PL" sz="1400" dirty="0">
              <a:effectLst/>
            </a:endParaRPr>
          </a:p>
        </p:txBody>
      </p:sp>
    </p:spTree>
    <p:extLst>
      <p:ext uri="{BB962C8B-B14F-4D97-AF65-F5344CB8AC3E}">
        <p14:creationId xmlns:p14="http://schemas.microsoft.com/office/powerpoint/2010/main" val="1451160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11270" cy="6858000"/>
          </a:xfrm>
          <a:prstGeom prst="rect">
            <a:avLst/>
          </a:prstGeom>
        </p:spPr>
      </p:pic>
      <p:sp>
        <p:nvSpPr>
          <p:cNvPr id="5" name="Prostokąt 4"/>
          <p:cNvSpPr/>
          <p:nvPr/>
        </p:nvSpPr>
        <p:spPr>
          <a:xfrm>
            <a:off x="506895" y="1560443"/>
            <a:ext cx="11350487" cy="5262979"/>
          </a:xfrm>
          <a:prstGeom prst="rect">
            <a:avLst/>
          </a:prstGeom>
        </p:spPr>
        <p:txBody>
          <a:bodyPr wrap="square">
            <a:spAutoFit/>
          </a:bodyPr>
          <a:lstStyle/>
          <a:p>
            <a:pPr algn="just"/>
            <a:r>
              <a:rPr lang="pl-PL" sz="3200" b="1" dirty="0" smtClean="0"/>
              <a:t>Zwolnienie </a:t>
            </a:r>
            <a:r>
              <a:rPr lang="pl-PL" sz="3200" b="1" dirty="0"/>
              <a:t>ze składki na Fundusz Pracy oraz składki na Fundusz </a:t>
            </a:r>
            <a:r>
              <a:rPr lang="pl-PL" sz="3200" b="1" dirty="0" smtClean="0"/>
              <a:t>Gwarantowanych Świadczeń </a:t>
            </a:r>
            <a:r>
              <a:rPr lang="pl-PL" sz="3200" b="1" dirty="0"/>
              <a:t>Pracowniczych za zatrudnione osoby do 30 roku </a:t>
            </a:r>
            <a:r>
              <a:rPr lang="pl-PL" sz="3200" b="1" dirty="0" smtClean="0"/>
              <a:t>życia</a:t>
            </a:r>
            <a:endParaRPr lang="pl-PL" dirty="0"/>
          </a:p>
          <a:p>
            <a:pPr algn="just"/>
            <a:r>
              <a:rPr lang="pl-PL" dirty="0" smtClean="0"/>
              <a:t>– </a:t>
            </a:r>
            <a:r>
              <a:rPr lang="pl-PL" dirty="0"/>
              <a:t>pracodawcom, którzy zatrudnią skierowanego przez urząd pracy młodego człowieka na podstawie umowy o </a:t>
            </a:r>
            <a:r>
              <a:rPr lang="pl-PL" dirty="0" smtClean="0"/>
              <a:t>pracę, zwolnienie obejmuje </a:t>
            </a:r>
            <a:r>
              <a:rPr lang="pl-PL" dirty="0"/>
              <a:t>okres 12 miesięcy, począwszy od pierwszego miesiąca po zawarciu umowy o pracę, za skierowanych zatrudnionych bezrobotnych</a:t>
            </a:r>
            <a:r>
              <a:rPr lang="pl-PL" dirty="0" smtClean="0"/>
              <a:t>.</a:t>
            </a:r>
          </a:p>
          <a:p>
            <a:pPr algn="just"/>
            <a:endParaRPr lang="pl-PL" dirty="0"/>
          </a:p>
          <a:p>
            <a:pPr algn="just"/>
            <a:r>
              <a:rPr lang="pl-PL" sz="1400" b="1" i="1" dirty="0"/>
              <a:t>Podstawa prawna:</a:t>
            </a:r>
            <a:endParaRPr lang="pl-PL" sz="1400" dirty="0"/>
          </a:p>
          <a:p>
            <a:pPr algn="just"/>
            <a:r>
              <a:rPr lang="pl-PL" sz="1400" i="1" dirty="0"/>
              <a:t>art. 104c ustawy z dnia 20 kwietnia 2004 r. o promocji zatrudnienia i instytucjach rynku pracy </a:t>
            </a:r>
            <a:r>
              <a:rPr lang="pl-PL" sz="1400" i="1" dirty="0" smtClean="0"/>
              <a:t>(</a:t>
            </a:r>
            <a:r>
              <a:rPr lang="pl-PL" sz="1400" i="1" dirty="0" err="1" smtClean="0"/>
              <a:t>t.j</a:t>
            </a:r>
            <a:r>
              <a:rPr lang="pl-PL" sz="1400" i="1" dirty="0" smtClean="0"/>
              <a:t>. Dz</a:t>
            </a:r>
            <a:r>
              <a:rPr lang="pl-PL" sz="1400" i="1" dirty="0"/>
              <a:t>. U. </a:t>
            </a:r>
            <a:r>
              <a:rPr lang="pl-PL" sz="1400" i="1" dirty="0" smtClean="0"/>
              <a:t>2015 </a:t>
            </a:r>
            <a:r>
              <a:rPr lang="pl-PL" sz="1400" i="1" dirty="0"/>
              <a:t>r. poz. </a:t>
            </a:r>
            <a:r>
              <a:rPr lang="pl-PL" sz="1400" i="1" dirty="0" smtClean="0"/>
              <a:t>149) art</a:t>
            </a:r>
            <a:r>
              <a:rPr lang="pl-PL" sz="1400" i="1" dirty="0"/>
              <a:t>. 9c ustawy z dnia 13 lipca 2006 r. o ochronie roszczeń pracowniczych w razie niewypłacalności pracodawcy (Dz. U. z 2014 r. poz. 272, z </a:t>
            </a:r>
            <a:r>
              <a:rPr lang="pl-PL" sz="1400" i="1" dirty="0" err="1"/>
              <a:t>późn</a:t>
            </a:r>
            <a:r>
              <a:rPr lang="pl-PL" sz="1400" i="1" dirty="0"/>
              <a:t> zm.).</a:t>
            </a:r>
            <a:endParaRPr lang="pl-PL" sz="1400" dirty="0"/>
          </a:p>
          <a:p>
            <a:pPr algn="just"/>
            <a:r>
              <a:rPr lang="pl-PL" dirty="0"/>
              <a:t/>
            </a:r>
            <a:br>
              <a:rPr lang="pl-PL" dirty="0"/>
            </a:br>
            <a:endParaRPr lang="pl-PL" dirty="0"/>
          </a:p>
          <a:p>
            <a:pPr algn="just"/>
            <a:r>
              <a:rPr lang="pl-PL" dirty="0"/>
              <a:t/>
            </a:r>
            <a:br>
              <a:rPr lang="pl-PL" dirty="0"/>
            </a:br>
            <a:endParaRPr lang="pl-PL" dirty="0"/>
          </a:p>
          <a:p>
            <a:endParaRPr lang="pl-PL" dirty="0"/>
          </a:p>
          <a:p>
            <a:r>
              <a:rPr lang="pl-PL" dirty="0"/>
              <a:t/>
            </a:r>
            <a:br>
              <a:rPr lang="pl-PL" dirty="0"/>
            </a:br>
            <a:endParaRPr lang="pl-PL" dirty="0">
              <a:effectLst/>
            </a:endParaRPr>
          </a:p>
        </p:txBody>
      </p:sp>
    </p:spTree>
    <p:extLst>
      <p:ext uri="{BB962C8B-B14F-4D97-AF65-F5344CB8AC3E}">
        <p14:creationId xmlns:p14="http://schemas.microsoft.com/office/powerpoint/2010/main" val="15985378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506896" y="1570383"/>
            <a:ext cx="11221277" cy="4739759"/>
          </a:xfrm>
          <a:prstGeom prst="rect">
            <a:avLst/>
          </a:prstGeom>
          <a:noFill/>
        </p:spPr>
        <p:txBody>
          <a:bodyPr wrap="square" rtlCol="0">
            <a:spAutoFit/>
          </a:bodyPr>
          <a:lstStyle/>
          <a:p>
            <a:r>
              <a:rPr lang="pl-PL" sz="3200" b="1" dirty="0" smtClean="0"/>
              <a:t>Refundacja składek na ubezpieczenie młodych bezrobotnych </a:t>
            </a:r>
          </a:p>
          <a:p>
            <a:r>
              <a:rPr lang="pl-PL" dirty="0" smtClean="0"/>
              <a:t>może </a:t>
            </a:r>
            <a:r>
              <a:rPr lang="pl-PL" dirty="0"/>
              <a:t>być przyznana </a:t>
            </a:r>
            <a:r>
              <a:rPr lang="pl-PL" dirty="0">
                <a:solidFill>
                  <a:srgbClr val="00B050"/>
                </a:solidFill>
              </a:rPr>
              <a:t>za zatrudnienie skierowanego do pracy bezrobotnego do 30 roku życia, który podjął to zatrudnienie po raz pierwszy w życiu. </a:t>
            </a:r>
            <a:endParaRPr lang="pl-PL" dirty="0" smtClean="0"/>
          </a:p>
          <a:p>
            <a:endParaRPr lang="pl-PL" dirty="0" smtClean="0"/>
          </a:p>
          <a:p>
            <a:r>
              <a:rPr lang="pl-PL" dirty="0">
                <a:solidFill>
                  <a:srgbClr val="00B050"/>
                </a:solidFill>
              </a:rPr>
              <a:t>Refundacja kosztów poniesionych na składki na ubezpieczenia społeczne wypłacana jest przez okres do </a:t>
            </a:r>
            <a:r>
              <a:rPr lang="pl-PL" dirty="0" smtClean="0">
                <a:solidFill>
                  <a:srgbClr val="00B050"/>
                </a:solidFill>
              </a:rPr>
              <a:t>12 </a:t>
            </a:r>
            <a:r>
              <a:rPr lang="pl-PL" dirty="0">
                <a:solidFill>
                  <a:srgbClr val="00B050"/>
                </a:solidFill>
              </a:rPr>
              <a:t>miesięcy w wysokości nie przekraczającej 50% minimalnego wynagrodzenia za pracę miesięcznie. </a:t>
            </a:r>
            <a:endParaRPr lang="pl-PL" dirty="0" smtClean="0">
              <a:solidFill>
                <a:srgbClr val="00B050"/>
              </a:solidFill>
            </a:endParaRPr>
          </a:p>
          <a:p>
            <a:r>
              <a:rPr lang="pl-PL" dirty="0" smtClean="0">
                <a:solidFill>
                  <a:srgbClr val="FF0000"/>
                </a:solidFill>
              </a:rPr>
              <a:t>Pracodawca </a:t>
            </a:r>
            <a:r>
              <a:rPr lang="pl-PL" dirty="0">
                <a:solidFill>
                  <a:srgbClr val="FF0000"/>
                </a:solidFill>
              </a:rPr>
              <a:t>jest obowiązany do dalszego zatrudniania skierowanego bezrobotnego przez okres 6 miesięcy po zakończeniu okresu refundacji </a:t>
            </a:r>
            <a:r>
              <a:rPr lang="pl-PL" u="sng" dirty="0" smtClean="0"/>
              <a:t>pod </a:t>
            </a:r>
            <a:r>
              <a:rPr lang="pl-PL" u="sng" dirty="0"/>
              <a:t>rygorem zwrotu otrzymanych środków. </a:t>
            </a:r>
            <a:r>
              <a:rPr lang="pl-PL" u="sng" dirty="0" smtClean="0"/>
              <a:t>!!!</a:t>
            </a:r>
            <a:r>
              <a:rPr lang="pl-PL" dirty="0" smtClean="0"/>
              <a:t/>
            </a:r>
            <a:br>
              <a:rPr lang="pl-PL" dirty="0" smtClean="0"/>
            </a:br>
            <a:endParaRPr lang="pl-PL" dirty="0" smtClean="0"/>
          </a:p>
          <a:p>
            <a:r>
              <a:rPr lang="pl-PL" dirty="0" smtClean="0"/>
              <a:t>Refundacja </a:t>
            </a:r>
            <a:r>
              <a:rPr lang="pl-PL" dirty="0"/>
              <a:t>jest przyznawana zgodnie z warunkami dopuszczalności pomocy </a:t>
            </a:r>
            <a:r>
              <a:rPr lang="pl-PL" i="1" dirty="0"/>
              <a:t>de </a:t>
            </a:r>
            <a:r>
              <a:rPr lang="pl-PL" i="1" dirty="0" err="1"/>
              <a:t>minimis</a:t>
            </a:r>
            <a:r>
              <a:rPr lang="pl-PL" dirty="0" smtClean="0"/>
              <a:t>.</a:t>
            </a:r>
          </a:p>
          <a:p>
            <a:endParaRPr lang="pl-PL" dirty="0"/>
          </a:p>
          <a:p>
            <a:endParaRPr lang="pl-PL" dirty="0"/>
          </a:p>
          <a:p>
            <a:endParaRPr lang="pl-PL" dirty="0"/>
          </a:p>
          <a:p>
            <a:endParaRPr lang="pl-PL" dirty="0" smtClean="0"/>
          </a:p>
          <a:p>
            <a:endParaRPr lang="pl-PL" dirty="0" smtClean="0"/>
          </a:p>
          <a:p>
            <a:endParaRPr lang="pl-PL" dirty="0">
              <a:effectLst/>
            </a:endParaRPr>
          </a:p>
        </p:txBody>
      </p:sp>
    </p:spTree>
    <p:extLst>
      <p:ext uri="{BB962C8B-B14F-4D97-AF65-F5344CB8AC3E}">
        <p14:creationId xmlns:p14="http://schemas.microsoft.com/office/powerpoint/2010/main" val="1358815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533" y="0"/>
            <a:ext cx="12462933" cy="7010400"/>
          </a:xfrm>
          <a:prstGeom prst="rect">
            <a:avLst/>
          </a:prstGeom>
        </p:spPr>
      </p:pic>
      <p:sp>
        <p:nvSpPr>
          <p:cNvPr id="3" name="Prostokąt 2"/>
          <p:cNvSpPr/>
          <p:nvPr/>
        </p:nvSpPr>
        <p:spPr>
          <a:xfrm>
            <a:off x="1384300" y="1460500"/>
            <a:ext cx="9944100" cy="4001095"/>
          </a:xfrm>
          <a:prstGeom prst="rect">
            <a:avLst/>
          </a:prstGeom>
        </p:spPr>
        <p:txBody>
          <a:bodyPr wrap="square">
            <a:spAutoFit/>
          </a:bodyPr>
          <a:lstStyle/>
          <a:p>
            <a:pPr algn="just"/>
            <a:r>
              <a:rPr lang="pl-PL" sz="3200" b="1" dirty="0" smtClean="0"/>
              <a:t> Refundacja  części kosztów poniesionych</a:t>
            </a:r>
          </a:p>
          <a:p>
            <a:pPr algn="just"/>
            <a:r>
              <a:rPr lang="pl-PL" sz="3200" b="1" dirty="0" smtClean="0"/>
              <a:t> na wynagrodzenia w związku z zatrudnieniem</a:t>
            </a:r>
          </a:p>
          <a:p>
            <a:pPr algn="just"/>
            <a:r>
              <a:rPr lang="pl-PL" sz="3200" b="1" dirty="0" smtClean="0"/>
              <a:t> bezrobotnego do 30 roku życia.</a:t>
            </a:r>
          </a:p>
          <a:p>
            <a:pPr algn="just"/>
            <a:endParaRPr lang="pl-PL" sz="3200" b="1" dirty="0" smtClean="0"/>
          </a:p>
          <a:p>
            <a:pPr algn="just"/>
            <a:r>
              <a:rPr lang="pl-PL" dirty="0" smtClean="0">
                <a:solidFill>
                  <a:srgbClr val="FF0000"/>
                </a:solidFill>
              </a:rPr>
              <a:t> Pracodawca lub Przedsiębiorca </a:t>
            </a:r>
            <a:r>
              <a:rPr lang="pl-PL" dirty="0">
                <a:solidFill>
                  <a:srgbClr val="FF0000"/>
                </a:solidFill>
              </a:rPr>
              <a:t>jest obowiązany do dalszego zatrudniania skierowanego bezrobotnego przez okres kolejnych 12 miesięcy po zakończeniu okresu refundacji </a:t>
            </a:r>
            <a:r>
              <a:rPr lang="pl-PL" u="sng" dirty="0"/>
              <a:t>pod rygorem zwrotu otrzymanych środków!!!</a:t>
            </a:r>
            <a:r>
              <a:rPr lang="pl-PL" dirty="0">
                <a:solidFill>
                  <a:srgbClr val="00B050"/>
                </a:solidFill>
              </a:rPr>
              <a:t> </a:t>
            </a:r>
            <a:r>
              <a:rPr lang="pl-PL" dirty="0"/>
              <a:t>Starosta nie może zawrzeć umowy z </a:t>
            </a:r>
            <a:r>
              <a:rPr lang="pl-PL" dirty="0" smtClean="0"/>
              <a:t>pracodawcą, </a:t>
            </a:r>
            <a:r>
              <a:rPr lang="pl-PL" dirty="0"/>
              <a:t>u którego w okresie ostatnich 6 miesięcy przed złożeniem wniosku nastąpiło zmniejszenie zatrudnienia z przyczyn dotyczących zakładu pracy</a:t>
            </a:r>
            <a:r>
              <a:rPr lang="pl-PL" dirty="0" smtClean="0"/>
              <a:t>.</a:t>
            </a:r>
          </a:p>
          <a:p>
            <a:pPr algn="just"/>
            <a:endParaRPr lang="pl-PL" dirty="0">
              <a:solidFill>
                <a:srgbClr val="00B050"/>
              </a:solidFill>
            </a:endParaRPr>
          </a:p>
          <a:p>
            <a:pPr algn="just"/>
            <a:r>
              <a:rPr lang="pl-PL" dirty="0"/>
              <a:t>Refundacja jest przyznawana zgodnie z warunkami dopuszczalności pomocy </a:t>
            </a:r>
            <a:r>
              <a:rPr lang="pl-PL" i="1" dirty="0"/>
              <a:t>de </a:t>
            </a:r>
            <a:r>
              <a:rPr lang="pl-PL" i="1" dirty="0" err="1"/>
              <a:t>minimis</a:t>
            </a:r>
            <a:r>
              <a:rPr lang="pl-PL" dirty="0"/>
              <a:t>.</a:t>
            </a:r>
          </a:p>
          <a:p>
            <a:pPr algn="just"/>
            <a:endParaRPr lang="pl-PL" dirty="0"/>
          </a:p>
        </p:txBody>
      </p:sp>
    </p:spTree>
    <p:extLst>
      <p:ext uri="{BB962C8B-B14F-4D97-AF65-F5344CB8AC3E}">
        <p14:creationId xmlns:p14="http://schemas.microsoft.com/office/powerpoint/2010/main" val="1986540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795128" y="1480930"/>
            <a:ext cx="9482345" cy="4770537"/>
          </a:xfrm>
          <a:prstGeom prst="rect">
            <a:avLst/>
          </a:prstGeom>
          <a:noFill/>
        </p:spPr>
        <p:txBody>
          <a:bodyPr wrap="square" rtlCol="0">
            <a:spAutoFit/>
          </a:bodyPr>
          <a:lstStyle/>
          <a:p>
            <a:pPr algn="just"/>
            <a:r>
              <a:rPr lang="pl-PL" sz="1600" dirty="0" smtClean="0"/>
              <a:t>	</a:t>
            </a:r>
            <a:r>
              <a:rPr lang="pl-PL" sz="3200" b="1" dirty="0" smtClean="0"/>
              <a:t>Dofinansowanie </a:t>
            </a:r>
            <a:r>
              <a:rPr lang="pl-PL" sz="3200" b="1" dirty="0"/>
              <a:t>wynagrodzenia </a:t>
            </a:r>
            <a:r>
              <a:rPr lang="pl-PL" sz="3200" b="1" dirty="0" smtClean="0"/>
              <a:t>za zatrudnienie bezrobotnego </a:t>
            </a:r>
            <a:r>
              <a:rPr lang="pl-PL" sz="3200" b="1" dirty="0"/>
              <a:t>w wieku 50 lat </a:t>
            </a:r>
            <a:r>
              <a:rPr lang="pl-PL" sz="3200" b="1" dirty="0" smtClean="0"/>
              <a:t>i +</a:t>
            </a:r>
          </a:p>
          <a:p>
            <a:pPr algn="just"/>
            <a:r>
              <a:rPr lang="pl-PL" sz="1600" dirty="0" smtClean="0"/>
              <a:t>przysługuje </a:t>
            </a:r>
            <a:r>
              <a:rPr lang="pl-PL" sz="1600" dirty="0"/>
              <a:t>przez okres:</a:t>
            </a:r>
          </a:p>
          <a:p>
            <a:pPr algn="just"/>
            <a:r>
              <a:rPr lang="pl-PL" sz="1600" dirty="0"/>
              <a:t>– 12 miesięcy w przypadku bezrobotnych w wieku 50 lat - 60 lat,</a:t>
            </a:r>
          </a:p>
          <a:p>
            <a:pPr algn="just"/>
            <a:r>
              <a:rPr lang="pl-PL" sz="1600" dirty="0"/>
              <a:t>– 24 miesięcy w przypadku bezrobotnych, którzy ukończyli 60 lat.</a:t>
            </a:r>
          </a:p>
          <a:p>
            <a:pPr algn="just"/>
            <a:r>
              <a:rPr lang="pl-PL" sz="1600" dirty="0">
                <a:solidFill>
                  <a:srgbClr val="FF0000"/>
                </a:solidFill>
              </a:rPr>
              <a:t>Wysokość dofinansowania wynosi maksymalnie do 50% minimalnego wynagrodzenia za pracę miesięcznie.</a:t>
            </a:r>
            <a:r>
              <a:rPr lang="pl-PL" sz="1600" dirty="0"/>
              <a:t> Pozostałą część wynagrodzenia pracodawca finansuje z własnych środków. </a:t>
            </a:r>
            <a:r>
              <a:rPr lang="pl-PL" sz="1600" dirty="0" smtClean="0"/>
              <a:t/>
            </a:r>
            <a:br>
              <a:rPr lang="pl-PL" sz="1600" dirty="0" smtClean="0"/>
            </a:br>
            <a:r>
              <a:rPr lang="pl-PL" sz="1600" dirty="0" smtClean="0"/>
              <a:t>	</a:t>
            </a:r>
          </a:p>
          <a:p>
            <a:pPr algn="just"/>
            <a:r>
              <a:rPr lang="pl-PL" sz="1600" dirty="0" smtClean="0">
                <a:solidFill>
                  <a:srgbClr val="00B050"/>
                </a:solidFill>
              </a:rPr>
              <a:t>Pracodawca </a:t>
            </a:r>
            <a:r>
              <a:rPr lang="pl-PL" sz="1600" dirty="0">
                <a:solidFill>
                  <a:srgbClr val="00B050"/>
                </a:solidFill>
              </a:rPr>
              <a:t>lub przedsiębiorca są obowiązani do dalszego zatrudniania skierowanego bezrobotnego po zakończeniu dofinansowania przez okres równy co najmniej połowie okresu </a:t>
            </a:r>
            <a:r>
              <a:rPr lang="pl-PL" sz="1600" dirty="0" smtClean="0">
                <a:solidFill>
                  <a:srgbClr val="00B050"/>
                </a:solidFill>
              </a:rPr>
              <a:t>dofinansowania</a:t>
            </a:r>
            <a:r>
              <a:rPr lang="pl-PL" sz="1600" dirty="0">
                <a:solidFill>
                  <a:srgbClr val="00B050"/>
                </a:solidFill>
              </a:rPr>
              <a:t>, tj.:</a:t>
            </a:r>
          </a:p>
          <a:p>
            <a:pPr algn="just"/>
            <a:r>
              <a:rPr lang="pl-PL" sz="1600" dirty="0"/>
              <a:t>– przez okres 6 miesięcy w przypadku 12-miesięcznego dofinansowania wynagrodzenia osób w wieku 50-60 lat;</a:t>
            </a:r>
          </a:p>
          <a:p>
            <a:pPr algn="just"/>
            <a:r>
              <a:rPr lang="pl-PL" sz="1600" dirty="0"/>
              <a:t>– przez okres 12 miesięcy w przypadku 24-miesięcznego dofinansowania wynagrodzenia osób w wieku powyżej 60 lat.</a:t>
            </a:r>
          </a:p>
          <a:p>
            <a:pPr algn="just"/>
            <a:r>
              <a:rPr lang="pl-PL" sz="1600" dirty="0"/>
              <a:t>Dofinansowanie wynagrodzenia za zatrudnienie bezrobotnego, który ukończył 50 rok życia jest udzielane zgodnie z warunkami dopuszczalności pomocy </a:t>
            </a:r>
            <a:r>
              <a:rPr lang="pl-PL" sz="1600" i="1" dirty="0"/>
              <a:t>de </a:t>
            </a:r>
            <a:r>
              <a:rPr lang="pl-PL" sz="1600" i="1" dirty="0" err="1"/>
              <a:t>minimis</a:t>
            </a:r>
            <a:r>
              <a:rPr lang="pl-PL" sz="1600" dirty="0"/>
              <a:t>.</a:t>
            </a:r>
          </a:p>
          <a:p>
            <a:pPr algn="just"/>
            <a:r>
              <a:rPr lang="pl-PL" sz="1600" dirty="0"/>
              <a:t/>
            </a:r>
            <a:br>
              <a:rPr lang="pl-PL" sz="1600" dirty="0"/>
            </a:br>
            <a:endParaRPr lang="pl-PL" sz="1600" dirty="0">
              <a:effectLst/>
            </a:endParaRPr>
          </a:p>
        </p:txBody>
      </p:sp>
    </p:spTree>
    <p:extLst>
      <p:ext uri="{BB962C8B-B14F-4D97-AF65-F5344CB8AC3E}">
        <p14:creationId xmlns:p14="http://schemas.microsoft.com/office/powerpoint/2010/main" val="23811863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290637" y="1829146"/>
            <a:ext cx="9610725" cy="5016758"/>
          </a:xfrm>
          <a:prstGeom prst="rect">
            <a:avLst/>
          </a:prstGeom>
          <a:noFill/>
        </p:spPr>
        <p:txBody>
          <a:bodyPr wrap="square" rtlCol="0">
            <a:spAutoFit/>
          </a:bodyPr>
          <a:lstStyle/>
          <a:p>
            <a:pPr algn="just"/>
            <a:r>
              <a:rPr lang="pl-PL" sz="1600" dirty="0" smtClean="0"/>
              <a:t>	</a:t>
            </a:r>
            <a:r>
              <a:rPr lang="pl-PL" sz="3200" b="1" dirty="0" smtClean="0"/>
              <a:t>Świadczenie aktywizacyjne dla pracodawcy</a:t>
            </a:r>
            <a:r>
              <a:rPr lang="pl-PL" sz="1600" dirty="0"/>
              <a:t/>
            </a:r>
            <a:br>
              <a:rPr lang="pl-PL" sz="1600" dirty="0"/>
            </a:br>
            <a:endParaRPr lang="pl-PL" sz="1600" dirty="0" smtClean="0"/>
          </a:p>
          <a:p>
            <a:pPr algn="just"/>
            <a:r>
              <a:rPr lang="pl-PL" sz="1600" dirty="0" smtClean="0"/>
              <a:t>Świadczenie </a:t>
            </a:r>
            <a:r>
              <a:rPr lang="pl-PL" sz="1600" dirty="0"/>
              <a:t>aktywizacyjne może być przyznane za zatrudnienie skierowanego przez urząd pracy bezrobotnego rodzica lub opiekuna osoby zależnej, który w okresie 3 lat przed rejestracją w urzędzie pracy zrezygnował z pracy ze względu na wychowywanie dziecka lub sprawowanie opieki nad osobą zależną. </a:t>
            </a:r>
            <a:endParaRPr lang="pl-PL" sz="1600" dirty="0" smtClean="0"/>
          </a:p>
          <a:p>
            <a:pPr algn="just"/>
            <a:endParaRPr lang="pl-PL" sz="1600" dirty="0">
              <a:solidFill>
                <a:srgbClr val="FF0000"/>
              </a:solidFill>
            </a:endParaRPr>
          </a:p>
          <a:p>
            <a:pPr algn="just"/>
            <a:r>
              <a:rPr lang="pl-PL" sz="1600" dirty="0" smtClean="0">
                <a:solidFill>
                  <a:srgbClr val="FF0000"/>
                </a:solidFill>
              </a:rPr>
              <a:t>Świadczenie </a:t>
            </a:r>
            <a:r>
              <a:rPr lang="pl-PL" sz="1600" dirty="0">
                <a:solidFill>
                  <a:srgbClr val="FF0000"/>
                </a:solidFill>
              </a:rPr>
              <a:t>aktywizacyjne nie przysługuje w przypadku uzyskania przez pracodawcę prawa do pożyczki z Funduszu Pracy na utworzenie miejsca pracy dla osoby, która miałaby być objęta świadczeniem aktywizacyjnym.</a:t>
            </a:r>
          </a:p>
          <a:p>
            <a:pPr algn="just"/>
            <a:endParaRPr lang="pl-PL" sz="1600" dirty="0" smtClean="0"/>
          </a:p>
          <a:p>
            <a:pPr algn="just"/>
            <a:r>
              <a:rPr lang="pl-PL" sz="1600" dirty="0">
                <a:solidFill>
                  <a:srgbClr val="00B050"/>
                </a:solidFill>
              </a:rPr>
              <a:t>Pracodawca albo przedsiębiorca może otrzymać z Funduszu Pracy świadczenie aktywizacyjne wypłacane:</a:t>
            </a:r>
          </a:p>
          <a:p>
            <a:pPr marL="285750" indent="-285750" algn="just">
              <a:buFontTx/>
              <a:buChar char="-"/>
            </a:pPr>
            <a:r>
              <a:rPr lang="pl-PL" sz="1600" dirty="0" smtClean="0">
                <a:solidFill>
                  <a:srgbClr val="00B050"/>
                </a:solidFill>
              </a:rPr>
              <a:t>przez </a:t>
            </a:r>
            <a:r>
              <a:rPr lang="pl-PL" sz="1600" dirty="0">
                <a:solidFill>
                  <a:srgbClr val="00B050"/>
                </a:solidFill>
              </a:rPr>
              <a:t>12 miesięcy</a:t>
            </a:r>
            <a:r>
              <a:rPr lang="pl-PL" sz="1600" dirty="0"/>
              <a:t> w wysokości 50% minimalnego wynagrodzenia za pracę, </a:t>
            </a:r>
            <a:endParaRPr lang="pl-PL" sz="1600" dirty="0" smtClean="0"/>
          </a:p>
          <a:p>
            <a:pPr marL="285750" indent="-285750" algn="just">
              <a:buFontTx/>
              <a:buChar char="-"/>
            </a:pPr>
            <a:r>
              <a:rPr lang="pl-PL" sz="1600" dirty="0" smtClean="0">
                <a:solidFill>
                  <a:srgbClr val="00B050"/>
                </a:solidFill>
              </a:rPr>
              <a:t>przez </a:t>
            </a:r>
            <a:r>
              <a:rPr lang="pl-PL" sz="1600" dirty="0">
                <a:solidFill>
                  <a:srgbClr val="00B050"/>
                </a:solidFill>
              </a:rPr>
              <a:t>18 miesięcy</a:t>
            </a:r>
            <a:r>
              <a:rPr lang="pl-PL" sz="1600" dirty="0"/>
              <a:t> w wysokości 1/3 minimalnego wynagrodzenia za </a:t>
            </a:r>
            <a:r>
              <a:rPr lang="pl-PL" sz="1600" dirty="0" smtClean="0"/>
              <a:t>pracę</a:t>
            </a:r>
            <a:r>
              <a:rPr lang="pl-PL" sz="1600" dirty="0"/>
              <a:t>.</a:t>
            </a:r>
            <a:endParaRPr lang="pl-PL" sz="1600" dirty="0" smtClean="0"/>
          </a:p>
          <a:p>
            <a:pPr algn="just"/>
            <a:endParaRPr lang="pl-PL" sz="1600" dirty="0"/>
          </a:p>
          <a:p>
            <a:pPr algn="just"/>
            <a:r>
              <a:rPr lang="pl-PL" sz="1600" dirty="0" smtClean="0"/>
              <a:t> </a:t>
            </a:r>
            <a:r>
              <a:rPr lang="pl-PL" sz="1600" dirty="0"/>
              <a:t>Świadczenie aktywizacyjne jest udzielane zgodnie z warunkami dopuszczalności pomocy </a:t>
            </a:r>
            <a:r>
              <a:rPr lang="pl-PL" sz="1600" i="1" dirty="0"/>
              <a:t>de </a:t>
            </a:r>
            <a:r>
              <a:rPr lang="pl-PL" sz="1600" i="1" dirty="0" err="1"/>
              <a:t>minimis</a:t>
            </a:r>
            <a:r>
              <a:rPr lang="pl-PL" sz="1600" dirty="0"/>
              <a:t>.</a:t>
            </a:r>
          </a:p>
          <a:p>
            <a:pPr algn="just"/>
            <a:r>
              <a:rPr lang="pl-PL" sz="1600" dirty="0"/>
              <a:t/>
            </a:r>
            <a:br>
              <a:rPr lang="pl-PL" sz="1600" dirty="0"/>
            </a:br>
            <a:endParaRPr lang="pl-PL" sz="1600" dirty="0"/>
          </a:p>
          <a:p>
            <a:pPr algn="just"/>
            <a:r>
              <a:rPr lang="pl-PL" sz="1600" dirty="0"/>
              <a:t/>
            </a:r>
            <a:br>
              <a:rPr lang="pl-PL" sz="1600" dirty="0"/>
            </a:br>
            <a:endParaRPr lang="pl-PL" sz="1600" dirty="0"/>
          </a:p>
          <a:p>
            <a:pPr algn="just"/>
            <a:endParaRPr lang="pl-PL" sz="1600" dirty="0">
              <a:effectLst/>
            </a:endParaRPr>
          </a:p>
        </p:txBody>
      </p:sp>
    </p:spTree>
    <p:extLst>
      <p:ext uri="{BB962C8B-B14F-4D97-AF65-F5344CB8AC3E}">
        <p14:creationId xmlns:p14="http://schemas.microsoft.com/office/powerpoint/2010/main" val="4280506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741004" y="1333499"/>
            <a:ext cx="8572500" cy="8494633"/>
          </a:xfrm>
          <a:prstGeom prst="rect">
            <a:avLst/>
          </a:prstGeom>
          <a:noFill/>
        </p:spPr>
        <p:txBody>
          <a:bodyPr wrap="square" rtlCol="0">
            <a:spAutoFit/>
          </a:bodyPr>
          <a:lstStyle/>
          <a:p>
            <a:r>
              <a:rPr lang="pl-PL" sz="1200" dirty="0" smtClean="0">
                <a:latin typeface="Segoe UI" panose="020B0502040204020203" pitchFamily="34" charset="0"/>
                <a:cs typeface="Segoe UI" panose="020B0502040204020203" pitchFamily="34" charset="0"/>
              </a:rPr>
              <a:t>Powiatowy Urząd Pracy w Aleksandrowie Kujawskim realizuje następujące formy POMOCY DLA PRACODAWCÓW:</a:t>
            </a:r>
          </a:p>
          <a:p>
            <a:pPr marL="742950" lvl="1" indent="-285750">
              <a:lnSpc>
                <a:spcPct val="150000"/>
              </a:lnSpc>
              <a:buFont typeface="Arial" panose="020B0604020202020204" pitchFamily="34" charset="0"/>
              <a:buChar char="•"/>
            </a:pPr>
            <a:r>
              <a:rPr lang="pl-PL" sz="1200" b="1" dirty="0"/>
              <a:t>POŚREDNICTWO PRACY – POMOC W ZATRUDNIENIU</a:t>
            </a:r>
            <a:endParaRPr lang="pl-PL" sz="1200" dirty="0"/>
          </a:p>
          <a:p>
            <a:pPr marL="742950" lvl="1" indent="-285750">
              <a:lnSpc>
                <a:spcPct val="150000"/>
              </a:lnSpc>
              <a:buFont typeface="Arial" panose="020B0604020202020204" pitchFamily="34" charset="0"/>
              <a:buChar char="•"/>
            </a:pPr>
            <a:r>
              <a:rPr lang="pl-PL" sz="1200" b="1" dirty="0" smtClean="0"/>
              <a:t>PORADNICTWO ZAWODOWE</a:t>
            </a:r>
          </a:p>
          <a:p>
            <a:pPr marL="742950" lvl="1" indent="-285750">
              <a:lnSpc>
                <a:spcPct val="150000"/>
              </a:lnSpc>
              <a:buFont typeface="Arial" panose="020B0604020202020204" pitchFamily="34" charset="0"/>
              <a:buChar char="•"/>
            </a:pPr>
            <a:r>
              <a:rPr lang="pl-PL" sz="1200" b="1" dirty="0" smtClean="0"/>
              <a:t>KRAJOWY FUNDUSZ SZKOLENIOWY – KSZTAŁCENIE USTAWICZNE  PRACODAWCÓW </a:t>
            </a:r>
            <a:r>
              <a:rPr lang="pl-PL" sz="1200" b="1" dirty="0"/>
              <a:t>I </a:t>
            </a:r>
            <a:r>
              <a:rPr lang="pl-PL" sz="1200" b="1" dirty="0" smtClean="0"/>
              <a:t>PRACOWNIKÓW</a:t>
            </a:r>
          </a:p>
          <a:p>
            <a:pPr marL="285750" indent="-285750">
              <a:buFont typeface="Arial" panose="020B0604020202020204" pitchFamily="34" charset="0"/>
              <a:buChar char="•"/>
            </a:pPr>
            <a:r>
              <a:rPr lang="pl-PL" sz="1200" b="1" dirty="0"/>
              <a:t> </a:t>
            </a:r>
            <a:r>
              <a:rPr lang="pl-PL" sz="1200" b="1" dirty="0" smtClean="0"/>
              <a:t>      SZKOLENIE </a:t>
            </a:r>
            <a:r>
              <a:rPr lang="pl-PL" sz="1200" b="1" dirty="0"/>
              <a:t>BEZROBOTNYCH NA ZAMÓWIENIE </a:t>
            </a:r>
            <a:r>
              <a:rPr lang="pl-PL" sz="1200" b="1" dirty="0" smtClean="0"/>
              <a:t>PRACODAWCY- </a:t>
            </a:r>
            <a:r>
              <a:rPr lang="pl-PL" sz="1200" b="1" dirty="0"/>
              <a:t>TRÓJSTRONNE UMOWY </a:t>
            </a:r>
            <a:r>
              <a:rPr lang="pl-PL" sz="1200" b="1" dirty="0" smtClean="0"/>
              <a:t>SZKOLENIOWE</a:t>
            </a:r>
          </a:p>
          <a:p>
            <a:pPr marL="285750" indent="-285750">
              <a:buFont typeface="Arial" panose="020B0604020202020204" pitchFamily="34" charset="0"/>
              <a:buChar char="•"/>
            </a:pPr>
            <a:r>
              <a:rPr lang="pl-PL" sz="1200" b="1" dirty="0" smtClean="0"/>
              <a:t>       STAŻE </a:t>
            </a:r>
            <a:r>
              <a:rPr lang="pl-PL" sz="1200" b="1" dirty="0"/>
              <a:t>DLA </a:t>
            </a:r>
            <a:r>
              <a:rPr lang="pl-PL" sz="1200" b="1" dirty="0" smtClean="0"/>
              <a:t>BEZROBOTNYCH</a:t>
            </a:r>
          </a:p>
          <a:p>
            <a:pPr marL="285750" indent="-285750">
              <a:buFont typeface="Arial" panose="020B0604020202020204" pitchFamily="34" charset="0"/>
              <a:buChar char="•"/>
            </a:pPr>
            <a:r>
              <a:rPr lang="pl-PL" sz="1200" b="1" dirty="0" smtClean="0"/>
              <a:t>       PRZYGOTOWANIE </a:t>
            </a:r>
            <a:r>
              <a:rPr lang="pl-PL" sz="1200" b="1" dirty="0"/>
              <a:t>ZAWODOWE </a:t>
            </a:r>
            <a:r>
              <a:rPr lang="pl-PL" sz="1200" b="1" dirty="0" smtClean="0"/>
              <a:t>DOROSŁYCH</a:t>
            </a:r>
          </a:p>
          <a:p>
            <a:pPr marL="285750" indent="-285750">
              <a:buFont typeface="Arial" panose="020B0604020202020204" pitchFamily="34" charset="0"/>
              <a:buChar char="•"/>
            </a:pPr>
            <a:r>
              <a:rPr lang="pl-PL" sz="1200" b="1" dirty="0"/>
              <a:t> </a:t>
            </a:r>
            <a:r>
              <a:rPr lang="pl-PL" sz="1200" b="1" dirty="0" smtClean="0"/>
              <a:t>      </a:t>
            </a:r>
            <a:r>
              <a:rPr lang="pl-PL" sz="1200" b="1" dirty="0"/>
              <a:t>PRACE </a:t>
            </a:r>
            <a:r>
              <a:rPr lang="pl-PL" sz="1200" b="1" dirty="0" smtClean="0"/>
              <a:t>INTERWENCYJNE</a:t>
            </a:r>
          </a:p>
          <a:p>
            <a:pPr marL="285750" indent="-285750">
              <a:buFont typeface="Arial" panose="020B0604020202020204" pitchFamily="34" charset="0"/>
              <a:buChar char="•"/>
            </a:pPr>
            <a:r>
              <a:rPr lang="pl-PL" sz="1200" b="1" dirty="0"/>
              <a:t> </a:t>
            </a:r>
            <a:r>
              <a:rPr lang="pl-PL" sz="1200" b="1" dirty="0" smtClean="0"/>
              <a:t>      ROBOTY PUBLICZNE</a:t>
            </a:r>
          </a:p>
          <a:p>
            <a:pPr marL="285750" indent="-285750">
              <a:buFont typeface="Arial" panose="020B0604020202020204" pitchFamily="34" charset="0"/>
              <a:buChar char="•"/>
            </a:pPr>
            <a:r>
              <a:rPr lang="pl-PL" sz="1200" b="1" dirty="0"/>
              <a:t> </a:t>
            </a:r>
            <a:r>
              <a:rPr lang="pl-PL" sz="1200" b="1" dirty="0" smtClean="0"/>
              <a:t>      </a:t>
            </a:r>
            <a:r>
              <a:rPr lang="pl-PL" sz="1200" b="1" dirty="0"/>
              <a:t>GRANT NA UTWORZENIE STANOWISKA W FORMIE </a:t>
            </a:r>
            <a:r>
              <a:rPr lang="pl-PL" sz="1200" b="1" dirty="0" smtClean="0"/>
              <a:t>TELEPRACY</a:t>
            </a:r>
          </a:p>
          <a:p>
            <a:pPr marL="285750" indent="-285750">
              <a:buFont typeface="Arial" panose="020B0604020202020204" pitchFamily="34" charset="0"/>
              <a:buChar char="•"/>
            </a:pPr>
            <a:r>
              <a:rPr lang="pl-PL" sz="1200" b="1" dirty="0"/>
              <a:t> </a:t>
            </a:r>
            <a:r>
              <a:rPr lang="pl-PL" sz="1200" b="1" dirty="0" smtClean="0"/>
              <a:t>      </a:t>
            </a:r>
            <a:r>
              <a:rPr lang="pl-PL" sz="1200" b="1" dirty="0"/>
              <a:t>ŚWIADCZENIE AKTYWIZACYJNE DLA </a:t>
            </a:r>
            <a:r>
              <a:rPr lang="pl-PL" sz="1200" b="1" dirty="0" smtClean="0"/>
              <a:t>PRACODAWCY</a:t>
            </a:r>
          </a:p>
          <a:p>
            <a:pPr marL="285750" indent="-285750">
              <a:buFont typeface="Arial" panose="020B0604020202020204" pitchFamily="34" charset="0"/>
              <a:buChar char="•"/>
            </a:pPr>
            <a:r>
              <a:rPr lang="pl-PL" sz="1200" b="1" dirty="0"/>
              <a:t> </a:t>
            </a:r>
            <a:r>
              <a:rPr lang="pl-PL" sz="1200" b="1" dirty="0" smtClean="0"/>
              <a:t>      </a:t>
            </a:r>
            <a:r>
              <a:rPr lang="pl-PL" sz="1200" b="1" dirty="0"/>
              <a:t>DOFINANSOWANIE WYNAGRODZENIA ZA </a:t>
            </a:r>
            <a:r>
              <a:rPr lang="pl-PL" sz="1200" b="1" dirty="0" smtClean="0"/>
              <a:t>ZATRUDNIENIE</a:t>
            </a:r>
            <a:r>
              <a:rPr lang="pl-PL" sz="1200" dirty="0" smtClean="0"/>
              <a:t> </a:t>
            </a:r>
            <a:r>
              <a:rPr lang="pl-PL" sz="1200" b="1" dirty="0" smtClean="0"/>
              <a:t>BEZROBOTNEGO </a:t>
            </a:r>
            <a:r>
              <a:rPr lang="pl-PL" sz="1200" b="1" dirty="0"/>
              <a:t>W WIEKU 50</a:t>
            </a:r>
            <a:r>
              <a:rPr lang="pl-PL" sz="1200" b="1" dirty="0" smtClean="0"/>
              <a:t>+</a:t>
            </a:r>
          </a:p>
          <a:p>
            <a:pPr marL="285750" indent="-285750">
              <a:buFont typeface="Arial" panose="020B0604020202020204" pitchFamily="34" charset="0"/>
              <a:buChar char="•"/>
            </a:pPr>
            <a:r>
              <a:rPr lang="pl-PL" sz="1200" b="1" dirty="0"/>
              <a:t> </a:t>
            </a:r>
            <a:r>
              <a:rPr lang="pl-PL" sz="1200" b="1" dirty="0" smtClean="0"/>
              <a:t>      </a:t>
            </a:r>
            <a:r>
              <a:rPr lang="pl-PL" sz="1200" b="1" dirty="0"/>
              <a:t>REFUNDACJA SKŁADEK NA UBEZPIECZENIA </a:t>
            </a:r>
            <a:r>
              <a:rPr lang="pl-PL" sz="1200" b="1" dirty="0" smtClean="0"/>
              <a:t>SPOŁECZNE MŁODYCH BEZROBOTNYCH</a:t>
            </a:r>
          </a:p>
          <a:p>
            <a:pPr marL="171450" indent="-171450">
              <a:buFont typeface="Arial" panose="020B0604020202020204" pitchFamily="34" charset="0"/>
              <a:buChar char="•"/>
            </a:pPr>
            <a:r>
              <a:rPr lang="pl-PL" sz="1200" b="1" dirty="0"/>
              <a:t> </a:t>
            </a:r>
            <a:r>
              <a:rPr lang="pl-PL" sz="1200" b="1" dirty="0" smtClean="0"/>
              <a:t>          ZWOLNIENIE </a:t>
            </a:r>
            <a:r>
              <a:rPr lang="pl-PL" sz="1200" b="1" dirty="0"/>
              <a:t>Z OPŁACANIA SKŁADKI NA FUNDUSZ PRACY ORAZ </a:t>
            </a:r>
            <a:r>
              <a:rPr lang="pl-PL" sz="1200" b="1" dirty="0" smtClean="0"/>
              <a:t>SKŁADKI</a:t>
            </a:r>
            <a:r>
              <a:rPr lang="pl-PL" sz="1200" dirty="0" smtClean="0"/>
              <a:t> </a:t>
            </a:r>
            <a:r>
              <a:rPr lang="pl-PL" sz="1200" b="1" dirty="0" smtClean="0"/>
              <a:t>NA FUNDUSZ    </a:t>
            </a:r>
          </a:p>
          <a:p>
            <a:r>
              <a:rPr lang="pl-PL" sz="1200" b="1" dirty="0"/>
              <a:t> </a:t>
            </a:r>
            <a:r>
              <a:rPr lang="pl-PL" sz="1200" b="1" dirty="0" smtClean="0"/>
              <a:t>               GWARANTOWANYCH </a:t>
            </a:r>
            <a:r>
              <a:rPr lang="pl-PL" sz="1200" b="1" dirty="0"/>
              <a:t>ŚWIADCZEŃ PRACOWNICZYCH ZA ZATRUDNIONYCH BEZROBOTNYCH DO 30 ROKU </a:t>
            </a:r>
            <a:r>
              <a:rPr lang="pl-PL" sz="1200" b="1" dirty="0" smtClean="0"/>
              <a:t>  </a:t>
            </a:r>
          </a:p>
          <a:p>
            <a:r>
              <a:rPr lang="pl-PL" sz="1200" b="1" dirty="0"/>
              <a:t> </a:t>
            </a:r>
            <a:r>
              <a:rPr lang="pl-PL" sz="1200" b="1" dirty="0" smtClean="0"/>
              <a:t>               ŻYCIA</a:t>
            </a:r>
          </a:p>
          <a:p>
            <a:pPr marL="285750" indent="-285750">
              <a:buFont typeface="Arial" panose="020B0604020202020204" pitchFamily="34" charset="0"/>
              <a:buChar char="•"/>
            </a:pPr>
            <a:r>
              <a:rPr lang="pl-PL" sz="1200" b="1" dirty="0"/>
              <a:t> </a:t>
            </a:r>
            <a:r>
              <a:rPr lang="pl-PL" sz="1200" b="1" dirty="0" smtClean="0"/>
              <a:t>       ZWOLNIENIE </a:t>
            </a:r>
            <a:r>
              <a:rPr lang="pl-PL" sz="1200" b="1" dirty="0"/>
              <a:t>Z OPŁACANIA SKŁADKI NA FUNDUSZ PRACY ORAZ </a:t>
            </a:r>
            <a:r>
              <a:rPr lang="pl-PL" sz="1200" b="1" dirty="0" smtClean="0"/>
              <a:t>SKŁADKI</a:t>
            </a:r>
            <a:r>
              <a:rPr lang="pl-PL" sz="1200" dirty="0" smtClean="0"/>
              <a:t> </a:t>
            </a:r>
            <a:r>
              <a:rPr lang="pl-PL" sz="1200" b="1" dirty="0" smtClean="0"/>
              <a:t>NA FUNDUSZ          </a:t>
            </a:r>
          </a:p>
          <a:p>
            <a:r>
              <a:rPr lang="pl-PL" sz="1200" b="1" dirty="0" smtClean="0"/>
              <a:t>                GWARANTOWANYCH </a:t>
            </a:r>
            <a:r>
              <a:rPr lang="pl-PL" sz="1200" b="1" dirty="0"/>
              <a:t>ŚWIADCZEŃ PRACOWNICZYCH ZA OSOBY ZATRUDNIONE, KTÓRE UKOŃCZYŁY 50 </a:t>
            </a:r>
            <a:r>
              <a:rPr lang="pl-PL" sz="1200" b="1" dirty="0" smtClean="0"/>
              <a:t> </a:t>
            </a:r>
          </a:p>
          <a:p>
            <a:r>
              <a:rPr lang="pl-PL" sz="1200" b="1" dirty="0"/>
              <a:t> </a:t>
            </a:r>
            <a:r>
              <a:rPr lang="pl-PL" sz="1200" b="1" dirty="0" smtClean="0"/>
              <a:t>               ROK </a:t>
            </a:r>
            <a:r>
              <a:rPr lang="pl-PL" sz="1200" b="1" dirty="0"/>
              <a:t>ŻYCIA I POWRACAJĄ Z </a:t>
            </a:r>
            <a:r>
              <a:rPr lang="pl-PL" sz="1200" b="1" dirty="0" smtClean="0"/>
              <a:t>BEZROBOCIA</a:t>
            </a:r>
          </a:p>
          <a:p>
            <a:pPr marL="285750" indent="-285750">
              <a:buFont typeface="Arial" panose="020B0604020202020204" pitchFamily="34" charset="0"/>
              <a:buChar char="•"/>
            </a:pPr>
            <a:r>
              <a:rPr lang="pl-PL" sz="1200" b="1" dirty="0"/>
              <a:t> </a:t>
            </a:r>
            <a:r>
              <a:rPr lang="pl-PL" sz="1200" b="1" dirty="0" smtClean="0"/>
              <a:t>       REFUNDACJA </a:t>
            </a:r>
            <a:r>
              <a:rPr lang="pl-PL" sz="1200" b="1" dirty="0"/>
              <a:t>KOSZTÓW WYPOSAŻENIA LUB </a:t>
            </a:r>
            <a:r>
              <a:rPr lang="pl-PL" sz="1200" b="1" dirty="0" smtClean="0"/>
              <a:t>DOPOSAŻENIA STANOWISKA PRACY</a:t>
            </a:r>
          </a:p>
          <a:p>
            <a:pPr marL="285750" indent="-285750">
              <a:buFont typeface="Arial" panose="020B0604020202020204" pitchFamily="34" charset="0"/>
              <a:buChar char="•"/>
            </a:pPr>
            <a:r>
              <a:rPr lang="pl-PL" sz="1200" b="1" dirty="0"/>
              <a:t> </a:t>
            </a:r>
            <a:r>
              <a:rPr lang="pl-PL" sz="1200" b="1" dirty="0" smtClean="0"/>
              <a:t>       POMOC </a:t>
            </a:r>
            <a:r>
              <a:rPr lang="pl-PL" sz="1200" b="1" dirty="0"/>
              <a:t>DLA PRACOWNIKÓW OBJĘTYCH ZWOLNIENIEM </a:t>
            </a:r>
            <a:r>
              <a:rPr lang="pl-PL" sz="1200" b="1" dirty="0" smtClean="0"/>
              <a:t>MONITOROWANYM</a:t>
            </a:r>
          </a:p>
          <a:p>
            <a:pPr marL="285750" indent="-285750">
              <a:buFont typeface="Arial" panose="020B0604020202020204" pitchFamily="34" charset="0"/>
              <a:buChar char="•"/>
            </a:pPr>
            <a:r>
              <a:rPr lang="pl-PL" sz="1200" b="1" dirty="0"/>
              <a:t> </a:t>
            </a:r>
            <a:r>
              <a:rPr lang="pl-PL" sz="1200" b="1" dirty="0" smtClean="0"/>
              <a:t>       REFUNDACJA CZĘŚCI KOSZTÓW ZATRUDNIENIA PRZEZ 12 MIESIĘCY </a:t>
            </a:r>
            <a:endParaRPr lang="pl-PL" sz="1200" dirty="0"/>
          </a:p>
          <a:p>
            <a:pPr marL="285750" indent="-285750">
              <a:buFont typeface="Arial" panose="020B0604020202020204" pitchFamily="34" charset="0"/>
              <a:buChar char="•"/>
            </a:pPr>
            <a:endParaRPr lang="pl-PL" sz="1200" dirty="0"/>
          </a:p>
          <a:p>
            <a:pPr marL="285750" indent="-285750">
              <a:buFont typeface="Arial" panose="020B0604020202020204" pitchFamily="34" charset="0"/>
              <a:buChar char="•"/>
            </a:pPr>
            <a:endParaRPr lang="pl-PL" sz="1200" b="1" dirty="0" smtClean="0"/>
          </a:p>
          <a:p>
            <a:endParaRPr lang="pl-PL" sz="1400" dirty="0"/>
          </a:p>
          <a:p>
            <a:pPr marL="285750" indent="-285750">
              <a:buFont typeface="Arial" panose="020B0604020202020204" pitchFamily="34" charset="0"/>
              <a:buChar char="•"/>
            </a:pPr>
            <a:endParaRPr lang="pl-PL" sz="1400" dirty="0"/>
          </a:p>
          <a:p>
            <a:r>
              <a:rPr lang="pl-PL" sz="1400" dirty="0"/>
              <a:t/>
            </a:r>
            <a:br>
              <a:rPr lang="pl-PL" sz="1400" dirty="0"/>
            </a:br>
            <a:endParaRPr lang="pl-PL"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endParaRPr lang="pl-PL" b="1" dirty="0"/>
          </a:p>
          <a:p>
            <a:endParaRPr lang="pl-PL" b="1" dirty="0" smtClean="0"/>
          </a:p>
          <a:p>
            <a:endParaRPr lang="pl-PL" b="1" dirty="0"/>
          </a:p>
          <a:p>
            <a:endParaRPr lang="pl-PL" dirty="0"/>
          </a:p>
          <a:p>
            <a:r>
              <a:rPr lang="pl-PL" dirty="0"/>
              <a:t/>
            </a:r>
            <a:br>
              <a:rPr lang="pl-PL" dirty="0"/>
            </a:br>
            <a:endParaRPr lang="pl-PL" dirty="0"/>
          </a:p>
          <a:p>
            <a:endParaRPr lang="pl-PL" dirty="0"/>
          </a:p>
        </p:txBody>
      </p:sp>
    </p:spTree>
    <p:extLst>
      <p:ext uri="{BB962C8B-B14F-4D97-AF65-F5344CB8AC3E}">
        <p14:creationId xmlns:p14="http://schemas.microsoft.com/office/powerpoint/2010/main" val="29132382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Prostokąt 4"/>
          <p:cNvSpPr/>
          <p:nvPr/>
        </p:nvSpPr>
        <p:spPr>
          <a:xfrm>
            <a:off x="516835" y="1679713"/>
            <a:ext cx="11131826" cy="5570756"/>
          </a:xfrm>
          <a:prstGeom prst="rect">
            <a:avLst/>
          </a:prstGeom>
        </p:spPr>
        <p:txBody>
          <a:bodyPr wrap="square">
            <a:spAutoFit/>
          </a:bodyPr>
          <a:lstStyle/>
          <a:p>
            <a:endParaRPr lang="pl-PL" dirty="0" smtClean="0"/>
          </a:p>
          <a:p>
            <a:r>
              <a:rPr lang="pl-PL" sz="3200" b="1" dirty="0"/>
              <a:t>G</a:t>
            </a:r>
            <a:r>
              <a:rPr lang="pl-PL" sz="3200" b="1" dirty="0" smtClean="0"/>
              <a:t>rantu na utworzenie stanowiska w formie telepracy</a:t>
            </a:r>
            <a:endParaRPr lang="pl-PL" dirty="0" smtClean="0"/>
          </a:p>
          <a:p>
            <a:endParaRPr lang="pl-PL" dirty="0"/>
          </a:p>
          <a:p>
            <a:r>
              <a:rPr lang="pl-PL" dirty="0">
                <a:solidFill>
                  <a:srgbClr val="00B050"/>
                </a:solidFill>
              </a:rPr>
              <a:t>Na stanowisku telepracy powinien być zatrudniony skierowany przez urząd pracy bezrobotny rodzic wychowujący co najmniej jedno dziecko w wieku do 6 lat lub bezrobotny opiekun osoby zależnej, który w okresie 3 lat przed rejestracją w urzędzie pracy zrezygnował z zatrudnienia lub innej pracy zarobkowej ze względu na wychowywanie dziecka lub sprawowanie opieki nad osobą zależną.</a:t>
            </a:r>
            <a:r>
              <a:rPr lang="pl-PL" dirty="0"/>
              <a:t> </a:t>
            </a:r>
            <a:endParaRPr lang="pl-PL" dirty="0" smtClean="0"/>
          </a:p>
          <a:p>
            <a:endParaRPr lang="pl-PL" dirty="0" smtClean="0"/>
          </a:p>
          <a:p>
            <a:r>
              <a:rPr lang="pl-PL" dirty="0" smtClean="0">
                <a:solidFill>
                  <a:srgbClr val="FF0000"/>
                </a:solidFill>
              </a:rPr>
              <a:t>Grant </a:t>
            </a:r>
            <a:r>
              <a:rPr lang="pl-PL" dirty="0">
                <a:solidFill>
                  <a:srgbClr val="FF0000"/>
                </a:solidFill>
              </a:rPr>
              <a:t>nie może zostać przyznany na utworzenie stanowiska pracy dla bezrobotnego, który jest osobą bliską:</a:t>
            </a:r>
          </a:p>
          <a:p>
            <a:r>
              <a:rPr lang="pl-PL" dirty="0"/>
              <a:t>– małżonkiem pracodawcy lub przedsiębiorcy;</a:t>
            </a:r>
          </a:p>
          <a:p>
            <a:r>
              <a:rPr lang="pl-PL" dirty="0"/>
              <a:t>– rodzicem pracodawcy lub przedsiębiorcy;</a:t>
            </a:r>
          </a:p>
          <a:p>
            <a:r>
              <a:rPr lang="pl-PL" dirty="0"/>
              <a:t>– rodzeństwem pracodawcy lub przedsiębiorcy;</a:t>
            </a:r>
          </a:p>
          <a:p>
            <a:r>
              <a:rPr lang="pl-PL" dirty="0"/>
              <a:t>– dzieckiem własnym lub przysposobionym: pracodawcy lub przedsiębiorcy, małżonka pracodawcy lub przedsiębiorcy, rodzeństwa pracodawcy lub przedsiębiorcy.</a:t>
            </a:r>
          </a:p>
          <a:p>
            <a:r>
              <a:rPr lang="pl-PL" dirty="0"/>
              <a:t/>
            </a:r>
            <a:br>
              <a:rPr lang="pl-PL" dirty="0"/>
            </a:br>
            <a:endParaRPr lang="pl-PL" dirty="0"/>
          </a:p>
          <a:p>
            <a:endParaRPr lang="pl-PL" dirty="0"/>
          </a:p>
          <a:p>
            <a:r>
              <a:rPr lang="pl-PL" dirty="0"/>
              <a:t/>
            </a:r>
            <a:br>
              <a:rPr lang="pl-PL" dirty="0"/>
            </a:br>
            <a:endParaRPr lang="pl-PL" dirty="0">
              <a:effectLst/>
            </a:endParaRPr>
          </a:p>
        </p:txBody>
      </p:sp>
    </p:spTree>
    <p:extLst>
      <p:ext uri="{BB962C8B-B14F-4D97-AF65-F5344CB8AC3E}">
        <p14:creationId xmlns:p14="http://schemas.microsoft.com/office/powerpoint/2010/main" val="3834843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p:txBody>
          <a:bodyPr/>
          <a:lstStyle/>
          <a:p>
            <a:endParaRPr lang="pl-PL"/>
          </a:p>
        </p:txBody>
      </p:sp>
      <p:sp>
        <p:nvSpPr>
          <p:cNvPr id="7" name="Symbol zastępczy zawartości 6"/>
          <p:cNvSpPr>
            <a:spLocks noGrp="1"/>
          </p:cNvSpPr>
          <p:nvPr>
            <p:ph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Prostokąt 4"/>
          <p:cNvSpPr/>
          <p:nvPr/>
        </p:nvSpPr>
        <p:spPr>
          <a:xfrm>
            <a:off x="526773" y="2136338"/>
            <a:ext cx="11121887" cy="3570208"/>
          </a:xfrm>
          <a:prstGeom prst="rect">
            <a:avLst/>
          </a:prstGeom>
        </p:spPr>
        <p:txBody>
          <a:bodyPr wrap="square">
            <a:spAutoFit/>
          </a:bodyPr>
          <a:lstStyle/>
          <a:p>
            <a:pPr algn="just"/>
            <a:r>
              <a:rPr lang="pl-PL" sz="3200" b="1" dirty="0"/>
              <a:t>Pomoc urzędu pracy przy masowych </a:t>
            </a:r>
            <a:r>
              <a:rPr lang="pl-PL" sz="3200" b="1" dirty="0" smtClean="0"/>
              <a:t>redukcjach zatrudnienia </a:t>
            </a:r>
          </a:p>
          <a:p>
            <a:pPr algn="just"/>
            <a:endParaRPr lang="pl-PL" sz="3200" b="1" dirty="0" smtClean="0"/>
          </a:p>
          <a:p>
            <a:pPr algn="just"/>
            <a:r>
              <a:rPr lang="pl-PL" dirty="0" smtClean="0"/>
              <a:t>polega na współpracy z pracodawcą przy przygotowywaniu i realizacji programu zwolnień monitorowanych. </a:t>
            </a:r>
            <a:br>
              <a:rPr lang="pl-PL" dirty="0" smtClean="0"/>
            </a:br>
            <a:endParaRPr lang="pl-PL" dirty="0" smtClean="0"/>
          </a:p>
          <a:p>
            <a:pPr algn="just"/>
            <a:r>
              <a:rPr lang="pl-PL" dirty="0" smtClean="0">
                <a:solidFill>
                  <a:srgbClr val="00B050"/>
                </a:solidFill>
              </a:rPr>
              <a:t>Program uruchamiany jest gdy pracodawca zamierza zwolnić </a:t>
            </a:r>
            <a:r>
              <a:rPr lang="pl-PL" dirty="0">
                <a:solidFill>
                  <a:srgbClr val="00B050"/>
                </a:solidFill>
              </a:rPr>
              <a:t>co najmniej 50 osób w okresie 3 </a:t>
            </a:r>
            <a:r>
              <a:rPr lang="pl-PL">
                <a:solidFill>
                  <a:srgbClr val="00B050"/>
                </a:solidFill>
              </a:rPr>
              <a:t>miesięcy </a:t>
            </a:r>
            <a:endParaRPr lang="pl-PL" smtClean="0">
              <a:solidFill>
                <a:srgbClr val="00B050"/>
              </a:solidFill>
            </a:endParaRPr>
          </a:p>
          <a:p>
            <a:pPr algn="just"/>
            <a:endParaRPr lang="pl-PL" dirty="0" smtClean="0">
              <a:solidFill>
                <a:srgbClr val="00B050"/>
              </a:solidFill>
            </a:endParaRPr>
          </a:p>
          <a:p>
            <a:pPr algn="just"/>
            <a:r>
              <a:rPr lang="pl-PL" dirty="0" smtClean="0"/>
              <a:t>i </a:t>
            </a:r>
            <a:r>
              <a:rPr lang="pl-PL" dirty="0"/>
              <a:t>obejmuje świadczenia w zakresie pośrednictwa pracy, poradnictwa zawodowego i szkoleń</a:t>
            </a:r>
            <a:r>
              <a:rPr lang="pl-PL" dirty="0" smtClean="0"/>
              <a:t>.</a:t>
            </a:r>
          </a:p>
          <a:p>
            <a:pPr algn="just"/>
            <a:endParaRPr lang="pl-PL" dirty="0" smtClean="0"/>
          </a:p>
          <a:p>
            <a:pPr algn="just"/>
            <a:endParaRPr lang="pl-PL" dirty="0" smtClean="0"/>
          </a:p>
          <a:p>
            <a:r>
              <a:rPr lang="pl-PL" dirty="0"/>
              <a:t/>
            </a:r>
            <a:br>
              <a:rPr lang="pl-PL" dirty="0"/>
            </a:br>
            <a:endParaRPr lang="pl-PL" dirty="0">
              <a:effectLst/>
            </a:endParaRPr>
          </a:p>
        </p:txBody>
      </p:sp>
    </p:spTree>
    <p:extLst>
      <p:ext uri="{BB962C8B-B14F-4D97-AF65-F5344CB8AC3E}">
        <p14:creationId xmlns:p14="http://schemas.microsoft.com/office/powerpoint/2010/main" val="411659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Prostokąt 4"/>
          <p:cNvSpPr/>
          <p:nvPr/>
        </p:nvSpPr>
        <p:spPr>
          <a:xfrm>
            <a:off x="3048000" y="2136339"/>
            <a:ext cx="6096000" cy="2862322"/>
          </a:xfrm>
          <a:prstGeom prst="rect">
            <a:avLst/>
          </a:prstGeom>
        </p:spPr>
        <p:txBody>
          <a:bodyPr>
            <a:spAutoFit/>
          </a:bodyPr>
          <a:lstStyle/>
          <a:p>
            <a:pPr algn="ctr"/>
            <a:r>
              <a:rPr lang="pl-PL" sz="3600" dirty="0" smtClean="0"/>
              <a:t>Dziękuję </a:t>
            </a:r>
            <a:r>
              <a:rPr lang="pl-PL" sz="3600" dirty="0"/>
              <a:t>za uwagę</a:t>
            </a:r>
          </a:p>
          <a:p>
            <a:pPr algn="ctr"/>
            <a:r>
              <a:rPr lang="pl-PL" dirty="0"/>
              <a:t/>
            </a:r>
            <a:br>
              <a:rPr lang="pl-PL" dirty="0"/>
            </a:br>
            <a:endParaRPr lang="pl-PL" dirty="0"/>
          </a:p>
          <a:p>
            <a:pPr algn="ctr"/>
            <a:r>
              <a:rPr lang="pl-PL" dirty="0"/>
              <a:t>POWIATOWY URZĄD PRACY</a:t>
            </a:r>
          </a:p>
          <a:p>
            <a:pPr algn="ctr"/>
            <a:r>
              <a:rPr lang="pl-PL" dirty="0"/>
              <a:t>W ALEKSANDROWIE KUJAWSKIM </a:t>
            </a:r>
          </a:p>
          <a:p>
            <a:pPr algn="ctr"/>
            <a:r>
              <a:rPr lang="pl-PL" dirty="0"/>
              <a:t>UL. PRZEMYSŁOWA 1</a:t>
            </a:r>
          </a:p>
          <a:p>
            <a:pPr algn="ctr"/>
            <a:r>
              <a:rPr lang="pl-PL" dirty="0"/>
              <a:t>TEL. / FAX.54 282 46 96</a:t>
            </a:r>
            <a:br>
              <a:rPr lang="pl-PL" dirty="0"/>
            </a:br>
            <a:r>
              <a:rPr lang="pl-PL" u="sng" dirty="0">
                <a:hlinkClick r:id="rId3"/>
              </a:rPr>
              <a:t>www.pup-aleksandrowkujawski.pl</a:t>
            </a:r>
            <a:endParaRPr lang="pl-PL" dirty="0"/>
          </a:p>
          <a:p>
            <a:pPr algn="ctr"/>
            <a:r>
              <a:rPr lang="pl-PL" dirty="0"/>
              <a:t>e-mail: </a:t>
            </a:r>
            <a:r>
              <a:rPr lang="pl-PL" u="sng" dirty="0">
                <a:hlinkClick r:id="rId4"/>
              </a:rPr>
              <a:t>toal@praca</a:t>
            </a:r>
            <a:r>
              <a:rPr lang="pl-PL" dirty="0"/>
              <a:t>.gov.pl</a:t>
            </a:r>
            <a:endParaRPr lang="pl-PL" dirty="0">
              <a:effectLst/>
            </a:endParaRPr>
          </a:p>
        </p:txBody>
      </p:sp>
    </p:spTree>
    <p:extLst>
      <p:ext uri="{BB962C8B-B14F-4D97-AF65-F5344CB8AC3E}">
        <p14:creationId xmlns:p14="http://schemas.microsoft.com/office/powerpoint/2010/main" val="3631777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152525" y="1428750"/>
            <a:ext cx="9705975" cy="4970913"/>
          </a:xfrm>
          <a:prstGeom prst="rect">
            <a:avLst/>
          </a:prstGeom>
          <a:noFill/>
        </p:spPr>
        <p:txBody>
          <a:bodyPr wrap="square" rtlCol="0">
            <a:spAutoFit/>
          </a:bodyPr>
          <a:lstStyle/>
          <a:p>
            <a:r>
              <a:rPr lang="pl-PL" sz="3200" b="1" dirty="0">
                <a:latin typeface="Segoe UI" panose="020B0502040204020203" pitchFamily="34" charset="0"/>
                <a:cs typeface="Segoe UI" panose="020B0502040204020203" pitchFamily="34" charset="0"/>
              </a:rPr>
              <a:t>Pośrednictwo </a:t>
            </a:r>
            <a:r>
              <a:rPr lang="pl-PL" sz="3200" b="1" dirty="0" smtClean="0">
                <a:latin typeface="Segoe UI" panose="020B0502040204020203" pitchFamily="34" charset="0"/>
                <a:cs typeface="Segoe UI" panose="020B0502040204020203" pitchFamily="34" charset="0"/>
              </a:rPr>
              <a:t>pracy</a:t>
            </a:r>
          </a:p>
          <a:p>
            <a:r>
              <a:rPr lang="pl-PL" sz="3200" dirty="0" smtClean="0">
                <a:latin typeface="Segoe UI" panose="020B0502040204020203" pitchFamily="34" charset="0"/>
                <a:cs typeface="Segoe UI" panose="020B0502040204020203" pitchFamily="34" charset="0"/>
              </a:rPr>
              <a:t> </a:t>
            </a:r>
            <a:r>
              <a:rPr lang="pl-PL" sz="2000" dirty="0">
                <a:solidFill>
                  <a:srgbClr val="FF0000"/>
                </a:solidFill>
                <a:latin typeface="Segoe UI" panose="020B0502040204020203" pitchFamily="34" charset="0"/>
                <a:cs typeface="Segoe UI" panose="020B0502040204020203" pitchFamily="34" charset="0"/>
              </a:rPr>
              <a:t>jest prowadzone nieodpłatnie</a:t>
            </a:r>
            <a:r>
              <a:rPr lang="pl-PL" sz="2000" dirty="0">
                <a:latin typeface="Segoe UI" panose="020B0502040204020203" pitchFamily="34" charset="0"/>
                <a:cs typeface="Segoe UI" panose="020B0502040204020203" pitchFamily="34" charset="0"/>
              </a:rPr>
              <a:t>, zgodnie z zasadami</a:t>
            </a:r>
            <a:r>
              <a:rPr lang="pl-PL" sz="2000" dirty="0" smtClean="0">
                <a:latin typeface="Segoe UI" panose="020B0502040204020203" pitchFamily="34" charset="0"/>
                <a:cs typeface="Segoe UI" panose="020B0502040204020203" pitchFamily="34" charset="0"/>
              </a:rPr>
              <a:t>:</a:t>
            </a:r>
          </a:p>
          <a:p>
            <a:endParaRPr lang="pl-PL" sz="1600" dirty="0">
              <a:latin typeface="Segoe UI" panose="020B0502040204020203" pitchFamily="34" charset="0"/>
              <a:cs typeface="Segoe UI" panose="020B0502040204020203" pitchFamily="34" charset="0"/>
            </a:endParaRPr>
          </a:p>
          <a:p>
            <a:pPr marL="742950" lvl="1" indent="-285750">
              <a:lnSpc>
                <a:spcPct val="150000"/>
              </a:lnSpc>
              <a:buFont typeface="Arial" panose="020B0604020202020204" pitchFamily="34" charset="0"/>
              <a:buChar char="•"/>
            </a:pPr>
            <a:r>
              <a:rPr lang="pl-PL" sz="1600" dirty="0">
                <a:latin typeface="Segoe UI" panose="020B0502040204020203" pitchFamily="34" charset="0"/>
                <a:cs typeface="Segoe UI" panose="020B0502040204020203" pitchFamily="34" charset="0"/>
              </a:rPr>
              <a:t>dostępności usług pośrednictwa pracy dla poszukujących pracy oraz dla pracodawców,</a:t>
            </a:r>
          </a:p>
          <a:p>
            <a:pPr marL="742950" lvl="1" indent="-285750">
              <a:lnSpc>
                <a:spcPct val="150000"/>
              </a:lnSpc>
              <a:buFont typeface="Arial" panose="020B0604020202020204" pitchFamily="34" charset="0"/>
              <a:buChar char="•"/>
            </a:pPr>
            <a:r>
              <a:rPr lang="pl-PL" sz="1600" dirty="0">
                <a:latin typeface="Segoe UI" panose="020B0502040204020203" pitchFamily="34" charset="0"/>
                <a:cs typeface="Segoe UI" panose="020B0502040204020203" pitchFamily="34" charset="0"/>
              </a:rPr>
              <a:t>dobrowolności, oznaczającej wolne od przymusu korzystanie z usług pośrednictwa pracy przez poszukujących pracy,</a:t>
            </a:r>
          </a:p>
          <a:p>
            <a:pPr marL="742950" lvl="1" indent="-285750">
              <a:lnSpc>
                <a:spcPct val="150000"/>
              </a:lnSpc>
              <a:buFont typeface="Arial" panose="020B0604020202020204" pitchFamily="34" charset="0"/>
              <a:buChar char="•"/>
            </a:pPr>
            <a:r>
              <a:rPr lang="pl-PL" sz="1600" dirty="0">
                <a:latin typeface="Segoe UI" panose="020B0502040204020203" pitchFamily="34" charset="0"/>
                <a:cs typeface="Segoe UI" panose="020B0502040204020203" pitchFamily="34" charset="0"/>
              </a:rPr>
              <a:t>równości, oznaczającej obowiązek udzielania wszystkim poszukującym pracy pomocy w znalezieniu zatrudnienia lub innej pracy zarobkowej, bez względu na płeć, wiek, niepełnosprawność, rasę, pochodzenie etniczne, narodowość, orientację seksualną, przekonania polityczne i wyznanie religijne lub przynależność związkową,</a:t>
            </a:r>
          </a:p>
          <a:p>
            <a:pPr marL="742950" lvl="1" indent="-285750">
              <a:lnSpc>
                <a:spcPct val="150000"/>
              </a:lnSpc>
              <a:buFont typeface="Arial" panose="020B0604020202020204" pitchFamily="34" charset="0"/>
              <a:buChar char="•"/>
            </a:pPr>
            <a:r>
              <a:rPr lang="pl-PL" sz="1600" dirty="0">
                <a:latin typeface="Segoe UI" panose="020B0502040204020203" pitchFamily="34" charset="0"/>
                <a:cs typeface="Segoe UI" panose="020B0502040204020203" pitchFamily="34" charset="0"/>
              </a:rPr>
              <a:t>jawności, oznaczającej, że każde wolne miejsce pracy zgłoszone do urzędu pracy jest podawane do wiadomości bezrobotnym i poszukującym pracy.</a:t>
            </a:r>
          </a:p>
          <a:p>
            <a:pPr marL="285750" indent="-285750">
              <a:lnSpc>
                <a:spcPct val="150000"/>
              </a:lnSpc>
              <a:buFont typeface="Arial" panose="020B0604020202020204" pitchFamily="34" charset="0"/>
              <a:buChar char="•"/>
            </a:pPr>
            <a:endParaRPr lang="pl-PL"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035705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p:txBody>
          <a:bodyPr/>
          <a:lstStyle/>
          <a:p>
            <a:pPr algn="ctr"/>
            <a:endParaRPr lang="pl-PL" dirty="0"/>
          </a:p>
        </p:txBody>
      </p:sp>
      <p:sp>
        <p:nvSpPr>
          <p:cNvPr id="7" name="Symbol zastępczy zawartości 6"/>
          <p:cNvSpPr>
            <a:spLocks noGrp="1"/>
          </p:cNvSpPr>
          <p:nvPr>
            <p:ph idx="1"/>
          </p:nvPr>
        </p:nvSpPr>
        <p:spPr/>
        <p:txBody>
          <a:bodyPr/>
          <a:lstStyle/>
          <a:p>
            <a:r>
              <a:rPr lang="pl-PL" dirty="0" smtClean="0"/>
              <a:t>Zatrudnianie  z państw Europejskiego Obszaru Gospodarczego</a:t>
            </a:r>
          </a:p>
          <a:p>
            <a:pPr marL="0" indent="0">
              <a:buNone/>
            </a:pPr>
            <a:endParaRPr lang="pl-PL" dirty="0" smtClean="0"/>
          </a:p>
          <a:p>
            <a:r>
              <a:rPr lang="pl-PL" dirty="0" smtClean="0"/>
              <a:t>Zatrudnianie z innych państw </a:t>
            </a:r>
            <a:r>
              <a:rPr lang="pl-PL" dirty="0"/>
              <a:t>niż </a:t>
            </a:r>
            <a:r>
              <a:rPr lang="pl-PL" dirty="0" smtClean="0"/>
              <a:t>Europejski Obszar Gospodarczy</a:t>
            </a:r>
          </a:p>
          <a:p>
            <a:pPr marL="0" indent="0">
              <a:buNone/>
            </a:pPr>
            <a:endParaRPr lang="pl-PL" dirty="0" smtClean="0"/>
          </a:p>
          <a:p>
            <a:r>
              <a:rPr lang="pl-PL" dirty="0" smtClean="0"/>
              <a:t>Zatrudnianie obywateli Armenii, Białorusi, Gruzji, Mołdawii, Ukrainy</a:t>
            </a:r>
          </a:p>
          <a:p>
            <a:endParaRPr lang="pl-PL"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258" y="-184150"/>
            <a:ext cx="12846757" cy="7226300"/>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3817" y="962819"/>
            <a:ext cx="950436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Prostokąt 2"/>
          <p:cNvSpPr/>
          <p:nvPr/>
        </p:nvSpPr>
        <p:spPr>
          <a:xfrm>
            <a:off x="1193800" y="2274838"/>
            <a:ext cx="10528300" cy="2215991"/>
          </a:xfrm>
          <a:prstGeom prst="rect">
            <a:avLst/>
          </a:prstGeom>
        </p:spPr>
        <p:txBody>
          <a:bodyPr wrap="square">
            <a:spAutoFit/>
          </a:bodyPr>
          <a:lstStyle/>
          <a:p>
            <a:r>
              <a:rPr lang="pl-PL" sz="2400" dirty="0"/>
              <a:t>Zatrudnianie  z państw Europejskiego Obszaru Gospodarczego</a:t>
            </a:r>
          </a:p>
          <a:p>
            <a:endParaRPr lang="pl-PL" sz="2400" dirty="0"/>
          </a:p>
          <a:p>
            <a:r>
              <a:rPr lang="pl-PL" sz="2400" dirty="0"/>
              <a:t>Zatrudnianie z innych państw niż Europejski Obszar Gospodarczy</a:t>
            </a:r>
          </a:p>
          <a:p>
            <a:endParaRPr lang="pl-PL" sz="2400" dirty="0"/>
          </a:p>
          <a:p>
            <a:r>
              <a:rPr lang="pl-PL" sz="2400" dirty="0"/>
              <a:t>Zatrudnianie obywateli Armenii, Białorusi, Gruzji, Mołdawii, Ukrainy</a:t>
            </a:r>
          </a:p>
          <a:p>
            <a:endParaRPr lang="pl-PL" dirty="0"/>
          </a:p>
        </p:txBody>
      </p:sp>
    </p:spTree>
    <p:extLst>
      <p:ext uri="{BB962C8B-B14F-4D97-AF65-F5344CB8AC3E}">
        <p14:creationId xmlns:p14="http://schemas.microsoft.com/office/powerpoint/2010/main" val="3676094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p:txBody>
          <a:bodyPr/>
          <a:lstStyle/>
          <a:p>
            <a:endParaRPr lang="pl-PL"/>
          </a:p>
        </p:txBody>
      </p:sp>
      <p:sp>
        <p:nvSpPr>
          <p:cNvPr id="9" name="Symbol zastępczy zawartości 8"/>
          <p:cNvSpPr>
            <a:spLocks noGrp="1"/>
          </p:cNvSpPr>
          <p:nvPr>
            <p:ph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057276" y="1352153"/>
            <a:ext cx="9610724" cy="4401205"/>
          </a:xfrm>
          <a:prstGeom prst="rect">
            <a:avLst/>
          </a:prstGeom>
          <a:noFill/>
        </p:spPr>
        <p:txBody>
          <a:bodyPr wrap="square" rtlCol="0">
            <a:spAutoFit/>
          </a:bodyPr>
          <a:lstStyle/>
          <a:p>
            <a:endParaRPr lang="pl-PL" dirty="0" smtClean="0"/>
          </a:p>
          <a:p>
            <a:pPr algn="just"/>
            <a:r>
              <a:rPr lang="pl-PL" sz="3200" b="1" dirty="0" smtClean="0"/>
              <a:t>Poradnictwo zawodowe</a:t>
            </a:r>
          </a:p>
          <a:p>
            <a:pPr algn="just"/>
            <a:r>
              <a:rPr lang="pl-PL" sz="3200" b="1" dirty="0" smtClean="0"/>
              <a:t>świadczone </a:t>
            </a:r>
            <a:r>
              <a:rPr lang="pl-PL" sz="3200" b="1" dirty="0"/>
              <a:t>na rzecz pracodawców obejmuje: </a:t>
            </a:r>
            <a:endParaRPr lang="pl-PL" sz="3200" b="1" dirty="0" smtClean="0"/>
          </a:p>
          <a:p>
            <a:pPr algn="just"/>
            <a:endParaRPr lang="pl-PL" dirty="0"/>
          </a:p>
          <a:p>
            <a:pPr marL="342900" indent="-342900" algn="just">
              <a:buAutoNum type="arabicParenR"/>
            </a:pPr>
            <a:r>
              <a:rPr lang="pl-PL" dirty="0" smtClean="0"/>
              <a:t>pomoc </a:t>
            </a:r>
            <a:r>
              <a:rPr lang="pl-PL" dirty="0"/>
              <a:t>w doborze kandydatów do pracy </a:t>
            </a:r>
            <a:endParaRPr lang="pl-PL" dirty="0" smtClean="0"/>
          </a:p>
          <a:p>
            <a:pPr algn="just"/>
            <a:endParaRPr lang="pl-PL" dirty="0"/>
          </a:p>
          <a:p>
            <a:pPr algn="just"/>
            <a:r>
              <a:rPr lang="pl-PL" dirty="0"/>
              <a:t>2</a:t>
            </a:r>
            <a:r>
              <a:rPr lang="pl-PL" dirty="0" smtClean="0"/>
              <a:t>)    </a:t>
            </a:r>
            <a:r>
              <a:rPr lang="pl-PL" dirty="0"/>
              <a:t>porady </a:t>
            </a:r>
            <a:r>
              <a:rPr lang="pl-PL" dirty="0" smtClean="0"/>
              <a:t>indywidualne</a:t>
            </a:r>
          </a:p>
          <a:p>
            <a:pPr algn="just"/>
            <a:endParaRPr lang="pl-PL" dirty="0"/>
          </a:p>
          <a:p>
            <a:pPr algn="just"/>
            <a:r>
              <a:rPr lang="pl-PL" b="1" i="1" dirty="0"/>
              <a:t>Uwaga</a:t>
            </a:r>
            <a:r>
              <a:rPr lang="pl-PL" i="1" dirty="0"/>
              <a:t>: </a:t>
            </a:r>
            <a:r>
              <a:rPr lang="pl-PL" i="1" dirty="0">
                <a:solidFill>
                  <a:srgbClr val="FF0000"/>
                </a:solidFill>
              </a:rPr>
              <a:t>Pomoc w doborze kandydatów do pracy może otrzymać tylko ten pracodawca, który chce pozyskać kandydatów na zgłoszoną do powiatowego urzędu pracy ofertę pracy. Pracodawca, który nie zgłosił do urzędu pracy oferty pracy nie może liczyć na pomoc w zakresie doboru kandydatów.</a:t>
            </a:r>
            <a:endParaRPr lang="pl-PL" dirty="0">
              <a:solidFill>
                <a:srgbClr val="FF0000"/>
              </a:solidFill>
            </a:endParaRPr>
          </a:p>
          <a:p>
            <a:pPr algn="just"/>
            <a:endParaRPr lang="pl-PL" dirty="0"/>
          </a:p>
          <a:p>
            <a:pPr algn="just"/>
            <a:r>
              <a:rPr lang="pl-PL" b="1" dirty="0">
                <a:solidFill>
                  <a:schemeClr val="accent6">
                    <a:lumMod val="50000"/>
                  </a:schemeClr>
                </a:solidFill>
              </a:rPr>
              <a:t>Usługi z zakresu poradnictwa są </a:t>
            </a:r>
            <a:r>
              <a:rPr lang="pl-PL" b="1" dirty="0" smtClean="0">
                <a:solidFill>
                  <a:schemeClr val="accent6">
                    <a:lumMod val="50000"/>
                  </a:schemeClr>
                </a:solidFill>
              </a:rPr>
              <a:t>bezpłatne</a:t>
            </a:r>
          </a:p>
          <a:p>
            <a:pPr algn="just"/>
            <a:r>
              <a:rPr lang="pl-PL" b="1" dirty="0" smtClean="0">
                <a:solidFill>
                  <a:schemeClr val="accent6">
                    <a:lumMod val="50000"/>
                  </a:schemeClr>
                </a:solidFill>
              </a:rPr>
              <a:t>świadczone </a:t>
            </a:r>
            <a:r>
              <a:rPr lang="pl-PL" b="1" dirty="0">
                <a:solidFill>
                  <a:schemeClr val="accent6">
                    <a:lumMod val="50000"/>
                  </a:schemeClr>
                </a:solidFill>
              </a:rPr>
              <a:t>z zachowaniem zasady poufności i ochrony danych.</a:t>
            </a:r>
            <a:endParaRPr lang="pl-PL" b="1" dirty="0">
              <a:solidFill>
                <a:schemeClr val="accent6">
                  <a:lumMod val="50000"/>
                </a:schemeClr>
              </a:solidFill>
              <a:effectLst/>
            </a:endParaRPr>
          </a:p>
        </p:txBody>
      </p:sp>
    </p:spTree>
    <p:extLst>
      <p:ext uri="{BB962C8B-B14F-4D97-AF65-F5344CB8AC3E}">
        <p14:creationId xmlns:p14="http://schemas.microsoft.com/office/powerpoint/2010/main" val="322164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Prostokąt 4"/>
          <p:cNvSpPr/>
          <p:nvPr/>
        </p:nvSpPr>
        <p:spPr>
          <a:xfrm>
            <a:off x="785191" y="3105835"/>
            <a:ext cx="9899374" cy="1754326"/>
          </a:xfrm>
          <a:prstGeom prst="rect">
            <a:avLst/>
          </a:prstGeom>
        </p:spPr>
        <p:txBody>
          <a:bodyPr wrap="square">
            <a:spAutoFit/>
          </a:bodyPr>
          <a:lstStyle/>
          <a:p>
            <a:pPr algn="ctr"/>
            <a:r>
              <a:rPr lang="pl-PL" sz="3600" cap="all" dirty="0">
                <a:solidFill>
                  <a:schemeClr val="accent6">
                    <a:lumMod val="75000"/>
                  </a:schemeClr>
                </a:solidFill>
                <a:latin typeface="Segoe UI" panose="020B0502040204020203" pitchFamily="34" charset="0"/>
                <a:cs typeface="Segoe UI" panose="020B0502040204020203" pitchFamily="34" charset="0"/>
              </a:rPr>
              <a:t>KRAJOWY FUNDUSZ </a:t>
            </a:r>
            <a:r>
              <a:rPr lang="pl-PL" sz="3600" cap="all" dirty="0" smtClean="0">
                <a:solidFill>
                  <a:schemeClr val="accent6">
                    <a:lumMod val="75000"/>
                  </a:schemeClr>
                </a:solidFill>
                <a:latin typeface="Segoe UI" panose="020B0502040204020203" pitchFamily="34" charset="0"/>
                <a:cs typeface="Segoe UI" panose="020B0502040204020203" pitchFamily="34" charset="0"/>
              </a:rPr>
              <a:t>SZKOLENIOWY-</a:t>
            </a:r>
            <a:br>
              <a:rPr lang="pl-PL" sz="3600" cap="all" dirty="0" smtClean="0">
                <a:solidFill>
                  <a:schemeClr val="accent6">
                    <a:lumMod val="75000"/>
                  </a:schemeClr>
                </a:solidFill>
                <a:latin typeface="Segoe UI" panose="020B0502040204020203" pitchFamily="34" charset="0"/>
                <a:cs typeface="Segoe UI" panose="020B0502040204020203" pitchFamily="34" charset="0"/>
              </a:rPr>
            </a:br>
            <a:r>
              <a:rPr lang="pl-PL" sz="3600" cap="all" dirty="0" smtClean="0">
                <a:latin typeface="Segoe UI" panose="020B0502040204020203" pitchFamily="34" charset="0"/>
                <a:cs typeface="Segoe UI" panose="020B0502040204020203" pitchFamily="34" charset="0"/>
              </a:rPr>
              <a:t>pomoc </a:t>
            </a:r>
            <a:r>
              <a:rPr lang="pl-PL" sz="3600" cap="all" dirty="0">
                <a:latin typeface="Segoe UI" panose="020B0502040204020203" pitchFamily="34" charset="0"/>
                <a:cs typeface="Segoe UI" panose="020B0502040204020203" pitchFamily="34" charset="0"/>
              </a:rPr>
              <a:t>dla pracodawców inwestujących w kadry</a:t>
            </a:r>
            <a:endParaRPr lang="pl-PL" sz="3600" dirty="0">
              <a:latin typeface="Segoe UI" panose="020B0502040204020203" pitchFamily="34" charset="0"/>
              <a:cs typeface="Segoe UI" panose="020B0502040204020203" pitchFamily="34" charset="0"/>
            </a:endParaRPr>
          </a:p>
        </p:txBody>
      </p:sp>
      <p:pic>
        <p:nvPicPr>
          <p:cNvPr id="1026" name="Picture 2" descr="logo-KFS-pole ochron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11368" y="1681162"/>
            <a:ext cx="19907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38579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138237" y="1305422"/>
            <a:ext cx="9915525" cy="5755422"/>
          </a:xfrm>
          <a:prstGeom prst="rect">
            <a:avLst/>
          </a:prstGeom>
          <a:noFill/>
        </p:spPr>
        <p:txBody>
          <a:bodyPr wrap="square" rtlCol="0">
            <a:spAutoFit/>
          </a:bodyPr>
          <a:lstStyle/>
          <a:p>
            <a:r>
              <a:rPr lang="pl-PL" sz="1600" b="1" dirty="0" smtClean="0">
                <a:solidFill>
                  <a:srgbClr val="FF0000"/>
                </a:solidFill>
              </a:rPr>
              <a:t>                                         TRÓJSTRONNE UMOWY SZKOLENIOWE</a:t>
            </a:r>
          </a:p>
          <a:p>
            <a:endParaRPr lang="pl-PL" sz="1600" b="1" dirty="0"/>
          </a:p>
          <a:p>
            <a:r>
              <a:rPr lang="pl-PL" sz="1600" b="1" dirty="0" smtClean="0"/>
              <a:t>Jakie </a:t>
            </a:r>
            <a:r>
              <a:rPr lang="pl-PL" sz="1600" b="1" dirty="0"/>
              <a:t>podmioty mogą ubiegać się o zawarcie trójstronnej umowy szkoleniowej</a:t>
            </a:r>
            <a:r>
              <a:rPr lang="pl-PL" sz="1600" b="1" dirty="0" smtClean="0"/>
              <a:t>?</a:t>
            </a:r>
          </a:p>
          <a:p>
            <a:r>
              <a:rPr lang="pl-PL" sz="1600" dirty="0" smtClean="0"/>
              <a:t>Każdy </a:t>
            </a:r>
            <a:r>
              <a:rPr lang="pl-PL" sz="1600" dirty="0"/>
              <a:t>pracodawca może starać się o sfinansowanie przez urząd pracy szkolenia dla osób bezrobotnych uwzględniającego specyficzne potrzeby firmy.</a:t>
            </a:r>
          </a:p>
          <a:p>
            <a:r>
              <a:rPr lang="pl-PL" sz="1600" b="1" i="1" dirty="0"/>
              <a:t>Uwaga</a:t>
            </a:r>
            <a:r>
              <a:rPr lang="pl-PL" sz="1600" i="1" dirty="0"/>
              <a:t>: Nie jest pracodawcą osoba prowadząca działalność gospodarczą niezatrudniająca żadnego pracownika</a:t>
            </a:r>
            <a:r>
              <a:rPr lang="pl-PL" sz="1600" dirty="0"/>
              <a:t>.</a:t>
            </a:r>
          </a:p>
          <a:p>
            <a:r>
              <a:rPr lang="pl-PL" sz="1600" dirty="0"/>
              <a:t/>
            </a:r>
            <a:br>
              <a:rPr lang="pl-PL" sz="1600" dirty="0"/>
            </a:br>
            <a:endParaRPr lang="pl-PL" sz="1600" dirty="0"/>
          </a:p>
          <a:p>
            <a:r>
              <a:rPr lang="pl-PL" sz="1600" b="1" dirty="0"/>
              <a:t>Jakie korzyści przynoszą trójstronne umowy szkoleniowe?</a:t>
            </a:r>
            <a:endParaRPr lang="pl-PL" sz="1600" dirty="0"/>
          </a:p>
          <a:p>
            <a:r>
              <a:rPr lang="pl-PL" sz="1600" dirty="0"/>
              <a:t>Szkolenia organizowane na podstawie trójstronnych umów szkoleniowych mają cechy tzw. szkoleń „szytych na miarę”. Umożliwiają wyposażenie bezrobotnych kandydatów do pracy w wiedzę i umiejętności w pełni dopasowane do wymagań stanowisk pracy w firmie</a:t>
            </a:r>
            <a:r>
              <a:rPr lang="pl-PL" sz="1600" dirty="0" smtClean="0"/>
              <a:t>.</a:t>
            </a:r>
          </a:p>
          <a:p>
            <a:endParaRPr lang="pl-PL" sz="1600" dirty="0"/>
          </a:p>
          <a:p>
            <a:r>
              <a:rPr lang="pl-PL" sz="1600" b="1" dirty="0"/>
              <a:t>W jaki sposób starać się o zawarcie trójstronnej umowy szkoleniowej?</a:t>
            </a:r>
            <a:endParaRPr lang="pl-PL" sz="1600" dirty="0"/>
          </a:p>
          <a:p>
            <a:r>
              <a:rPr lang="pl-PL" sz="1600" dirty="0"/>
              <a:t>Szkolenie organizowane na podstawie trójstronnej umowy szkoleniowej realizowane jest na wniosek pracodawcy. Wniosek należy złożyć w powiatowym urzędzie pracy właściwym ze względu na siedzibę pracodawcy albo miejsce prowadzenia działalności. Do wniosku należy dołączyć zobowiązanie do zatrudnienia bezrobotnych skierowanych na szkolenie na okres co najmniej 6 miesięcy w trakcie lub po ukończeniu szkolenia, lub po zdaniu egzaminu, jeśli został przeprowadzony. Finansowanie kosztów szkolenia organizowanego w ramach trójstronnej umowy szkoleniowej stanowi pomoc udzielaną zgodnie z warunkami dopuszczalności </a:t>
            </a:r>
            <a:r>
              <a:rPr lang="pl-PL" sz="1600" i="1" dirty="0"/>
              <a:t>pomocy de </a:t>
            </a:r>
            <a:r>
              <a:rPr lang="pl-PL" sz="1600" i="1" dirty="0" err="1"/>
              <a:t>minimis</a:t>
            </a:r>
            <a:r>
              <a:rPr lang="pl-PL" sz="1600" i="1" dirty="0"/>
              <a:t>.</a:t>
            </a:r>
            <a:endParaRPr lang="pl-PL" sz="1600" dirty="0"/>
          </a:p>
          <a:p>
            <a:endParaRPr lang="pl-PL" sz="1600" dirty="0"/>
          </a:p>
          <a:p>
            <a:r>
              <a:rPr lang="pl-PL" sz="1600" dirty="0"/>
              <a:t/>
            </a:r>
            <a:br>
              <a:rPr lang="pl-PL" sz="1600" dirty="0"/>
            </a:br>
            <a:endParaRPr lang="pl-PL" sz="1600" dirty="0">
              <a:effectLst/>
            </a:endParaRPr>
          </a:p>
        </p:txBody>
      </p:sp>
    </p:spTree>
    <p:extLst>
      <p:ext uri="{BB962C8B-B14F-4D97-AF65-F5344CB8AC3E}">
        <p14:creationId xmlns:p14="http://schemas.microsoft.com/office/powerpoint/2010/main" val="1668557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990598" y="1718645"/>
            <a:ext cx="10701337" cy="3847207"/>
          </a:xfrm>
          <a:prstGeom prst="rect">
            <a:avLst/>
          </a:prstGeom>
          <a:noFill/>
        </p:spPr>
        <p:txBody>
          <a:bodyPr wrap="square" rtlCol="0">
            <a:spAutoFit/>
          </a:bodyPr>
          <a:lstStyle/>
          <a:p>
            <a:pPr algn="just">
              <a:lnSpc>
                <a:spcPct val="150000"/>
              </a:lnSpc>
            </a:pPr>
            <a:r>
              <a:rPr lang="pl-PL" sz="3200" b="1" dirty="0" smtClean="0">
                <a:latin typeface="Segoe UI" panose="020B0502040204020203" pitchFamily="34" charset="0"/>
                <a:cs typeface="Segoe UI" panose="020B0502040204020203" pitchFamily="34" charset="0"/>
              </a:rPr>
              <a:t>Przygotowanie zawodowe dorosłych </a:t>
            </a:r>
          </a:p>
          <a:p>
            <a:pPr algn="just">
              <a:lnSpc>
                <a:spcPct val="150000"/>
              </a:lnSpc>
            </a:pPr>
            <a:r>
              <a:rPr lang="pl-PL" sz="1400" b="1" dirty="0" smtClean="0">
                <a:latin typeface="Segoe UI" panose="020B0502040204020203" pitchFamily="34" charset="0"/>
                <a:cs typeface="Segoe UI" panose="020B0502040204020203" pitchFamily="34" charset="0"/>
              </a:rPr>
              <a:t>praktycznej nauki zawodu dorosłych</a:t>
            </a:r>
            <a:r>
              <a:rPr lang="pl-PL" sz="1400" dirty="0" smtClean="0">
                <a:latin typeface="Segoe UI" panose="020B0502040204020203" pitchFamily="34" charset="0"/>
                <a:cs typeface="Segoe UI" panose="020B0502040204020203" pitchFamily="34" charset="0"/>
              </a:rPr>
              <a:t> </a:t>
            </a:r>
            <a:r>
              <a:rPr lang="pl-PL" sz="1400" dirty="0" smtClean="0"/>
              <a:t>przyuczenie do pracy, które </a:t>
            </a:r>
            <a:r>
              <a:rPr lang="pl-PL" sz="1400" dirty="0" smtClean="0">
                <a:solidFill>
                  <a:srgbClr val="FF0000"/>
                </a:solidFill>
              </a:rPr>
              <a:t>trwa od 6 do 12 miesięcy</a:t>
            </a:r>
          </a:p>
          <a:p>
            <a:pPr algn="just">
              <a:lnSpc>
                <a:spcPct val="150000"/>
              </a:lnSpc>
            </a:pPr>
            <a:r>
              <a:rPr lang="pl-PL" sz="1400" dirty="0" smtClean="0"/>
              <a:t/>
            </a:r>
            <a:br>
              <a:rPr lang="pl-PL" sz="1400" dirty="0" smtClean="0"/>
            </a:br>
            <a:r>
              <a:rPr lang="pl-PL" sz="1400" dirty="0" smtClean="0"/>
              <a:t>Przygotowanie zawodowe dorosłych jest formą aktywizacji przeznaczoną do realizacji przede wszystkim u pracodawcy. Na naukę umiejętności praktycznych u pracodawcy przeznacza się co najmniej 80% czasu, 20% czasu to nauka teorii, która może odbywać się u pracodawcy lub</a:t>
            </a:r>
            <a:br>
              <a:rPr lang="pl-PL" sz="1400" dirty="0" smtClean="0"/>
            </a:br>
            <a:r>
              <a:rPr lang="pl-PL" sz="1400" dirty="0" smtClean="0"/>
              <a:t> w instytucji szkoleniowej.</a:t>
            </a:r>
          </a:p>
          <a:p>
            <a:pPr algn="just">
              <a:lnSpc>
                <a:spcPct val="150000"/>
              </a:lnSpc>
            </a:pPr>
            <a:endParaRPr lang="pl-PL" sz="1400" dirty="0" smtClean="0"/>
          </a:p>
          <a:p>
            <a:pPr marL="285750" indent="-285750">
              <a:buFont typeface="Arial" panose="020B0604020202020204" pitchFamily="34" charset="0"/>
              <a:buChar char="•"/>
            </a:pPr>
            <a:r>
              <a:rPr lang="pl-PL" sz="1400" b="1" dirty="0" smtClean="0">
                <a:latin typeface="Segoe UI" panose="020B0502040204020203" pitchFamily="34" charset="0"/>
                <a:cs typeface="Segoe UI" panose="020B0502040204020203" pitchFamily="34" charset="0"/>
              </a:rPr>
              <a:t>przyuczenia do pracy dorosłych</a:t>
            </a:r>
            <a:r>
              <a:rPr lang="pl-PL" sz="1400" dirty="0" smtClean="0">
                <a:latin typeface="Segoe UI" panose="020B0502040204020203" pitchFamily="34" charset="0"/>
                <a:cs typeface="Segoe UI" panose="020B0502040204020203" pitchFamily="34" charset="0"/>
              </a:rPr>
              <a:t> (</a:t>
            </a:r>
            <a:r>
              <a:rPr lang="pl-PL" sz="1400" dirty="0" smtClean="0">
                <a:solidFill>
                  <a:srgbClr val="FF0000"/>
                </a:solidFill>
                <a:latin typeface="Segoe UI" panose="020B0502040204020203" pitchFamily="34" charset="0"/>
                <a:cs typeface="Segoe UI" panose="020B0502040204020203" pitchFamily="34" charset="0"/>
              </a:rPr>
              <a:t>trwające od 3 do 6 miesięcy</a:t>
            </a:r>
            <a:r>
              <a:rPr lang="pl-PL" sz="1400" dirty="0" smtClean="0">
                <a:latin typeface="Segoe UI" panose="020B0502040204020203" pitchFamily="34" charset="0"/>
                <a:cs typeface="Segoe UI" panose="020B0502040204020203" pitchFamily="34" charset="0"/>
              </a:rPr>
              <a:t>),</a:t>
            </a:r>
          </a:p>
          <a:p>
            <a:pPr algn="just">
              <a:lnSpc>
                <a:spcPct val="150000"/>
              </a:lnSpc>
            </a:pPr>
            <a:r>
              <a:rPr lang="pl-PL" sz="1400" dirty="0" smtClean="0">
                <a:latin typeface="Segoe UI" panose="020B0502040204020203" pitchFamily="34" charset="0"/>
                <a:cs typeface="Segoe UI" panose="020B0502040204020203" pitchFamily="34" charset="0"/>
              </a:rPr>
              <a:t>Przygotowanie zawodowe dorosłych </a:t>
            </a:r>
            <a:r>
              <a:rPr lang="pl-PL" sz="1400" b="1" dirty="0" smtClean="0">
                <a:latin typeface="Segoe UI" panose="020B0502040204020203" pitchFamily="34" charset="0"/>
                <a:cs typeface="Segoe UI" panose="020B0502040204020203" pitchFamily="34" charset="0"/>
              </a:rPr>
              <a:t>umożliwia uzyskanie tytułu zawodowego, tytułu czeladnika, kwalifikacji zawodowych</a:t>
            </a:r>
            <a:r>
              <a:rPr lang="pl-PL" sz="1400" dirty="0" smtClean="0">
                <a:latin typeface="Segoe UI" panose="020B0502040204020203" pitchFamily="34" charset="0"/>
                <a:cs typeface="Segoe UI" panose="020B0502040204020203" pitchFamily="34" charset="0"/>
              </a:rPr>
              <a:t> lub umiejętności potwierdzonych </a:t>
            </a:r>
            <a:r>
              <a:rPr lang="pl-PL" sz="1400" b="1" dirty="0" smtClean="0">
                <a:latin typeface="Segoe UI" panose="020B0502040204020203" pitchFamily="34" charset="0"/>
                <a:cs typeface="Segoe UI" panose="020B0502040204020203" pitchFamily="34" charset="0"/>
              </a:rPr>
              <a:t>zaświadczeniem</a:t>
            </a:r>
            <a:r>
              <a:rPr lang="pl-PL" sz="1400" dirty="0" smtClean="0">
                <a:latin typeface="Segoe UI" panose="020B0502040204020203" pitchFamily="34" charset="0"/>
                <a:cs typeface="Segoe UI" panose="020B0502040204020203" pitchFamily="34" charset="0"/>
              </a:rPr>
              <a:t>.</a:t>
            </a:r>
          </a:p>
          <a:p>
            <a:endParaRPr lang="pl-PL"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185596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pl-PL" dirty="0"/>
          </a:p>
        </p:txBody>
      </p:sp>
      <p:sp>
        <p:nvSpPr>
          <p:cNvPr id="3" name="Subtitle 2"/>
          <p:cNvSpPr>
            <a:spLocks noGrp="1"/>
          </p:cNvSpPr>
          <p:nvPr>
            <p:ph type="subTitle" idx="1"/>
          </p:nvPr>
        </p:nvSpPr>
        <p:spPr/>
        <p:txBody>
          <a:bodyPr/>
          <a:lstStyle/>
          <a:p>
            <a:endParaRPr lang="pl-PL"/>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745331" y="1271726"/>
            <a:ext cx="10701337" cy="4401205"/>
          </a:xfrm>
          <a:prstGeom prst="rect">
            <a:avLst/>
          </a:prstGeom>
          <a:noFill/>
        </p:spPr>
        <p:txBody>
          <a:bodyPr wrap="square" rtlCol="0">
            <a:spAutoFit/>
          </a:bodyPr>
          <a:lstStyle/>
          <a:p>
            <a:r>
              <a:rPr lang="pl-PL" sz="1600" dirty="0" smtClean="0"/>
              <a:t>	</a:t>
            </a:r>
          </a:p>
          <a:p>
            <a:endParaRPr lang="pl-PL" sz="1600" dirty="0"/>
          </a:p>
          <a:p>
            <a:pPr algn="just"/>
            <a:r>
              <a:rPr lang="pl-PL" sz="3200" b="1" dirty="0" smtClean="0"/>
              <a:t>STAŻ</a:t>
            </a:r>
          </a:p>
          <a:p>
            <a:pPr algn="just"/>
            <a:endParaRPr lang="pl-PL" sz="1600" dirty="0" smtClean="0"/>
          </a:p>
          <a:p>
            <a:pPr algn="just"/>
            <a:r>
              <a:rPr lang="pl-PL" sz="2800" dirty="0" smtClean="0"/>
              <a:t>Staż </a:t>
            </a:r>
            <a:r>
              <a:rPr lang="pl-PL" sz="2800" dirty="0"/>
              <a:t>realizowany jest na podstawie umowy między </a:t>
            </a:r>
            <a:r>
              <a:rPr lang="pl-PL" sz="2800" dirty="0" smtClean="0"/>
              <a:t>starostą</a:t>
            </a:r>
          </a:p>
          <a:p>
            <a:pPr algn="just"/>
            <a:r>
              <a:rPr lang="pl-PL" sz="2800" dirty="0" smtClean="0"/>
              <a:t> </a:t>
            </a:r>
            <a:r>
              <a:rPr lang="pl-PL" sz="2800" dirty="0"/>
              <a:t>(urzędem pracy</a:t>
            </a:r>
            <a:r>
              <a:rPr lang="pl-PL" sz="2800" dirty="0" smtClean="0"/>
              <a:t>), </a:t>
            </a:r>
            <a:r>
              <a:rPr lang="pl-PL" sz="2800" dirty="0"/>
              <a:t>a pracodawcą</a:t>
            </a:r>
            <a:r>
              <a:rPr lang="pl-PL" sz="1600" dirty="0" smtClean="0"/>
              <a:t>.</a:t>
            </a:r>
          </a:p>
          <a:p>
            <a:pPr algn="just"/>
            <a:r>
              <a:rPr lang="pl-PL" sz="1600" dirty="0" smtClean="0"/>
              <a:t> </a:t>
            </a:r>
            <a:br>
              <a:rPr lang="pl-PL" sz="1600" dirty="0" smtClean="0"/>
            </a:br>
            <a:endParaRPr lang="pl-PL" sz="1600" dirty="0" smtClean="0"/>
          </a:p>
          <a:p>
            <a:pPr algn="just"/>
            <a:endParaRPr lang="pl-PL" sz="1600" dirty="0"/>
          </a:p>
          <a:p>
            <a:pPr algn="just"/>
            <a:r>
              <a:rPr lang="pl-PL" sz="1600" b="1" i="1" dirty="0"/>
              <a:t>Podstawa prawna:</a:t>
            </a:r>
            <a:endParaRPr lang="pl-PL" sz="1600" dirty="0"/>
          </a:p>
          <a:p>
            <a:pPr algn="just"/>
            <a:r>
              <a:rPr lang="pl-PL" sz="1600" i="1" dirty="0"/>
              <a:t>art. 53 ustawy z dnia 20 kwietnia 2004 r. o promocji zatrudnienia i instytucjach rynku pracy </a:t>
            </a:r>
            <a:r>
              <a:rPr lang="pl-PL" sz="1600" i="1" dirty="0" smtClean="0"/>
              <a:t>(</a:t>
            </a:r>
            <a:r>
              <a:rPr lang="pl-PL" sz="1600" i="1" dirty="0" err="1" smtClean="0"/>
              <a:t>t.j</a:t>
            </a:r>
            <a:r>
              <a:rPr lang="pl-PL" sz="1600" i="1" dirty="0" smtClean="0"/>
              <a:t>. Dz</a:t>
            </a:r>
            <a:r>
              <a:rPr lang="pl-PL" sz="1600" i="1" dirty="0"/>
              <a:t>. U. z </a:t>
            </a:r>
            <a:r>
              <a:rPr lang="pl-PL" sz="1600" i="1" dirty="0" smtClean="0"/>
              <a:t>2015 </a:t>
            </a:r>
            <a:r>
              <a:rPr lang="pl-PL" sz="1600" i="1" dirty="0"/>
              <a:t>r. poz. </a:t>
            </a:r>
            <a:r>
              <a:rPr lang="pl-PL" sz="1600" i="1" dirty="0" smtClean="0"/>
              <a:t>149,); </a:t>
            </a:r>
            <a:r>
              <a:rPr lang="pl-PL" sz="1600" i="1" dirty="0"/>
              <a:t>rozporządzenie Ministra Pracy i Polityki Społecznej z dnia 20 sierpnia 2009 r. w sprawie szczegółowych warunków odbywania stażu przez bezrobotnych (Dz. U. Nr 142, poz. 1160).</a:t>
            </a:r>
            <a:endParaRPr lang="pl-PL" sz="1600" dirty="0"/>
          </a:p>
          <a:p>
            <a:r>
              <a:rPr lang="pl-PL" sz="1600" dirty="0"/>
              <a:t/>
            </a:r>
            <a:br>
              <a:rPr lang="pl-PL" sz="1600" dirty="0"/>
            </a:br>
            <a:endParaRPr lang="pl-PL" sz="1600" dirty="0">
              <a:effectLst/>
            </a:endParaRPr>
          </a:p>
        </p:txBody>
      </p:sp>
    </p:spTree>
    <p:extLst>
      <p:ext uri="{BB962C8B-B14F-4D97-AF65-F5344CB8AC3E}">
        <p14:creationId xmlns:p14="http://schemas.microsoft.com/office/powerpoint/2010/main" val="3099324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676</TotalTime>
  <Words>1185</Words>
  <Application>Microsoft Office PowerPoint</Application>
  <PresentationFormat>Niestandardowy</PresentationFormat>
  <Paragraphs>209</Paragraphs>
  <Slides>22</Slides>
  <Notes>0</Notes>
  <HiddenSlides>0</HiddenSlides>
  <MMClips>0</MMClips>
  <ScaleCrop>false</ScaleCrop>
  <HeadingPairs>
    <vt:vector size="4" baseType="variant">
      <vt:variant>
        <vt:lpstr>Motyw</vt:lpstr>
      </vt:variant>
      <vt:variant>
        <vt:i4>1</vt:i4>
      </vt:variant>
      <vt:variant>
        <vt:lpstr>Tytuły slajdów</vt:lpstr>
      </vt:variant>
      <vt:variant>
        <vt:i4>22</vt:i4>
      </vt:variant>
    </vt:vector>
  </HeadingPairs>
  <TitlesOfParts>
    <vt:vector size="23" baseType="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Supremo Sp. z o.o.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Martyna Gendera</dc:creator>
  <cp:lastModifiedBy>marek</cp:lastModifiedBy>
  <cp:revision>58</cp:revision>
  <cp:lastPrinted>2015-04-13T10:13:02Z</cp:lastPrinted>
  <dcterms:created xsi:type="dcterms:W3CDTF">2013-11-21T15:18:32Z</dcterms:created>
  <dcterms:modified xsi:type="dcterms:W3CDTF">2016-04-07T06:32:07Z</dcterms:modified>
</cp:coreProperties>
</file>