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9"/>
  </p:notesMasterIdLst>
  <p:handoutMasterIdLst>
    <p:handoutMasterId r:id="rId60"/>
  </p:handoutMasterIdLst>
  <p:sldIdLst>
    <p:sldId id="434" r:id="rId3"/>
    <p:sldId id="392" r:id="rId4"/>
    <p:sldId id="481" r:id="rId5"/>
    <p:sldId id="482" r:id="rId6"/>
    <p:sldId id="483" r:id="rId7"/>
    <p:sldId id="484" r:id="rId8"/>
    <p:sldId id="485" r:id="rId9"/>
    <p:sldId id="479" r:id="rId10"/>
    <p:sldId id="396" r:id="rId11"/>
    <p:sldId id="394" r:id="rId12"/>
    <p:sldId id="487" r:id="rId13"/>
    <p:sldId id="488" r:id="rId14"/>
    <p:sldId id="489" r:id="rId15"/>
    <p:sldId id="490" r:id="rId16"/>
    <p:sldId id="491" r:id="rId17"/>
    <p:sldId id="492" r:id="rId18"/>
    <p:sldId id="436" r:id="rId19"/>
    <p:sldId id="437" r:id="rId20"/>
    <p:sldId id="450" r:id="rId21"/>
    <p:sldId id="438" r:id="rId22"/>
    <p:sldId id="447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51" r:id="rId32"/>
    <p:sldId id="486" r:id="rId33"/>
    <p:sldId id="449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9" r:id="rId46"/>
    <p:sldId id="470" r:id="rId47"/>
    <p:sldId id="471" r:id="rId48"/>
    <p:sldId id="472" r:id="rId49"/>
    <p:sldId id="473" r:id="rId50"/>
    <p:sldId id="474" r:id="rId51"/>
    <p:sldId id="475" r:id="rId52"/>
    <p:sldId id="476" r:id="rId53"/>
    <p:sldId id="477" r:id="rId54"/>
    <p:sldId id="478" r:id="rId55"/>
    <p:sldId id="380" r:id="rId56"/>
    <p:sldId id="448" r:id="rId57"/>
    <p:sldId id="280" r:id="rId58"/>
  </p:sldIdLst>
  <p:sldSz cx="12192000" cy="6858000"/>
  <p:notesSz cx="6670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65" autoAdjust="0"/>
  </p:normalViewPr>
  <p:slideViewPr>
    <p:cSldViewPr>
      <p:cViewPr varScale="1">
        <p:scale>
          <a:sx n="76" d="100"/>
          <a:sy n="76" d="100"/>
        </p:scale>
        <p:origin x="-11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26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6" y="0"/>
            <a:ext cx="2890626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pPr/>
              <a:t>4/1/2016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6" y="9431599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26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0"/>
            <a:ext cx="2890626" cy="498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pPr/>
              <a:t>4/1/2016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78723"/>
            <a:ext cx="53365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431599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k.com.pl/pierwszy-biznes-wsparcie-w-starcie/o-programi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k.com.pl/pierwszy-biznes-wsparcie-w-starcie/o-programi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0B5C60-FD7E-4507-9763-2907B221C567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54063"/>
            <a:ext cx="6616700" cy="3722687"/>
          </a:xfrm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6" y="4715629"/>
            <a:ext cx="5335606" cy="4467940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hlinkClick r:id="rId3"/>
              </a:rPr>
              <a:t>http://www.bgk.com.pl/pierwszy-biznes-wsparcie-w-starcie/o-programie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hlinkClick r:id="rId3"/>
              </a:rPr>
              <a:t>http://www.bgk.com.pl/pierwszy-biznes-wsparcie-w-starcie/o-programie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0,25 stopy redyskonta weksli NBP (aktualna wysokość stopy redyskonta weksli 2,75 - wysokość oprocentowania pożyczki 0,69% w skali roku).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0,25 stopy redyskonta weksli NBP (aktualna wysokość stopy redyskonta weksli 2,75 - wysokość oprocentowania pożyczki 0,69% w skali roku).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0,25 stopy redyskonta weksli NBP (aktualna wysokość stopy redyskonta weksli 2,75 - wysokość oprocentowania pożyczki 0,69% w skali roku).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1A30A6-8645-4694-BFD5-E7911F3E84AC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6" y="4715629"/>
            <a:ext cx="5335606" cy="4467940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87EC42-E3D4-4567-B0C4-C19CFC69722D}" type="slidenum">
              <a:rPr lang="pl-PL" smtClean="0"/>
              <a:pPr/>
              <a:t>10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4" name="Rectangle 7"/>
          <p:cNvSpPr/>
          <p:nvPr userDrawn="1"/>
        </p:nvSpPr>
        <p:spPr bwMode="gray">
          <a:xfrm>
            <a:off x="0" y="2348880"/>
            <a:ext cx="12188953" cy="450912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7"/>
          <p:cNvSpPr/>
          <p:nvPr userDrawn="1"/>
        </p:nvSpPr>
        <p:spPr bwMode="blackWhite">
          <a:xfrm>
            <a:off x="644092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8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41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56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2636912"/>
            <a:ext cx="10797545" cy="15841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pl-PL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Wsparcie dla osób niepracujących</a:t>
            </a:r>
            <a:br>
              <a:rPr lang="pl-PL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 ramach Funduszy Unii Europejskiej</a:t>
            </a:r>
            <a:endParaRPr lang="en-US" sz="3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O:\LOGOTYPY PRAWILNE\POWER_-_kolorowe_-_same_logoty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41836"/>
            <a:ext cx="11734323" cy="134294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007768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Toruń, 2016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039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Struktura PO WER – podział alokacji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76081" y="1556792"/>
            <a:ext cx="5280559" cy="4176464"/>
          </a:xfrm>
          <a:noFill/>
        </p:spPr>
      </p:pic>
      <p:sp>
        <p:nvSpPr>
          <p:cNvPr id="7" name="pole tekstowe 6"/>
          <p:cNvSpPr txBox="1"/>
          <p:nvPr/>
        </p:nvSpPr>
        <p:spPr>
          <a:xfrm>
            <a:off x="191344" y="1628800"/>
            <a:ext cx="6336704" cy="390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l-PL" b="1" dirty="0"/>
              <a:t>Oś I Osoby młode na rynku pracy</a:t>
            </a:r>
          </a:p>
          <a:p>
            <a:pPr>
              <a:lnSpc>
                <a:spcPct val="200000"/>
              </a:lnSpc>
              <a:defRPr/>
            </a:pPr>
            <a:r>
              <a:rPr lang="pl-PL" b="1" dirty="0"/>
              <a:t>Oś II Efektywne polityki publiczne dla rynku pracy</a:t>
            </a:r>
          </a:p>
          <a:p>
            <a:pPr>
              <a:lnSpc>
                <a:spcPct val="200000"/>
              </a:lnSpc>
              <a:defRPr/>
            </a:pPr>
            <a:r>
              <a:rPr lang="pl-PL" b="1" dirty="0"/>
              <a:t>Oś III Szkolnictwo wyższe dla gospodarki i rozwoju</a:t>
            </a:r>
          </a:p>
          <a:p>
            <a:pPr>
              <a:lnSpc>
                <a:spcPct val="200000"/>
              </a:lnSpc>
              <a:defRPr/>
            </a:pPr>
            <a:r>
              <a:rPr lang="pl-PL" b="1" dirty="0"/>
              <a:t>Oś IV Innowacje społeczne i współpraca ponadnarodowa</a:t>
            </a:r>
          </a:p>
          <a:p>
            <a:pPr>
              <a:lnSpc>
                <a:spcPct val="200000"/>
              </a:lnSpc>
              <a:defRPr/>
            </a:pPr>
            <a:r>
              <a:rPr lang="pl-PL" b="1" dirty="0"/>
              <a:t>Oś V Wsparcie dla obszaru zdrowia</a:t>
            </a:r>
          </a:p>
          <a:p>
            <a:pPr>
              <a:lnSpc>
                <a:spcPct val="200000"/>
              </a:lnSpc>
              <a:defRPr/>
            </a:pPr>
            <a:r>
              <a:rPr lang="pl-PL" b="1" dirty="0"/>
              <a:t>Oś VI  Pomoc </a:t>
            </a:r>
            <a:r>
              <a:rPr lang="pl-PL" b="1" dirty="0" smtClean="0"/>
              <a:t>techniczna</a:t>
            </a:r>
            <a:endParaRPr lang="pl-PL" b="1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3352" y="404664"/>
            <a:ext cx="10972800" cy="1484312"/>
          </a:xfrm>
        </p:spPr>
        <p:txBody>
          <a:bodyPr>
            <a:noAutofit/>
          </a:bodyPr>
          <a:lstStyle/>
          <a:p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1.1</a:t>
            </a:r>
            <a:b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młodych pozostających bez pracy na regionalnym rynku pracy – projekty konkursowe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392" y="2564904"/>
            <a:ext cx="10972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>Poddziałanie 1.1.1</a:t>
            </a:r>
            <a:b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</a:b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>Wsparcie udzielane </a:t>
            </a:r>
            <a:b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</a:b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>z Europejskiego Funduszu Społecznego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ea typeface="+mj-ea"/>
              <a:cs typeface="Tahoma" pitchFamily="11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3392" y="4653136"/>
            <a:ext cx="10972800" cy="15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>Poddziałanie 1.1.2</a:t>
            </a:r>
            <a:r>
              <a:rPr kumimoji="0" lang="pl-PL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112" charset="0"/>
                <a:ea typeface="+mj-ea"/>
                <a:cs typeface="Tahoma" pitchFamily="112" charset="0"/>
              </a:rPr>
              <a:t/>
            </a:r>
            <a:br>
              <a:rPr kumimoji="0" lang="pl-PL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112" charset="0"/>
                <a:ea typeface="+mj-ea"/>
                <a:cs typeface="Tahoma" pitchFamily="112" charset="0"/>
              </a:rPr>
            </a:b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>Wsparcie udzielane z Inicjatywy </a:t>
            </a: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/>
            </a:r>
            <a:b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</a:b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>na </a:t>
            </a: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>rzecz zatrudnienia ludzi młodych</a:t>
            </a:r>
            <a:endParaRPr lang="en-US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ea typeface="+mj-ea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1.1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młodych pozostających bez pracy na regionalnym rynku pracy – projekty pozakonkursowe</a:t>
            </a:r>
            <a:endParaRPr lang="en-US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094584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Cel działania: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pl-PL" sz="2100" dirty="0" smtClean="0"/>
              <a:t>Zwiększenie możliwości zatrudnienia osób młodych do 29 roku życia bez pracy, w tym w szczególności osób, które nie uczestniczą w kształceniu i szkoleniu (tzw. młodzież NEET).</a:t>
            </a:r>
            <a:endParaRPr lang="pl-PL" sz="21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094584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pl-PL" sz="2400" b="1" dirty="0" smtClean="0"/>
              <a:t>Grupa docelowa: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pl-PL" dirty="0" smtClean="0"/>
              <a:t>osoby młode w wieku 18-29 lat bez pracy, zarejestrowane w PUP jako bezrobotne (dla których został ustalony I lub II profil pomocy), </a:t>
            </a:r>
            <a:br>
              <a:rPr lang="pl-PL" dirty="0" smtClean="0"/>
            </a:br>
            <a:r>
              <a:rPr lang="pl-PL" dirty="0" smtClean="0"/>
              <a:t>które nie uczestniczą w kształceniu i szkoleniu - tzw. młodzież NEET.</a:t>
            </a:r>
            <a:endParaRPr lang="pl-P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1.1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młodych pozostających bez pracy na regionalnym rynku pracy – projekty pozakonkursowe</a:t>
            </a:r>
            <a:endParaRPr lang="en-US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56720"/>
          </a:xfrm>
        </p:spPr>
        <p:txBody>
          <a:bodyPr>
            <a:normAutofit/>
          </a:bodyPr>
          <a:lstStyle/>
          <a:p>
            <a:pPr marL="342900" lvl="2" indent="-342900"/>
            <a:r>
              <a:rPr lang="pl-PL" sz="2400" b="1" dirty="0" smtClean="0"/>
              <a:t>Typy projektów: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sz="2100" dirty="0" smtClean="0"/>
              <a:t>Instrumenty i usługi rynku pracy wynikające z ustawy o promocji zatrudnienia i instytucjach rynku pracy </a:t>
            </a:r>
            <a:r>
              <a:rPr lang="pl-PL" sz="2100" b="1" dirty="0" smtClean="0"/>
              <a:t>z wyłączeniem robót publicznych</a:t>
            </a:r>
            <a:r>
              <a:rPr lang="pl-PL" sz="2100" dirty="0" smtClean="0"/>
              <a:t>, odnoszące się do następujących typów:</a:t>
            </a:r>
          </a:p>
          <a:p>
            <a:pPr lvl="2"/>
            <a:r>
              <a:rPr lang="pl-PL" sz="2100" dirty="0" smtClean="0"/>
              <a:t>identyfikacja potrzeb osób bezrobotnych,</a:t>
            </a:r>
          </a:p>
          <a:p>
            <a:pPr lvl="2"/>
            <a:r>
              <a:rPr lang="pl-PL" sz="2100" dirty="0" smtClean="0"/>
              <a:t>pośrednictwo pracy, poradnictwo zawodowe,</a:t>
            </a:r>
          </a:p>
          <a:p>
            <a:pPr lvl="2"/>
            <a:r>
              <a:rPr lang="pl-PL" sz="2100" dirty="0" smtClean="0"/>
              <a:t>kursy, szkolenia zawodowe, studia podyplomowe,</a:t>
            </a:r>
          </a:p>
          <a:p>
            <a:pPr lvl="2"/>
            <a:r>
              <a:rPr lang="pl-PL" sz="2100" dirty="0" smtClean="0"/>
              <a:t>kontynuacja nauki dla osób młodych u których zdiagnozowano potrzebę uzupełnienia edukacji + egzaminy</a:t>
            </a:r>
          </a:p>
          <a:p>
            <a:pPr lvl="2"/>
            <a:r>
              <a:rPr lang="pl-PL" sz="2100" dirty="0" smtClean="0"/>
              <a:t>staże, praktyki zawodowe,</a:t>
            </a:r>
          </a:p>
          <a:p>
            <a:pPr lvl="2"/>
            <a:r>
              <a:rPr lang="pl-PL" sz="2100" dirty="0" smtClean="0"/>
              <a:t>wsparcie w wyposażeniu, doposażeniu stanowiska pracy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1.1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młodych pozostających bez pracy na regionalnym rynku pracy – projekty pozakonkursowe</a:t>
            </a:r>
            <a:endParaRPr lang="en-US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3878560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pl-PL" sz="2400" b="1" dirty="0" smtClean="0"/>
              <a:t>Typy projektów: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pl-PL" sz="2100" dirty="0" smtClean="0"/>
              <a:t>jednorazowe wsparcie na rozpoczęcie działalności Gospodarczej + doradztwo i szkolenia w zakresie przedsiębiorczości.</a:t>
            </a:r>
          </a:p>
          <a:p>
            <a:pPr lvl="2">
              <a:lnSpc>
                <a:spcPct val="150000"/>
              </a:lnSpc>
            </a:pPr>
            <a:r>
              <a:rPr lang="pl-PL" sz="2100" dirty="0" smtClean="0"/>
              <a:t>Wsparcie mobilności geograficznej – refundacja kosztów dojazdu do pracy, refundacja kosztów wstępnego zagospodarowania w nowym miejscu pracy (środki na zasiedlenie).</a:t>
            </a:r>
            <a:endParaRPr lang="pl-PL" sz="2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1.1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młodych pozostających bez pracy na regionalnym rynku pracy – projekty pozakonkursowe</a:t>
            </a:r>
            <a:endParaRPr lang="en-US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3806552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Typ podmiotów aplikujących (beneficjentów):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dirty="0" smtClean="0"/>
              <a:t>Powiatowe Urzędy Pracy (projekty pozakonkursowe)</a:t>
            </a:r>
          </a:p>
          <a:p>
            <a:pPr lvl="2"/>
            <a:endParaRPr lang="pl-P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1.1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młodych pozostających bez pracy na regionalnym rynku pracy – projekty pozakonkursowe</a:t>
            </a:r>
            <a:endParaRPr lang="en-US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62000"/>
            <a:ext cx="10972800" cy="1143000"/>
          </a:xfrm>
        </p:spPr>
        <p:txBody>
          <a:bodyPr>
            <a:noAutofit/>
          </a:bodyPr>
          <a:lstStyle/>
          <a:p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1.2</a:t>
            </a:r>
            <a:b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młodych pozostających bez pracy na regionalnym rynku pracy – projekty konkursowe</a:t>
            </a:r>
            <a:endParaRPr lang="en-US" sz="3000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392" y="315009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pl-PL" sz="3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112" charset="0"/>
                <a:ea typeface="+mj-ea"/>
                <a:cs typeface="Tahoma" pitchFamily="112" charset="0"/>
              </a:rPr>
              <a:t>Poddziałanie 1.2.2</a:t>
            </a:r>
            <a:br>
              <a:rPr kumimoji="0" lang="pl-PL" sz="3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112" charset="0"/>
                <a:ea typeface="+mj-ea"/>
                <a:cs typeface="Tahoma" pitchFamily="112" charset="0"/>
              </a:rPr>
            </a:br>
            <a:r>
              <a:rPr lang="pl-PL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ea typeface="+mj-ea"/>
                <a:cs typeface="Tahoma" pitchFamily="112" charset="0"/>
              </a:rPr>
              <a:t>Wsparcie udzielane z Inicjatywy na rzecz zatrudnienia ludzi młodych</a:t>
            </a:r>
            <a:endParaRPr kumimoji="0" lang="en-US" sz="36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112" charset="0"/>
              <a:ea typeface="+mj-ea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0972800" cy="1143000"/>
          </a:xfrm>
        </p:spPr>
        <p:txBody>
          <a:bodyPr>
            <a:noAutofit/>
          </a:bodyPr>
          <a:lstStyle/>
          <a:p>
            <a:pPr lvl="0" algn="ctr"/>
            <a: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Co może zyskać osoba niepracująca w Programie Wiedza Edukacja Rozwój?</a:t>
            </a:r>
            <a:endParaRPr lang="en-US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7368" y="1628800"/>
            <a:ext cx="113052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Identyfikacja potrzeb i diagnoza możliwości (IPD)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Poradnictwo zawodowe i pośrednictwo pracy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Szkolenia i kursy + egzaminy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Staże i praktyki zawodowe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Zatrudnienie dla części uczestników projektów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Asystent osoby niepełnosprawnej</a:t>
            </a:r>
            <a:endParaRPr lang="pl-PL" sz="2400" b="1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0972800" cy="1143000"/>
          </a:xfrm>
        </p:spPr>
        <p:txBody>
          <a:bodyPr>
            <a:noAutofit/>
          </a:bodyPr>
          <a:lstStyle/>
          <a:p>
            <a:pPr lvl="0" algn="ctr"/>
            <a: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Co może zyskać osoba niepracująca w Programie Wiedza Edukacja Rozwój?</a:t>
            </a:r>
            <a:endParaRPr lang="en-US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7368" y="1916832"/>
            <a:ext cx="113052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dotacje na utworzenie przedsiębiorstwa + doradztwo i szkolenia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refundację wyposażenia lub doposażenia stanowiska (wyłącznie w połączeniu z subsydiowanym zatrudnieniem)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pokrycie kosztów dojazdu do pracy 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zapewnienie środków na zasiedlenie w nowym miejscu pobytu</a:t>
            </a:r>
          </a:p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endParaRPr lang="pl-PL" sz="2400" b="1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35360" y="1916832"/>
            <a:ext cx="11449272" cy="2016224"/>
          </a:xfrm>
        </p:spPr>
        <p:txBody>
          <a:bodyPr>
            <a:noAutofit/>
          </a:bodyPr>
          <a:lstStyle/>
          <a:p>
            <a:pPr algn="ctr"/>
            <a: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Pierwszy Biznes -</a:t>
            </a:r>
            <a:b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Wsparcie w starcie II</a:t>
            </a:r>
            <a:endParaRPr lang="en-US" sz="6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3589" y="2060848"/>
            <a:ext cx="11247040" cy="3806552"/>
          </a:xfrm>
        </p:spPr>
        <p:txBody>
          <a:bodyPr/>
          <a:lstStyle/>
          <a:p>
            <a:pPr marL="358775" lvl="2" indent="-358775">
              <a:lnSpc>
                <a:spcPct val="150000"/>
              </a:lnSpc>
              <a:buNone/>
            </a:pPr>
            <a:r>
              <a:rPr lang="pl-PL" sz="2400" b="1" dirty="0" smtClean="0"/>
              <a:t>Grupa docelowa: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>
              <a:lnSpc>
                <a:spcPct val="150000"/>
              </a:lnSpc>
            </a:pPr>
            <a:r>
              <a:rPr lang="pl-PL" sz="2400" dirty="0" smtClean="0"/>
              <a:t>Osoby młode, w tym niepełnosprawne, </a:t>
            </a:r>
            <a:r>
              <a:rPr lang="pl-PL" sz="2400" b="1" dirty="0" smtClean="0">
                <a:solidFill>
                  <a:srgbClr val="002060"/>
                </a:solidFill>
              </a:rPr>
              <a:t>w wieku 15-29 lat </a:t>
            </a:r>
            <a:r>
              <a:rPr lang="pl-PL" sz="2400" dirty="0" smtClean="0"/>
              <a:t>bez pracy, które nie uczestniczą w kształceniu i szkoleniu - tzw. młodzież </a:t>
            </a:r>
            <a:r>
              <a:rPr lang="pl-PL" sz="2400" b="1" dirty="0" smtClean="0">
                <a:solidFill>
                  <a:srgbClr val="002060"/>
                </a:solidFill>
              </a:rPr>
              <a:t>NEET</a:t>
            </a:r>
            <a:r>
              <a:rPr lang="pl-PL" sz="2400" dirty="0" smtClean="0"/>
              <a:t>, w tym w szczególności osoby niezarejestrowane </a:t>
            </a:r>
            <a:br>
              <a:rPr lang="pl-PL" sz="2400" dirty="0" smtClean="0"/>
            </a:br>
            <a:r>
              <a:rPr lang="pl-PL" sz="2400" dirty="0" smtClean="0"/>
              <a:t>w urzędach pracy, </a:t>
            </a:r>
            <a:r>
              <a:rPr lang="pl-PL" sz="2400" u="sng" dirty="0" smtClean="0"/>
              <a:t>z wyłączeniem grupy określonej dla trybu konkursowego w </a:t>
            </a:r>
            <a:r>
              <a:rPr lang="pl-PL" sz="2400" u="sng" dirty="0" err="1" smtClean="0"/>
              <a:t>poddziałaniu</a:t>
            </a:r>
            <a:r>
              <a:rPr lang="pl-PL" sz="2400" u="sng" dirty="0" smtClean="0"/>
              <a:t> 1.3.1</a:t>
            </a:r>
            <a:r>
              <a:rPr lang="pl-PL" sz="2400" dirty="0" smtClean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pozostających bez zatrudnienia na regionalnym rynku pracy – projekty konkursowe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188914"/>
            <a:ext cx="10382249" cy="561975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alt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...Młodzież NEET?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24416" y="1412776"/>
            <a:ext cx="11088207" cy="5256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457200" indent="-45561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53548A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NEET</a:t>
            </a:r>
            <a:r>
              <a:rPr lang="pl-PL" alt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pl-PL" sz="2800" b="1" dirty="0" smtClean="0"/>
              <a:t>- ang. Not </a:t>
            </a:r>
            <a:r>
              <a:rPr lang="pl-PL" altLang="pl-PL" sz="2800" b="1" dirty="0" err="1" smtClean="0"/>
              <a:t>in</a:t>
            </a:r>
            <a:r>
              <a:rPr lang="pl-PL" altLang="pl-PL" sz="2800" b="1" dirty="0" smtClean="0"/>
              <a:t> </a:t>
            </a:r>
            <a:r>
              <a:rPr lang="pl-PL" altLang="pl-PL" sz="2800" b="1" dirty="0" err="1" smtClean="0"/>
              <a:t>Employment</a:t>
            </a:r>
            <a:r>
              <a:rPr lang="pl-PL" altLang="pl-PL" sz="2800" b="1" dirty="0" smtClean="0"/>
              <a:t>, </a:t>
            </a:r>
            <a:r>
              <a:rPr lang="pl-PL" altLang="pl-PL" sz="2800" b="1" dirty="0" err="1" smtClean="0"/>
              <a:t>Education</a:t>
            </a:r>
            <a:r>
              <a:rPr lang="pl-PL" altLang="pl-PL" sz="2800" b="1" dirty="0" smtClean="0"/>
              <a:t> </a:t>
            </a:r>
            <a:r>
              <a:rPr lang="pl-PL" altLang="pl-PL" sz="2800" b="1" dirty="0" err="1" smtClean="0"/>
              <a:t>or</a:t>
            </a:r>
            <a:r>
              <a:rPr lang="pl-PL" altLang="pl-PL" sz="2800" b="1" dirty="0" smtClean="0"/>
              <a:t> </a:t>
            </a:r>
            <a:r>
              <a:rPr lang="pl-PL" altLang="pl-PL" sz="2800" b="1" dirty="0" err="1" smtClean="0"/>
              <a:t>Training</a:t>
            </a:r>
            <a:endParaRPr lang="pl-PL" altLang="pl-PL" sz="2800" b="1" dirty="0" smtClean="0"/>
          </a:p>
          <a:p>
            <a:pPr marL="457200" indent="-455613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53548A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200" dirty="0" smtClean="0"/>
              <a:t>Osoba młoda w wieku 15-29 lat, która spełnia łącznie trzy warunki, czyli:</a:t>
            </a:r>
          </a:p>
          <a:p>
            <a:pPr marL="714375" lvl="2" indent="-350838">
              <a:spcBef>
                <a:spcPts val="425"/>
              </a:spcBef>
              <a:spcAft>
                <a:spcPts val="1425"/>
              </a:spcAft>
              <a:buClr>
                <a:srgbClr val="53548A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pracuje</a:t>
            </a:r>
            <a:r>
              <a:rPr lang="pl-PL" altLang="pl-PL" sz="2800" b="1" dirty="0" smtClean="0"/>
              <a:t/>
            </a:r>
            <a:br>
              <a:rPr lang="pl-PL" altLang="pl-PL" sz="2800" b="1" dirty="0" smtClean="0"/>
            </a:br>
            <a:r>
              <a:rPr lang="pl-PL" altLang="pl-PL" sz="2200" dirty="0" smtClean="0"/>
              <a:t>(jest bezrobotna lub bierna zawodowo),</a:t>
            </a:r>
          </a:p>
          <a:p>
            <a:pPr marL="714375" lvl="2" indent="-350838">
              <a:spcBef>
                <a:spcPts val="425"/>
              </a:spcBef>
              <a:spcAft>
                <a:spcPts val="1425"/>
              </a:spcAft>
              <a:buClr>
                <a:srgbClr val="53548A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kształci się</a:t>
            </a:r>
            <a:r>
              <a:rPr lang="pl-PL" altLang="pl-PL" sz="2800" b="1" dirty="0" smtClean="0"/>
              <a:t/>
            </a:r>
            <a:br>
              <a:rPr lang="pl-PL" altLang="pl-PL" sz="2800" b="1" dirty="0" smtClean="0"/>
            </a:br>
            <a:r>
              <a:rPr lang="pl-PL" altLang="pl-PL" sz="2200" dirty="0" smtClean="0"/>
              <a:t>(nie uczestniczy w kształceniu formalnym w trybie stacjonarnym)</a:t>
            </a:r>
          </a:p>
          <a:p>
            <a:pPr marL="714375" lvl="2" indent="-350838">
              <a:spcBef>
                <a:spcPts val="425"/>
              </a:spcBef>
              <a:spcAft>
                <a:spcPts val="1425"/>
              </a:spcAft>
              <a:buClr>
                <a:srgbClr val="53548A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</a:t>
            </a:r>
            <a:r>
              <a:rPr lang="pl-PL" altLang="pl-PL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szkoli się</a:t>
            </a:r>
            <a:r>
              <a:rPr lang="pl-PL" altLang="pl-PL" sz="2800" b="1" dirty="0" smtClean="0"/>
              <a:t/>
            </a:r>
            <a:br>
              <a:rPr lang="pl-PL" altLang="pl-PL" sz="2800" b="1" dirty="0" smtClean="0"/>
            </a:br>
            <a:r>
              <a:rPr lang="pl-PL" altLang="pl-PL" sz="2200" dirty="0" smtClean="0"/>
              <a:t>(nie uczestniczy w pozaszkolnych zajęciach mających na celu uzyskanie, uzupełnienie lub doskonalenie umiejętności i kwalifikacji zawodowych lub ogólnych, potrzebnych do wykonywania pracy);</a:t>
            </a:r>
            <a:endParaRPr lang="pl-PL" sz="2200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 anchor="ctr"/>
          <a:lstStyle/>
          <a:p>
            <a:pPr algn="ctr">
              <a:defRPr/>
            </a:pPr>
            <a:fld id="{5700E57D-CD11-47A5-A4B6-353579B8BCB9}" type="slidenum">
              <a:rPr lang="pl-PL" smtClean="0">
                <a:solidFill>
                  <a:schemeClr val="bg1"/>
                </a:solidFill>
              </a:rPr>
              <a:pPr algn="ctr">
                <a:defRPr/>
              </a:pPr>
              <a:t>21</a:t>
            </a:fld>
            <a:endParaRPr lang="pl-PL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9348" y="1556792"/>
            <a:ext cx="11473275" cy="4752528"/>
          </a:xfrm>
        </p:spPr>
        <p:txBody>
          <a:bodyPr>
            <a:normAutofit lnSpcReduction="10000"/>
          </a:bodyPr>
          <a:lstStyle/>
          <a:p>
            <a:pPr marL="358775" lvl="2" indent="-358775">
              <a:lnSpc>
                <a:spcPct val="150000"/>
              </a:lnSpc>
              <a:buNone/>
            </a:pPr>
            <a:r>
              <a:rPr lang="pl-PL" sz="2400" dirty="0" smtClean="0"/>
              <a:t>Typy projektów:</a:t>
            </a:r>
          </a:p>
          <a:p>
            <a:pPr marL="358775" lvl="2" indent="-358775">
              <a:lnSpc>
                <a:spcPct val="150000"/>
              </a:lnSpc>
            </a:pP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Aktywizacja zawodowo-edukacyjna osób młodych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pPr marL="815975" lvl="3" indent="-358775">
              <a:lnSpc>
                <a:spcPct val="150000"/>
              </a:lnSpc>
            </a:pPr>
            <a:r>
              <a:rPr lang="pl-PL" sz="2200" dirty="0" smtClean="0"/>
              <a:t>instrumenty i usługi rynku pracy służące indywidualizacji wsparcia oraz pomocy w zakresie określenia ścieżki zawodowej:</a:t>
            </a:r>
          </a:p>
          <a:p>
            <a:pPr marL="1273175" lvl="4" indent="-358775">
              <a:lnSpc>
                <a:spcPct val="150000"/>
              </a:lnSpc>
            </a:pP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identyfikacja potrzeb </a:t>
            </a:r>
            <a:r>
              <a:rPr lang="pl-PL" sz="2200" dirty="0" smtClean="0"/>
              <a:t>osób młodych pozostających bez zatrudnienia oraz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diagnozowanie możliwości </a:t>
            </a:r>
            <a:r>
              <a:rPr lang="pl-PL" sz="2200" dirty="0" smtClean="0"/>
              <a:t>w zakresie doskonalenia zawodowego,</a:t>
            </a:r>
          </a:p>
          <a:p>
            <a:pPr marL="1273175" lvl="4" indent="-358775">
              <a:lnSpc>
                <a:spcPct val="150000"/>
              </a:lnSpc>
            </a:pP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pośrednictwo pracy </a:t>
            </a:r>
            <a:r>
              <a:rPr lang="pl-PL" sz="2200" dirty="0" smtClean="0"/>
              <a:t>w zakresie wyboru zawodu zgodnego z kwalifikacjami i kompetencjami wspieranej osoby lub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poradnictwo zawodowe </a:t>
            </a:r>
            <a:r>
              <a:rPr lang="pl-PL" sz="2200" dirty="0" smtClean="0"/>
              <a:t>w zakresie planowania rozwoju kariery zawodowej,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udzielane z Inicjatywy na rzecz zatrudnienia ludzi młodych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11521280" cy="4824536"/>
          </a:xfrm>
        </p:spPr>
        <p:txBody>
          <a:bodyPr>
            <a:normAutofit fontScale="92500" lnSpcReduction="20000"/>
          </a:bodyPr>
          <a:lstStyle/>
          <a:p>
            <a:pPr marL="358775" lvl="2" indent="-358775">
              <a:buNone/>
            </a:pPr>
            <a:r>
              <a:rPr lang="pl-PL" sz="2400" dirty="0" smtClean="0"/>
              <a:t>Typy projektów:</a:t>
            </a:r>
          </a:p>
          <a:p>
            <a:pPr marL="358775" lvl="2" indent="-358775">
              <a:lnSpc>
                <a:spcPct val="150000"/>
              </a:lnSpc>
            </a:pP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osób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które przedwcześnie opuszczają system edukacji lub osób, u których zidentyfikowano potrzebę uzupełnienia lub zdobycia nowych umiejętności i kompetencji:</a:t>
            </a:r>
          </a:p>
          <a:p>
            <a:pPr marL="815975" lvl="3" indent="-358775">
              <a:lnSpc>
                <a:spcPct val="150000"/>
              </a:lnSpc>
            </a:pP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kontynuacja nauki dla osób młodych</a:t>
            </a:r>
            <a:r>
              <a:rPr lang="pl-PL" sz="2200" dirty="0" smtClean="0"/>
              <a:t>, u których zdiagnozowano potrzebę uzupełnienia edukacji formalnej lub potrzebę potwierdzenia kwalifikacji m.in. poprzez odpowiednie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egzaminy</a:t>
            </a:r>
            <a:r>
              <a:rPr lang="pl-PL" sz="2200" dirty="0" smtClean="0"/>
              <a:t>,</a:t>
            </a:r>
          </a:p>
          <a:p>
            <a:pPr marL="815975" lvl="3" indent="-358775">
              <a:lnSpc>
                <a:spcPct val="150000"/>
              </a:lnSpc>
            </a:pP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nabywanie, podwyższanie lub dostosowywanie kompetencji </a:t>
            </a:r>
            <a:b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kwalifikacji</a:t>
            </a:r>
            <a:r>
              <a:rPr lang="pl-PL" sz="2200" dirty="0" smtClean="0"/>
              <a:t>, niezbędnych na rynku pracy w kontekście zidentyfikowanych potrzeb osoby, której udzielane jest wsparcie, m.in. poprzez wysokiej jakości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szkolenia</a:t>
            </a:r>
            <a:r>
              <a:rPr lang="pl-PL" sz="2200" dirty="0" smtClean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udzielane z Inicjatywy na rzecz zatrudnienia ludzi młodych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11521280" cy="4752528"/>
          </a:xfrm>
        </p:spPr>
        <p:txBody>
          <a:bodyPr>
            <a:normAutofit/>
          </a:bodyPr>
          <a:lstStyle/>
          <a:p>
            <a:pPr marL="358775" lvl="2" indent="-358775">
              <a:buNone/>
            </a:pPr>
            <a:r>
              <a:rPr lang="pl-PL" sz="2400" dirty="0" smtClean="0"/>
              <a:t>Typy projektów:</a:t>
            </a:r>
          </a:p>
          <a:p>
            <a:pPr marL="358775" lvl="2" indent="-358775"/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w zdobyciu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doświadczenia zawodowego wymaganego przez pracodawców</a:t>
            </a:r>
            <a:r>
              <a:rPr lang="pl-PL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sz="2300" dirty="0" smtClean="0"/>
          </a:p>
          <a:p>
            <a:pPr marL="815975" lvl="3" indent="-358775"/>
            <a:r>
              <a:rPr lang="pl-PL" sz="2300" dirty="0" smtClean="0"/>
              <a:t>nabywanie lub uzupełnianie doświadczenia zawodowego oraz praktycznych umiejętności w </a:t>
            </a:r>
            <a:r>
              <a:rPr lang="pl-PL" sz="2300" dirty="0" smtClean="0"/>
              <a:t>zawodzie, </a:t>
            </a:r>
            <a:r>
              <a:rPr lang="pl-PL" sz="2300" dirty="0" smtClean="0"/>
              <a:t>m.in. poprzez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staże i praktyki</a:t>
            </a:r>
            <a:r>
              <a:rPr lang="pl-PL" sz="2300" dirty="0" smtClean="0"/>
              <a:t>,</a:t>
            </a:r>
          </a:p>
          <a:p>
            <a:pPr marL="815975" lvl="3" indent="-358775"/>
            <a:r>
              <a:rPr lang="pl-PL" sz="2300" dirty="0" smtClean="0"/>
              <a:t>wsparcie zatrudnienia osoby młodej u </a:t>
            </a:r>
            <a:r>
              <a:rPr lang="pl-PL" sz="2300" dirty="0" smtClean="0"/>
              <a:t>pracodawcy</a:t>
            </a:r>
            <a:r>
              <a:rPr lang="pl-PL" sz="2300" dirty="0" smtClean="0"/>
              <a:t>, stanowiące zachętę do zatrudnienia, m.in. poprzez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subsydiowanie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zatrudnienia </a:t>
            </a:r>
            <a:r>
              <a:rPr lang="pl-PL" sz="2300" dirty="0" smtClean="0"/>
              <a:t>lub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refundację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wyposażenia lub doposażenia stanowiska (wyłącznie w połączeniu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subsydiowanym zatrudnieniem).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udzielane z Inicjatywy na rzecz zatrudnienia ludzi młodych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11617291" cy="4752528"/>
          </a:xfrm>
        </p:spPr>
        <p:txBody>
          <a:bodyPr>
            <a:normAutofit/>
          </a:bodyPr>
          <a:lstStyle/>
          <a:p>
            <a:pPr marL="358775" lvl="2" indent="-358775">
              <a:buNone/>
            </a:pPr>
            <a:r>
              <a:rPr lang="pl-PL" sz="2400" dirty="0" smtClean="0"/>
              <a:t>Typy projektów:</a:t>
            </a:r>
          </a:p>
          <a:p>
            <a:pPr marL="358775" lvl="2" indent="-358775"/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mobilności międzysektorowej i geograficznej (uwzględniając mobilność zawodową na europejskim rynku pracy za pośrednictwem sieci EURES):</a:t>
            </a:r>
          </a:p>
          <a:p>
            <a:pPr marL="815975" lvl="3" indent="-358775"/>
            <a:r>
              <a:rPr lang="pl-PL" sz="2100" dirty="0" smtClean="0"/>
              <a:t>wsparcie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mobilności międzysektorowej </a:t>
            </a:r>
            <a:r>
              <a:rPr lang="pl-PL" sz="2100" dirty="0" smtClean="0"/>
              <a:t>dla osób, które mają trudności ze znalezieniem zatrudnienia w sektorze lub branży, m.in. poprzez </a:t>
            </a:r>
            <a:r>
              <a:rPr lang="pl-PL" sz="2100" dirty="0" smtClean="0">
                <a:solidFill>
                  <a:schemeClr val="bg2">
                    <a:lumMod val="25000"/>
                  </a:schemeClr>
                </a:solidFill>
              </a:rPr>
              <a:t>zmianę lub uzupełnienie kompetencji</a:t>
            </a:r>
            <a:r>
              <a:rPr lang="pl-PL" sz="2100" dirty="0" smtClean="0"/>
              <a:t> lub kwalifikacji pozwalającą na podjęcie zatrudnienia w innym sektorze, min. poprzez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praktyki, staże i szkolenia</a:t>
            </a:r>
            <a:r>
              <a:rPr lang="pl-PL" sz="2100" dirty="0" smtClean="0"/>
              <a:t>,</a:t>
            </a:r>
          </a:p>
          <a:p>
            <a:pPr marL="815975" lvl="3" indent="-358775"/>
            <a:r>
              <a:rPr lang="pl-PL" sz="2100" dirty="0" smtClean="0"/>
              <a:t>wsparcie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mobilności geograficznej </a:t>
            </a:r>
            <a:r>
              <a:rPr lang="pl-PL" sz="2100" dirty="0" smtClean="0"/>
              <a:t>dla osób młodych, u których zidentyfikowano problem z zatrudnieniem w miejscu zamieszkania, m.in. poprzez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pokrycie kosztów dojazdu do pracy </a:t>
            </a:r>
            <a:r>
              <a:rPr lang="pl-PL" sz="2100" dirty="0" smtClean="0"/>
              <a:t>lub wstępnego zagospodarowania w nowym miejscu zamieszkania, m.in. poprzez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kosztów dojazdu, zapewnienie środków na zasiedlenie.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udzielane z Inicjatywy na rzecz zatrudnienia ludzi młodych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11521280" cy="4248472"/>
          </a:xfrm>
        </p:spPr>
        <p:txBody>
          <a:bodyPr/>
          <a:lstStyle/>
          <a:p>
            <a:pPr marL="358775" lvl="2" indent="-358775">
              <a:lnSpc>
                <a:spcPct val="150000"/>
              </a:lnSpc>
              <a:buNone/>
            </a:pPr>
            <a:r>
              <a:rPr lang="pl-PL" sz="2400" dirty="0" smtClean="0"/>
              <a:t>Typy projektów:</a:t>
            </a:r>
          </a:p>
          <a:p>
            <a:pPr marL="358775" lvl="2" indent="-358775">
              <a:lnSpc>
                <a:spcPct val="150000"/>
              </a:lnSpc>
            </a:pP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osób niepełnosprawnych:</a:t>
            </a:r>
          </a:p>
          <a:p>
            <a:pPr marL="815975" lvl="3" indent="-358775">
              <a:lnSpc>
                <a:spcPct val="150000"/>
              </a:lnSpc>
            </a:pPr>
            <a:r>
              <a:rPr lang="pl-PL" sz="2200" dirty="0" smtClean="0"/>
              <a:t>niwelowanie barier jakie napotykają osoby młode niepełnosprawne </a:t>
            </a:r>
            <a:br>
              <a:rPr lang="pl-PL" sz="2200" dirty="0" smtClean="0"/>
            </a:br>
            <a:r>
              <a:rPr lang="pl-PL" sz="2200" dirty="0" smtClean="0"/>
              <a:t>w zakresie zdobycia i utrzymania zatrudnienia, m.in. poprzez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</a:t>
            </a:r>
            <a:r>
              <a:rPr lang="pl-PL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pracy asystenta osoby niepełnosprawnej</a:t>
            </a:r>
            <a:r>
              <a:rPr lang="pl-PL" sz="2200" dirty="0" smtClean="0"/>
              <a:t>, którego praca spełnia standardy wyznaczone dla takiej usługi i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stanowiska pracy do potrzeb osób niepełnosprawnych.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udzielane z Inicjatywy na rzecz zatrudnienia ludzi młodych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11521280" cy="4248472"/>
          </a:xfrm>
        </p:spPr>
        <p:txBody>
          <a:bodyPr>
            <a:normAutofit lnSpcReduction="10000"/>
          </a:bodyPr>
          <a:lstStyle/>
          <a:p>
            <a:pPr marL="358775" lvl="2" indent="-358775">
              <a:lnSpc>
                <a:spcPct val="150000"/>
              </a:lnSpc>
              <a:buNone/>
            </a:pPr>
            <a:r>
              <a:rPr lang="pl-PL" sz="2400" dirty="0" smtClean="0"/>
              <a:t>Typy projektów:</a:t>
            </a:r>
          </a:p>
          <a:p>
            <a:pPr marL="358775" lvl="2" indent="-358775">
              <a:lnSpc>
                <a:spcPct val="150000"/>
              </a:lnSpc>
            </a:pP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instrumenty i usługi rynku pracy służące rozwojowi przedsiębiorczości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samozatrudnienia:</a:t>
            </a:r>
          </a:p>
          <a:p>
            <a:pPr marL="815975" lvl="3" indent="-358775">
              <a:lnSpc>
                <a:spcPct val="150000"/>
              </a:lnSpc>
            </a:pPr>
            <a:r>
              <a:rPr lang="pl-PL" sz="2200" dirty="0" smtClean="0"/>
              <a:t>wsparcie osób młodych w zakładaniu i prowadzeniu własnej działalności gospodarczej poprzez udzielenie pomocy bezzwrotnej (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dotacji</a:t>
            </a:r>
            <a:r>
              <a:rPr lang="pl-PL" sz="2200" dirty="0" smtClean="0"/>
              <a:t>) na utworzenie przedsiębiorstwa oraz doradztwo i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szkolenia</a:t>
            </a:r>
            <a:r>
              <a:rPr lang="pl-PL" sz="2200" dirty="0" smtClean="0"/>
              <a:t> umożliwiające uzyskanie wiedzy i umiejętności niezbędnych do podjęcia i prowadzenia działalności gospodarczej, a także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wsparcie pomostowe</a:t>
            </a:r>
            <a:r>
              <a:rPr lang="pl-PL" sz="2200" dirty="0" smtClean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udzielane z Inicjatywy na rzecz zatrudnienia ludzi młodych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5360" y="1772816"/>
            <a:ext cx="11521280" cy="4608512"/>
          </a:xfrm>
        </p:spPr>
        <p:txBody>
          <a:bodyPr>
            <a:normAutofit fontScale="92500"/>
          </a:bodyPr>
          <a:lstStyle/>
          <a:p>
            <a:pPr marL="358775" lvl="2" indent="-358775">
              <a:lnSpc>
                <a:spcPct val="150000"/>
              </a:lnSpc>
              <a:buNone/>
            </a:pPr>
            <a:r>
              <a:rPr lang="pl-PL" sz="2400" dirty="0" smtClean="0"/>
              <a:t>Typy podmiotów aplikujących (beneficjentów):</a:t>
            </a:r>
          </a:p>
          <a:p>
            <a:pPr marL="815975" lvl="3" indent="-358775">
              <a:lnSpc>
                <a:spcPct val="150000"/>
              </a:lnSpc>
            </a:pPr>
            <a:r>
              <a:rPr lang="pl-PL" sz="2100" dirty="0" smtClean="0"/>
              <a:t>Instytucje rynku pracy zgodnie z art. 6 Ustawy o promocji zatrudnienia i instytucjach rynku pracy:</a:t>
            </a:r>
          </a:p>
          <a:p>
            <a:pPr marL="1273175" lvl="4" indent="-358775">
              <a:lnSpc>
                <a:spcPct val="150000"/>
              </a:lnSpc>
            </a:pPr>
            <a:r>
              <a:rPr lang="pl-PL" sz="2100" dirty="0" smtClean="0"/>
              <a:t>publiczne służby zatrudnienia,</a:t>
            </a:r>
          </a:p>
          <a:p>
            <a:pPr marL="1273175" lvl="4" indent="-358775">
              <a:lnSpc>
                <a:spcPct val="150000"/>
              </a:lnSpc>
            </a:pPr>
            <a:r>
              <a:rPr lang="pl-PL" sz="2100" dirty="0" smtClean="0"/>
              <a:t>Ochotnicze Hufce Pracy,</a:t>
            </a:r>
          </a:p>
          <a:p>
            <a:pPr marL="1273175" lvl="4" indent="-358775">
              <a:lnSpc>
                <a:spcPct val="150000"/>
              </a:lnSpc>
            </a:pPr>
            <a:r>
              <a:rPr lang="pl-PL" sz="2100" dirty="0" smtClean="0"/>
              <a:t>agencje zatrudnienia,</a:t>
            </a:r>
          </a:p>
          <a:p>
            <a:pPr marL="1273175" lvl="4" indent="-358775">
              <a:lnSpc>
                <a:spcPct val="150000"/>
              </a:lnSpc>
            </a:pPr>
            <a:r>
              <a:rPr lang="pl-PL" sz="2100" dirty="0" smtClean="0"/>
              <a:t>instytucje szkoleniowe,</a:t>
            </a:r>
          </a:p>
          <a:p>
            <a:pPr marL="1273175" lvl="4" indent="-358775">
              <a:lnSpc>
                <a:spcPct val="150000"/>
              </a:lnSpc>
            </a:pPr>
            <a:r>
              <a:rPr lang="pl-PL" sz="2100" dirty="0" smtClean="0"/>
              <a:t>instytucje dialogu społecznego,</a:t>
            </a:r>
          </a:p>
          <a:p>
            <a:pPr marL="1273175" lvl="4" indent="-358775">
              <a:lnSpc>
                <a:spcPct val="150000"/>
              </a:lnSpc>
            </a:pPr>
            <a:r>
              <a:rPr lang="pl-PL" sz="2100" dirty="0" smtClean="0"/>
              <a:t>instytucje partnerstwa lokalnego.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udzielane z Inicjatywy na rzecz zatrudnienia ludzi młodych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3806552"/>
          </a:xfrm>
        </p:spPr>
        <p:txBody>
          <a:bodyPr/>
          <a:lstStyle/>
          <a:p>
            <a:pPr marL="358775" lvl="2" indent="-358775">
              <a:lnSpc>
                <a:spcPct val="150000"/>
              </a:lnSpc>
            </a:pPr>
            <a:r>
              <a:rPr lang="pl-PL" sz="2400" dirty="0" smtClean="0"/>
              <a:t>Termin ogłoszenia konkursu: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czerwiec 2016</a:t>
            </a:r>
          </a:p>
          <a:p>
            <a:pPr marL="358775" lvl="2" indent="-358775">
              <a:lnSpc>
                <a:spcPct val="150000"/>
              </a:lnSpc>
            </a:pPr>
            <a:r>
              <a:rPr lang="pl-PL" sz="2400" dirty="0" smtClean="0"/>
              <a:t>Kwota alokacji –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18 900 000 zł</a:t>
            </a:r>
          </a:p>
          <a:p>
            <a:pPr marL="815975" lvl="3" indent="-358775">
              <a:lnSpc>
                <a:spcPct val="150000"/>
              </a:lnSpc>
            </a:pP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13.500.000 zł </a:t>
            </a:r>
            <a:r>
              <a:rPr lang="pl-PL" sz="2400" b="1" dirty="0" smtClean="0"/>
              <a:t>– projekty skierowane wyłącznie do osób biernych zawodowo;</a:t>
            </a:r>
          </a:p>
          <a:p>
            <a:pPr marL="815975" lvl="3" indent="-358775">
              <a:lnSpc>
                <a:spcPct val="150000"/>
              </a:lnSpc>
            </a:pP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5.400.000 zł </a:t>
            </a:r>
            <a:r>
              <a:rPr lang="pl-PL" sz="2400" b="1" dirty="0" smtClean="0"/>
              <a:t>– projekty skierowane wyłącznie do osób bezrobotnych niezarejestrowanych w PUP.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1.2.2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udzielane z Inicjatywy na rzecz zatrudnienia ludzi młodych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371" y="1268760"/>
            <a:ext cx="11497277" cy="504056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pl-PL" sz="2600" b="1" dirty="0" smtClean="0"/>
              <a:t>Program </a:t>
            </a:r>
            <a:r>
              <a:rPr lang="pl-PL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Banku Gospodarstwa Krajowego</a:t>
            </a:r>
          </a:p>
          <a:p>
            <a:pPr marL="0" indent="0" fontAlgn="base">
              <a:buNone/>
            </a:pPr>
            <a:r>
              <a:rPr lang="pl-PL" sz="2600" b="1" dirty="0" smtClean="0"/>
              <a:t>O pożyczkę mogą ubiegać się: 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</a:rPr>
              <a:t>absolwenci szkół wyższych </a:t>
            </a:r>
            <a:r>
              <a:rPr lang="pl-PL" sz="2000" dirty="0" smtClean="0"/>
              <a:t>w okresie 48 miesięcy od dnia otrzymania dyplomu, pozostający bez pracy;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</a:rPr>
              <a:t>studenci ostatniego roku studiów </a:t>
            </a:r>
            <a:r>
              <a:rPr lang="pl-PL" sz="2000" dirty="0" smtClean="0"/>
              <a:t>wyższych, pozostający bez pracy.</a:t>
            </a:r>
          </a:p>
          <a:p>
            <a:pPr marL="0" indent="0" fontAlgn="base">
              <a:buNone/>
            </a:pPr>
            <a:r>
              <a:rPr lang="pl-PL" sz="2200" dirty="0" smtClean="0"/>
              <a:t>W ramach Programu „Pierwszy biznes - Wsparcie w starcie" udzielane będą pożyczki na: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podjęcie działalności gospodarczej</a:t>
            </a:r>
            <a:r>
              <a:rPr lang="pl-PL" sz="2000" dirty="0" smtClean="0"/>
              <a:t>,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</a:t>
            </a:r>
            <a:r>
              <a:rPr lang="pl-PL" sz="2000" dirty="0" smtClean="0"/>
              <a:t> przez osoby, które otrzymały pożyczkę na podjęcie działalności gospodarczej,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stanowiska pracy dla bezrobotnego</a:t>
            </a:r>
            <a:r>
              <a:rPr lang="pl-PL" sz="2000" dirty="0" smtClean="0"/>
              <a:t>, w tym dla bezrobotnego skierowanego przez powiatowy urząd pracy.</a:t>
            </a:r>
            <a:endParaRPr lang="pl-PL" sz="2600" dirty="0" smtClean="0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449272" cy="792088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Pierwszy biznes -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Wsparcie w starcie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0972800" cy="720080"/>
          </a:xfrm>
        </p:spPr>
        <p:txBody>
          <a:bodyPr>
            <a:noAutofit/>
          </a:bodyPr>
          <a:lstStyle/>
          <a:p>
            <a:pPr lvl="0" algn="ctr"/>
            <a: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Wyniki konkursu = lista rankingowa</a:t>
            </a:r>
            <a:endParaRPr lang="en-US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7368" y="1628800"/>
            <a:ext cx="1130525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538163">
              <a:lnSpc>
                <a:spcPct val="200000"/>
              </a:lnSpc>
              <a:buSzPct val="110000"/>
              <a:buFont typeface="Wingdings 2" pitchFamily="18" charset="2"/>
              <a:buChar char="P"/>
              <a:defRPr/>
            </a:pPr>
            <a:r>
              <a:rPr lang="pl-PL" sz="2400" b="1" dirty="0" smtClean="0"/>
              <a:t>Lista rankingowa będzie opublikowana w </a:t>
            </a:r>
            <a:r>
              <a:rPr lang="pl-PL" sz="2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kwietniu 2016 r. na stronie </a:t>
            </a:r>
            <a:r>
              <a:rPr lang="pl-PL" sz="23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power.wup.torun.pl</a:t>
            </a:r>
            <a:endParaRPr lang="pl-PL" sz="23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0"/>
            <a:ext cx="7128792" cy="687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35360" y="1700808"/>
            <a:ext cx="11449272" cy="2376264"/>
          </a:xfrm>
        </p:spPr>
        <p:txBody>
          <a:bodyPr>
            <a:noAutofit/>
          </a:bodyPr>
          <a:lstStyle/>
          <a:p>
            <a:pPr algn="ctr"/>
            <a: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Regionalny Program Operacyjny</a:t>
            </a:r>
            <a:b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Województwa Kujawsko-Pomorskiego</a:t>
            </a:r>
            <a:b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2014 - 2020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3352" y="548680"/>
            <a:ext cx="11425269" cy="5184576"/>
          </a:xfrm>
        </p:spPr>
        <p:txBody>
          <a:bodyPr/>
          <a:lstStyle/>
          <a:p>
            <a:pPr algn="l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Regionalny Program Operacyjny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Województwa Kujawsko-Pomorskiego</a:t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/>
            </a:r>
            <a:b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8.1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Podniesienie aktywności zawodowej osób bezrobotnych poprzez działania PUP</a:t>
            </a: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 </a:t>
            </a: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(tryb pozakonkursowy)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/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/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8.2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Wspieranie aktywności zawodowej w regionie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/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/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8.5</a:t>
            </a:r>
            <a:b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Rozwój pracowników i przedsiębiorstw MŚP w regionie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8.1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Podniesienie aktywności zawodowej osób bezrobotnych poprzez działania PUP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094584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Cel działania: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pl-PL" sz="2200" dirty="0" smtClean="0"/>
              <a:t>Zwiększenie zatrudnienia osób </a:t>
            </a:r>
            <a:r>
              <a:rPr lang="pl-PL" sz="2200" b="1" dirty="0" smtClean="0"/>
              <a:t>powyżej</a:t>
            </a:r>
            <a:r>
              <a:rPr lang="pl-PL" sz="2200" dirty="0" smtClean="0"/>
              <a:t> 29 roku życia znajdujących się w trudnej sytuacji na rynku pracy, w tym osób powyżej 50 roku życia , osób z </a:t>
            </a:r>
            <a:r>
              <a:rPr lang="pl-PL" sz="2200" dirty="0" err="1" smtClean="0"/>
              <a:t>niepełnosprawnościami</a:t>
            </a:r>
            <a:r>
              <a:rPr lang="pl-PL" sz="2200" dirty="0" smtClean="0"/>
              <a:t>, długotrwale bezrobotnych </a:t>
            </a:r>
            <a:br>
              <a:rPr lang="pl-PL" sz="2200" dirty="0" smtClean="0"/>
            </a:br>
            <a:r>
              <a:rPr lang="pl-PL" sz="2200" dirty="0" smtClean="0"/>
              <a:t>i o niskich kwalifikacjach.</a:t>
            </a:r>
            <a:endParaRPr lang="pl-PL" sz="2200" dirty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8.1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Podniesienie aktywności zawodowej osób bezrobotnych poprzez działania PUP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752528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Grupa docelowa: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sz="2100" dirty="0" smtClean="0"/>
              <a:t>Osoby </a:t>
            </a:r>
            <a:r>
              <a:rPr lang="pl-PL" sz="2100" b="1" dirty="0" smtClean="0"/>
              <a:t>zarejestrowane</a:t>
            </a:r>
            <a:r>
              <a:rPr lang="pl-PL" sz="2100" dirty="0" smtClean="0"/>
              <a:t> w powiatowym urzędzie pracy jako bezrobotne (zakwalifikowane do </a:t>
            </a:r>
            <a:r>
              <a:rPr lang="pl-PL" sz="2100" b="1" dirty="0" smtClean="0"/>
              <a:t>pierwszej lub drugiej kategorii </a:t>
            </a:r>
            <a:r>
              <a:rPr lang="pl-PL" sz="2100" dirty="0" smtClean="0"/>
              <a:t>oddalenia od rynku pracy), powyżej 29 roku życia, należące co najmniej do jednej </a:t>
            </a:r>
            <a:br>
              <a:rPr lang="pl-PL" sz="2100" dirty="0" smtClean="0"/>
            </a:br>
            <a:r>
              <a:rPr lang="pl-PL" sz="2100" dirty="0" smtClean="0"/>
              <a:t>z poniższych grup:</a:t>
            </a:r>
          </a:p>
          <a:p>
            <a:pPr lvl="2"/>
            <a:r>
              <a:rPr lang="pl-PL" sz="2100" dirty="0" smtClean="0"/>
              <a:t>osoby powyżej 50 roku życia,</a:t>
            </a:r>
          </a:p>
          <a:p>
            <a:pPr lvl="2"/>
            <a:r>
              <a:rPr lang="pl-PL" sz="2100" dirty="0" smtClean="0"/>
              <a:t>kobiety,</a:t>
            </a:r>
          </a:p>
          <a:p>
            <a:pPr lvl="2"/>
            <a:r>
              <a:rPr lang="pl-PL" sz="2100" dirty="0" smtClean="0"/>
              <a:t>osoby z </a:t>
            </a:r>
            <a:r>
              <a:rPr lang="pl-PL" sz="2100" dirty="0" err="1" smtClean="0"/>
              <a:t>niepełnosprawnościami</a:t>
            </a:r>
            <a:r>
              <a:rPr lang="pl-PL" sz="2100" dirty="0" smtClean="0"/>
              <a:t>,</a:t>
            </a:r>
          </a:p>
          <a:p>
            <a:pPr lvl="2"/>
            <a:r>
              <a:rPr lang="pl-PL" sz="2100" dirty="0" smtClean="0"/>
              <a:t>osoby długotrwale bezrobotne,</a:t>
            </a:r>
          </a:p>
          <a:p>
            <a:pPr lvl="2"/>
            <a:r>
              <a:rPr lang="pl-PL" sz="2100" dirty="0" smtClean="0"/>
              <a:t>osoby o niskich kwalifikacjach.</a:t>
            </a:r>
            <a:endParaRPr lang="pl-PL" sz="2100" dirty="0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8.1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Podniesienie aktywności zawodowej osób bezrobotnych poprzez działania PUP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65214" y="1752600"/>
            <a:ext cx="10503394" cy="4700736"/>
          </a:xfrm>
        </p:spPr>
        <p:txBody>
          <a:bodyPr>
            <a:normAutofit lnSpcReduction="10000"/>
          </a:bodyPr>
          <a:lstStyle/>
          <a:p>
            <a:pPr marL="342900" lvl="2" indent="-342900"/>
            <a:r>
              <a:rPr lang="pl-PL" sz="2400" b="1" dirty="0" smtClean="0"/>
              <a:t>Typy projektów: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sz="2100" dirty="0" smtClean="0"/>
              <a:t>Instrumenty i usługi rynku pracy wynikające z ustawy o promocji zatrudnienia i instytucjach rynku pracy </a:t>
            </a:r>
            <a:r>
              <a:rPr lang="pl-PL" sz="2100" b="1" dirty="0" smtClean="0"/>
              <a:t>z wyłączeniem robót publicznych</a:t>
            </a:r>
            <a:r>
              <a:rPr lang="pl-PL" sz="2100" dirty="0" smtClean="0"/>
              <a:t>, odnoszące się do następujących typów:</a:t>
            </a:r>
          </a:p>
          <a:p>
            <a:pPr lvl="2"/>
            <a:r>
              <a:rPr lang="pl-PL" sz="2100" dirty="0" smtClean="0"/>
              <a:t>identyfikacja potrzeb osób bezrobotnych,</a:t>
            </a:r>
          </a:p>
          <a:p>
            <a:pPr lvl="2"/>
            <a:r>
              <a:rPr lang="pl-PL" sz="2100" dirty="0" smtClean="0"/>
              <a:t>pośrednictwo pracy, poradnictwo zawodowe,</a:t>
            </a:r>
          </a:p>
          <a:p>
            <a:pPr lvl="2"/>
            <a:r>
              <a:rPr lang="pl-PL" sz="2100" dirty="0" smtClean="0"/>
              <a:t>kursy, szkolenia zawodowe, studia podyplomowe,</a:t>
            </a:r>
          </a:p>
          <a:p>
            <a:pPr lvl="2"/>
            <a:r>
              <a:rPr lang="pl-PL" sz="2100" dirty="0" smtClean="0"/>
              <a:t>staże,</a:t>
            </a:r>
          </a:p>
          <a:p>
            <a:pPr lvl="2"/>
            <a:r>
              <a:rPr lang="pl-PL" sz="2100" dirty="0" smtClean="0"/>
              <a:t>wsparcie w wyposażeniu, doposażeniu stanowiska pracy</a:t>
            </a:r>
          </a:p>
          <a:p>
            <a:pPr lvl="2"/>
            <a:r>
              <a:rPr lang="pl-PL" sz="2100" dirty="0" smtClean="0"/>
              <a:t>jednorazowe wsparcie na rozpoczęcie działalności </a:t>
            </a:r>
            <a:br>
              <a:rPr lang="pl-PL" sz="2100" dirty="0" smtClean="0"/>
            </a:br>
            <a:r>
              <a:rPr lang="pl-PL" sz="2100" dirty="0" smtClean="0"/>
              <a:t>Gospodarczej + doradztwo i szkolenia w zakresie</a:t>
            </a:r>
            <a:br>
              <a:rPr lang="pl-PL" sz="2100" dirty="0" smtClean="0"/>
            </a:br>
            <a:r>
              <a:rPr lang="pl-PL" sz="2100" dirty="0" smtClean="0"/>
              <a:t>przedsiębiorczości.</a:t>
            </a:r>
          </a:p>
          <a:p>
            <a:pPr lvl="2"/>
            <a:endParaRPr lang="pl-PL" dirty="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Działanie 8.1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Podniesienie aktywności zawodowej osób bezrobotnych poprzez działania PUP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pl-PL" sz="2400" b="1" dirty="0" smtClean="0"/>
              <a:t>Typ podmiotów aplikujących (beneficjentów):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dirty="0" smtClean="0"/>
              <a:t>Powiatowe Urzędy Pracy</a:t>
            </a:r>
          </a:p>
          <a:p>
            <a:pPr lvl="2"/>
            <a:endParaRPr lang="pl-PL" dirty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na rzecz podniesienia poziomu aktywności zawodowej osób pozostających bez zatrudnienia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3806552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Cel działania: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sz="2100" dirty="0" smtClean="0"/>
              <a:t>Zwiększenie zatrudnienia osób powyżej 29 roku życia, znajdujących się </a:t>
            </a:r>
            <a:br>
              <a:rPr lang="pl-PL" sz="2100" dirty="0" smtClean="0"/>
            </a:br>
            <a:r>
              <a:rPr lang="pl-PL" sz="2100" dirty="0" smtClean="0"/>
              <a:t>w trudnej sytuacji na rynku pracy, w tym:</a:t>
            </a:r>
          </a:p>
          <a:p>
            <a:pPr lvl="2"/>
            <a:r>
              <a:rPr lang="pl-PL" sz="2100" dirty="0" smtClean="0"/>
              <a:t>osób powyżej 50 roku życia, </a:t>
            </a:r>
          </a:p>
          <a:p>
            <a:pPr lvl="2"/>
            <a:r>
              <a:rPr lang="pl-PL" sz="2100" dirty="0" smtClean="0"/>
              <a:t>osób z </a:t>
            </a:r>
            <a:r>
              <a:rPr lang="pl-PL" sz="2100" dirty="0" err="1" smtClean="0"/>
              <a:t>niepełnosprawnościami</a:t>
            </a:r>
            <a:r>
              <a:rPr lang="pl-PL" sz="2100" dirty="0" smtClean="0"/>
              <a:t>, </a:t>
            </a:r>
          </a:p>
          <a:p>
            <a:pPr lvl="2"/>
            <a:r>
              <a:rPr lang="pl-PL" sz="2100" dirty="0" smtClean="0"/>
              <a:t>długotrwale bezrobotnych,</a:t>
            </a:r>
          </a:p>
          <a:p>
            <a:pPr lvl="2"/>
            <a:r>
              <a:rPr lang="pl-PL" sz="2100" dirty="0" smtClean="0"/>
              <a:t>o niskich kwalifikacjach.</a:t>
            </a:r>
            <a:endParaRPr lang="pl-PL" sz="2100" dirty="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na rzecz podniesienia poziomu aktywności zawodowej osób pozostających bez zatrudnienia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3816424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Grupa docelowa: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sz="2100" dirty="0" smtClean="0"/>
              <a:t>Osoby </a:t>
            </a:r>
            <a:r>
              <a:rPr lang="pl-PL" sz="2100" b="1" dirty="0" smtClean="0"/>
              <a:t>bezrobotne i bierne zawodowo</a:t>
            </a:r>
            <a:r>
              <a:rPr lang="pl-PL" sz="2100" dirty="0" smtClean="0"/>
              <a:t>, powyżej 29 roku życia, </a:t>
            </a:r>
            <a:br>
              <a:rPr lang="pl-PL" sz="2100" dirty="0" smtClean="0"/>
            </a:br>
            <a:r>
              <a:rPr lang="pl-PL" sz="2100" dirty="0" smtClean="0"/>
              <a:t>w szczególności:</a:t>
            </a:r>
          </a:p>
          <a:p>
            <a:pPr lvl="2"/>
            <a:r>
              <a:rPr lang="pl-PL" sz="2100" dirty="0" smtClean="0"/>
              <a:t>osoby powyżej 50 roku życia,</a:t>
            </a:r>
          </a:p>
          <a:p>
            <a:pPr lvl="2"/>
            <a:r>
              <a:rPr lang="pl-PL" sz="2100" dirty="0" smtClean="0"/>
              <a:t>kobiety,</a:t>
            </a:r>
          </a:p>
          <a:p>
            <a:pPr lvl="2"/>
            <a:r>
              <a:rPr lang="pl-PL" sz="2100" dirty="0" smtClean="0"/>
              <a:t>osoby z </a:t>
            </a:r>
            <a:r>
              <a:rPr lang="pl-PL" sz="2100" dirty="0" err="1" smtClean="0"/>
              <a:t>niepełnosprawnościami</a:t>
            </a:r>
            <a:r>
              <a:rPr lang="pl-PL" sz="2100" dirty="0" smtClean="0"/>
              <a:t>,</a:t>
            </a:r>
          </a:p>
          <a:p>
            <a:pPr lvl="2"/>
            <a:r>
              <a:rPr lang="pl-PL" sz="2100" dirty="0" smtClean="0"/>
              <a:t>osoby długotrwale bezrobotne,</a:t>
            </a:r>
          </a:p>
          <a:p>
            <a:pPr lvl="2"/>
            <a:r>
              <a:rPr lang="pl-PL" sz="2100" dirty="0" smtClean="0"/>
              <a:t>osoby o niskich kwalifikacjach.</a:t>
            </a:r>
            <a:endParaRPr lang="pl-PL" sz="210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371" y="1628800"/>
            <a:ext cx="11497277" cy="4824536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pl-PL" sz="2600" b="1" dirty="0" smtClean="0"/>
              <a:t>Pożyczka na rozpoczęcie działalności gospodarczej – warunki: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200" dirty="0" smtClean="0"/>
              <a:t>Wartość pożyczki: </a:t>
            </a:r>
            <a:r>
              <a:rPr lang="pl-PL" sz="2200" b="1" dirty="0" smtClean="0">
                <a:solidFill>
                  <a:schemeClr val="bg2">
                    <a:lumMod val="50000"/>
                  </a:schemeClr>
                </a:solidFill>
              </a:rPr>
              <a:t>do 82.740 tys. zł</a:t>
            </a:r>
            <a:r>
              <a:rPr lang="pl-PL" sz="2200" dirty="0" smtClean="0"/>
              <a:t>, (20-krotność przeciętnej pensji w PL)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200" dirty="0" smtClean="0"/>
              <a:t>Oprocentowanie: na poziomie 1/4 stopy redyskonta weksli NBP </a:t>
            </a:r>
            <a:br>
              <a:rPr lang="pl-PL" sz="2200" dirty="0" smtClean="0"/>
            </a:br>
            <a:r>
              <a:rPr lang="pl-PL" sz="2200" dirty="0" smtClean="0"/>
              <a:t>(</a:t>
            </a:r>
            <a:r>
              <a:rPr lang="pl-PL" sz="2200" b="1" dirty="0" smtClean="0">
                <a:solidFill>
                  <a:schemeClr val="bg2">
                    <a:lumMod val="50000"/>
                  </a:schemeClr>
                </a:solidFill>
              </a:rPr>
              <a:t>0,44% </a:t>
            </a:r>
            <a:r>
              <a:rPr lang="pl-PL" sz="2200" dirty="0" smtClean="0"/>
              <a:t>w skali roku), 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200" dirty="0" smtClean="0"/>
              <a:t>Okres spłaty: </a:t>
            </a:r>
            <a:r>
              <a:rPr lang="pl-PL" sz="2200" b="1" dirty="0" smtClean="0">
                <a:solidFill>
                  <a:schemeClr val="bg2">
                    <a:lumMod val="50000"/>
                  </a:schemeClr>
                </a:solidFill>
              </a:rPr>
              <a:t>7 lat </a:t>
            </a:r>
            <a:r>
              <a:rPr lang="pl-PL" sz="2200" dirty="0" smtClean="0"/>
              <a:t>(84 miesiące), 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200" dirty="0" smtClean="0"/>
              <a:t>Możliwość uzyskania karencji w spłacie kapitału: </a:t>
            </a:r>
            <a:r>
              <a:rPr lang="pl-PL" sz="2200" b="1" dirty="0" smtClean="0">
                <a:solidFill>
                  <a:schemeClr val="bg2">
                    <a:lumMod val="50000"/>
                  </a:schemeClr>
                </a:solidFill>
              </a:rPr>
              <a:t>do 1 roku</a:t>
            </a:r>
            <a:r>
              <a:rPr lang="pl-PL" sz="2200" dirty="0" smtClean="0"/>
              <a:t>,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200" dirty="0" smtClean="0"/>
              <a:t>Wypłata środków: zgodnie z harmonogramem przedstawionym przez Wnioskodawcę i zaakceptowanym przez pośrednika finansowego, nie wcześniej jednak niż po zarejestrowaniu działalności gospodarczej.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449272" cy="792088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Pierwszy biznes -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Wsparcie w starcie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na rzecz podniesienia poziomu aktywności zawodowej osób pozostających bez zatrudnienia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608512"/>
          </a:xfrm>
        </p:spPr>
        <p:txBody>
          <a:bodyPr>
            <a:normAutofit/>
          </a:bodyPr>
          <a:lstStyle/>
          <a:p>
            <a:pPr marL="342900" lvl="2" indent="-342900"/>
            <a:r>
              <a:rPr lang="pl-PL" sz="2400" b="1" dirty="0" smtClean="0"/>
              <a:t>Typy projektów: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sz="2100" dirty="0" smtClean="0"/>
              <a:t>Wsparcie kompleksowej aktywizacji zawodowej osób bezrobotnych i biernych zawodowo, powyżej 29 roku życia –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Indywidualne Plany Działania, pośrednictwo pracy, poradnictwo zawodowe</a:t>
            </a:r>
            <a:r>
              <a:rPr lang="pl-PL" sz="2100" dirty="0" smtClean="0"/>
              <a:t>.</a:t>
            </a:r>
          </a:p>
          <a:p>
            <a:pPr lvl="1"/>
            <a:r>
              <a:rPr lang="pl-PL" sz="2100" dirty="0" smtClean="0"/>
              <a:t>Instrumenty i usługi rynku pracy służące nabywaniu oraz podnoszeniu kompetencji i kwalifikacji zawodowych jak również lepszemu ich dopasowaniu do potrzeb rynku pracy: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szkolenia, kursy zawodowe, studia </a:t>
            </a:r>
            <a:r>
              <a:rPr lang="pl-PL" sz="21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podplomowe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studia uzupełniające (niestacjonarne).</a:t>
            </a:r>
          </a:p>
          <a:p>
            <a:pPr lvl="1"/>
            <a:r>
              <a:rPr lang="pl-PL" sz="2100" dirty="0" smtClean="0"/>
              <a:t>Instrumenty i usługi rynku pracy służące zdobyciu doświadczenia zawodowego wymaganego przez pracodawców: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staże, praktyki zawodowe, doposażenie/wyposażenie stanowiska pracy, subsydiowane zatrudnienie.</a:t>
            </a:r>
            <a:endParaRPr lang="pl-PL" sz="2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na rzecz podniesienia poziomu aktywności zawodowej osób pozostających bez zatrudnienia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094584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Typy projektów: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dirty="0" smtClean="0"/>
              <a:t>Wsparcie działań z zakresu mobilności zawodowej i terytorialnej:</a:t>
            </a:r>
          </a:p>
          <a:p>
            <a:pPr lvl="2"/>
            <a:r>
              <a:rPr lang="pl-PL" dirty="0" smtClean="0"/>
              <a:t>wsparcie finansowe w postaci dodatku relokacyjnego,</a:t>
            </a:r>
          </a:p>
          <a:p>
            <a:pPr lvl="2"/>
            <a:r>
              <a:rPr lang="pl-PL" dirty="0" smtClean="0"/>
              <a:t>realizacja ukierunkowanych schematów mobilności transnarodowej (USMT) EURES</a:t>
            </a:r>
            <a:endParaRPr lang="pl-PL" dirty="0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na rzecz podniesienia poziomu aktywności zawodowej osób pozostających bez zatrudnienia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166592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Typy podmiotów aplikujących (beneficjentów):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dirty="0" smtClean="0"/>
              <a:t>instytucje rynku pracy zapisami rozumieniu przepisów ustawy </a:t>
            </a:r>
            <a:br>
              <a:rPr lang="pl-PL" dirty="0" smtClean="0"/>
            </a:br>
            <a:r>
              <a:rPr lang="pl-PL" dirty="0" smtClean="0"/>
              <a:t>o promocji zatrudnienia i instytucjach rynku pracy (z wyłączeniem publicznych służb zatrudnienia):</a:t>
            </a:r>
          </a:p>
          <a:p>
            <a:pPr lvl="2"/>
            <a:r>
              <a:rPr lang="pl-PL" dirty="0" smtClean="0"/>
              <a:t>agencje zatrudnienia,</a:t>
            </a:r>
          </a:p>
          <a:p>
            <a:pPr lvl="2"/>
            <a:r>
              <a:rPr lang="pl-PL" dirty="0" smtClean="0"/>
              <a:t>instytucje szkoleniowe,</a:t>
            </a:r>
          </a:p>
          <a:p>
            <a:pPr lvl="2"/>
            <a:r>
              <a:rPr lang="pl-PL" dirty="0" smtClean="0"/>
              <a:t>instytucje dialogu społecznego,</a:t>
            </a:r>
          </a:p>
          <a:p>
            <a:pPr lvl="2"/>
            <a:r>
              <a:rPr lang="pl-PL" dirty="0" smtClean="0"/>
              <a:t>instytucje partnerstwa lokalnego.</a:t>
            </a:r>
          </a:p>
          <a:p>
            <a:pPr lvl="1"/>
            <a:r>
              <a:rPr lang="pl-PL" dirty="0" smtClean="0"/>
              <a:t>W przypadku typu projektów mobilności transnarodowej: akredytowane podmioty w zakresie usług EURES</a:t>
            </a:r>
            <a:endParaRPr lang="pl-PL" dirty="0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8.2.1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na rzecz podniesienia poziomu aktywności zawodowej osób pozostających bez zatrudnienia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662536"/>
          </a:xfrm>
        </p:spPr>
        <p:txBody>
          <a:bodyPr/>
          <a:lstStyle/>
          <a:p>
            <a:pPr marL="342900" lvl="2" indent="-342900"/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Konkurs</a:t>
            </a:r>
            <a:r>
              <a:rPr lang="pl-PL" sz="2400" b="1" dirty="0" smtClean="0"/>
              <a:t> – II kwartał 2016</a:t>
            </a:r>
          </a:p>
          <a:p>
            <a:pPr marL="342900" lvl="2" indent="-342900"/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Alokacja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/>
              <a:t>– ok. 24 mln zł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odchodzących z rolnictwa i rybactwa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3878560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Cel działania: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dirty="0" smtClean="0"/>
              <a:t>Zwiększenie zatrudnienia osób odchodzących z rolnictwa i rybactwa.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Grupa docelowa:</a:t>
            </a:r>
          </a:p>
          <a:p>
            <a:pPr lvl="1"/>
            <a:r>
              <a:rPr lang="pl-PL" dirty="0" smtClean="0"/>
              <a:t>Osoby odchodzące z rolnictwa i rybactwa oraz członkowie ich rodzin, zarejestrowani w PUP jako osoby bezrobotne.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odchodzących z rolnictwa i rybactwa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51384" y="1628800"/>
            <a:ext cx="11305256" cy="4968552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Typy projektów: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sz="2100" dirty="0" smtClean="0"/>
              <a:t>Wsparcie działań z zakresu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reorientacji zawodowej rolników i rybaków oraz członków ich rodzin</a:t>
            </a:r>
            <a:r>
              <a:rPr lang="pl-PL" sz="2100" dirty="0" smtClean="0"/>
              <a:t>, zarejestrowanych jako osoby bezrobotne, obejmujące:</a:t>
            </a:r>
          </a:p>
          <a:p>
            <a:pPr lvl="2"/>
            <a:r>
              <a:rPr lang="pl-PL" sz="2100" dirty="0" smtClean="0"/>
              <a:t>Wsparcie ukierunkowane na pomoc w aktywnym poszukiwaniu pracy: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Indywidualne Plany Działania, pośrednictwo, poradnictwo zawodowe</a:t>
            </a:r>
            <a:r>
              <a:rPr lang="pl-PL" sz="2100" dirty="0" smtClean="0"/>
              <a:t>,</a:t>
            </a:r>
          </a:p>
          <a:p>
            <a:pPr lvl="2"/>
            <a:r>
              <a:rPr lang="pl-PL" sz="2100" dirty="0" smtClean="0"/>
              <a:t>Instrumenty i usługi rynku pracy służące nabywaniu oraz podnoszeniu kompetencji i kwalifikacji zawodowych jak również lepszemu ich dopasowaniu do potrzeb rynku pracy: </a:t>
            </a:r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szkolenia zawodowe, kursy specjalistyczne, studia uzupełniające (niestacjonarne),</a:t>
            </a:r>
          </a:p>
          <a:p>
            <a:pPr lvl="2"/>
            <a:r>
              <a:rPr lang="pl-PL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Staże, praktyki zawodowe, wyposażenie/doposażenie stanowiska pracy.</a:t>
            </a:r>
            <a:endParaRPr lang="pl-PL" sz="2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odchodzących z rolnictwa i rybactwa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094584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Typ podmiotów aplikujących (beneficjentów):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pl-PL" dirty="0" smtClean="0"/>
              <a:t>Wszystkie podmioty z wyłączeniem powiatowych urzędów pracy i osób fizycznych (nie dotyczy osób prowadzących działalność gospodarczą lub oświatową na podstawie odrębnych przepisów.</a:t>
            </a:r>
            <a:endParaRPr lang="pl-PL" dirty="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8.2.2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osób odchodzących z rolnictwa i rybactwa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662536"/>
          </a:xfrm>
        </p:spPr>
        <p:txBody>
          <a:bodyPr/>
          <a:lstStyle/>
          <a:p>
            <a:pPr marL="342900" lvl="2" indent="-342900"/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Konkurs</a:t>
            </a:r>
            <a:r>
              <a:rPr lang="pl-PL" sz="2400" b="1" dirty="0" smtClean="0"/>
              <a:t> – III kwartał 2016</a:t>
            </a:r>
          </a:p>
          <a:p>
            <a:pPr marL="342900" lvl="2" indent="-342900"/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Alokacja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/>
              <a:t>– ok. 3,7 mln zł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8.5.2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outplacementowe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51384" y="1700808"/>
            <a:ext cx="10972800" cy="4454624"/>
          </a:xfrm>
        </p:spPr>
        <p:txBody>
          <a:bodyPr>
            <a:normAutofit lnSpcReduction="10000"/>
          </a:bodyPr>
          <a:lstStyle/>
          <a:p>
            <a:pPr marL="342900" lvl="2" indent="-342900"/>
            <a:r>
              <a:rPr lang="pl-PL" sz="2400" b="1" dirty="0" smtClean="0"/>
              <a:t>Cel działania: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dirty="0" smtClean="0"/>
              <a:t>Poprawa sytuacji na rynku pracy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osób zwolnionych </a:t>
            </a:r>
            <a:r>
              <a:rPr lang="pl-PL" dirty="0" smtClean="0"/>
              <a:t>w okresie nie dłuższym niż 6 miesięcy, zagrożonych zwolnieniem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przewidzianych do zwolnienia </a:t>
            </a:r>
            <a:r>
              <a:rPr lang="pl-PL" dirty="0" smtClean="0"/>
              <a:t>z przyczyn dotyczących zakładu pracy poprzez udział we wsparciu outplacementowym.</a:t>
            </a:r>
          </a:p>
          <a:p>
            <a:r>
              <a:rPr lang="pl-PL" sz="2400" b="1" dirty="0" smtClean="0"/>
              <a:t>Grupa docelowa:</a:t>
            </a:r>
          </a:p>
          <a:p>
            <a:pPr lvl="1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zwolnione </a:t>
            </a:r>
            <a:r>
              <a:rPr lang="pl-PL" dirty="0" smtClean="0"/>
              <a:t>w okresie nie dłuższym niż 6 miesięcy, przewidziane do zwolnienia lub zagrożone zwolnieniem z pracy z przyczyn dotyczących zakładu pracy </a:t>
            </a:r>
          </a:p>
          <a:p>
            <a:pPr lvl="1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odchodzące z rolnictwa</a:t>
            </a:r>
            <a:r>
              <a:rPr lang="pl-PL" dirty="0" smtClean="0"/>
              <a:t>, posiadające gospodarstwo rolne </a:t>
            </a:r>
            <a:br>
              <a:rPr lang="pl-PL" dirty="0" smtClean="0"/>
            </a:br>
            <a:r>
              <a:rPr lang="pl-PL" dirty="0" smtClean="0"/>
              <a:t>o powierzchni powyżej 2 ha przeliczeniowych lub członkowie </a:t>
            </a:r>
            <a:br>
              <a:rPr lang="pl-PL" dirty="0" smtClean="0"/>
            </a:br>
            <a:r>
              <a:rPr lang="pl-PL" dirty="0" smtClean="0"/>
              <a:t>ich rodzin ubezpieczeni w KRUS, planujące podjąć </a:t>
            </a:r>
            <a:br>
              <a:rPr lang="pl-PL" dirty="0" smtClean="0"/>
            </a:br>
            <a:r>
              <a:rPr lang="pl-PL" dirty="0" smtClean="0"/>
              <a:t>zatrudnienia poza rolnictwem</a:t>
            </a:r>
            <a:endParaRPr lang="pl-PL" dirty="0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8.5.2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outplacementowe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23392" y="1556792"/>
            <a:ext cx="10972800" cy="4968552"/>
          </a:xfrm>
        </p:spPr>
        <p:txBody>
          <a:bodyPr>
            <a:normAutofit/>
          </a:bodyPr>
          <a:lstStyle/>
          <a:p>
            <a:pPr marL="342900" lvl="2" indent="-342900"/>
            <a:r>
              <a:rPr lang="pl-PL" sz="2400" b="1" dirty="0" smtClean="0"/>
              <a:t>Typy projektów: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l-PL" dirty="0" smtClean="0"/>
              <a:t>Wsparcie w zakresie przygotowania i realizacji programów typu </a:t>
            </a:r>
            <a:r>
              <a:rPr lang="pl-PL" dirty="0" err="1" smtClean="0"/>
              <a:t>outplacement</a:t>
            </a:r>
            <a:r>
              <a:rPr lang="pl-PL" dirty="0" smtClean="0"/>
              <a:t>, obejmujących w szczególności:</a:t>
            </a:r>
          </a:p>
          <a:p>
            <a:pPr lvl="2"/>
            <a:r>
              <a:rPr lang="pl-PL" sz="2100" dirty="0" smtClean="0"/>
              <a:t>doradztwo zawodowe połączone z przygotowaniem Indywidualnego Planu Działania jako obowiązkowy element wsparcia,</a:t>
            </a:r>
          </a:p>
          <a:p>
            <a:pPr lvl="2"/>
            <a:r>
              <a:rPr lang="pl-PL" sz="2100" dirty="0" smtClean="0"/>
              <a:t>poradnictwo psychologiczne,</a:t>
            </a:r>
          </a:p>
          <a:p>
            <a:pPr lvl="2"/>
            <a:r>
              <a:rPr lang="pl-PL" sz="2100" dirty="0" smtClean="0"/>
              <a:t>pośrednictwo pracy,</a:t>
            </a:r>
          </a:p>
          <a:p>
            <a:pPr lvl="2"/>
            <a:r>
              <a:rPr lang="pl-PL" sz="2100" dirty="0" smtClean="0"/>
              <a:t>szkolenia, kursy,</a:t>
            </a:r>
          </a:p>
          <a:p>
            <a:pPr lvl="2"/>
            <a:r>
              <a:rPr lang="pl-PL" sz="2100" dirty="0" smtClean="0"/>
              <a:t>studia podyplomowe,</a:t>
            </a:r>
          </a:p>
          <a:p>
            <a:pPr lvl="2"/>
            <a:r>
              <a:rPr lang="pl-PL" sz="2100" dirty="0" smtClean="0"/>
              <a:t>staże i praktyki zawodowe przygotowujące do podjęcia </a:t>
            </a:r>
            <a:br>
              <a:rPr lang="pl-PL" sz="2100" dirty="0" smtClean="0"/>
            </a:br>
            <a:r>
              <a:rPr lang="pl-PL" sz="2100" dirty="0" smtClean="0"/>
              <a:t>pracy w nowym zawodzie,</a:t>
            </a:r>
          </a:p>
          <a:p>
            <a:pPr lvl="2"/>
            <a:r>
              <a:rPr lang="pl-PL" sz="2100" dirty="0" smtClean="0"/>
              <a:t>subsydiowane zatrudnienie,</a:t>
            </a:r>
            <a:endParaRPr lang="pl-PL" sz="21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371" y="1628800"/>
            <a:ext cx="11497277" cy="482453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l-PL" b="1" dirty="0" smtClean="0"/>
              <a:t>Pożyczka na utworzenie stanowiska pracy dla bezrobotnego </a:t>
            </a:r>
            <a:r>
              <a:rPr lang="pl-PL" dirty="0" smtClean="0"/>
              <a:t>(uzupełniająca), w tym bezrobotnego skierowanego przez powiatowy urząd pracy:</a:t>
            </a:r>
          </a:p>
          <a:p>
            <a:pPr marL="450850" indent="-450850" fontAlgn="base">
              <a:buFont typeface="Wingdings" pitchFamily="2" charset="2"/>
              <a:buChar char="è"/>
              <a:tabLst>
                <a:tab pos="450850" algn="l"/>
              </a:tabLst>
            </a:pPr>
            <a:r>
              <a:rPr lang="pl-PL" sz="2200" dirty="0" smtClean="0"/>
              <a:t>Wartość pożyczki: </a:t>
            </a:r>
            <a:r>
              <a:rPr lang="pl-PL" sz="2200" b="1" dirty="0" smtClean="0">
                <a:solidFill>
                  <a:schemeClr val="bg2">
                    <a:lumMod val="50000"/>
                  </a:schemeClr>
                </a:solidFill>
              </a:rPr>
              <a:t>do ok. 24 tys. zł</a:t>
            </a:r>
            <a:r>
              <a:rPr lang="pl-PL" sz="2200" dirty="0" smtClean="0"/>
              <a:t>. (6-krotność przeciętnej pensji w PL)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200" dirty="0" smtClean="0"/>
              <a:t>Oprocentowanie stałe i w skali roku wynosi: </a:t>
            </a:r>
            <a:r>
              <a:rPr lang="pl-PL" sz="2200" b="1" dirty="0" smtClean="0">
                <a:solidFill>
                  <a:schemeClr val="bg2">
                    <a:lumMod val="50000"/>
                  </a:schemeClr>
                </a:solidFill>
              </a:rPr>
              <a:t>0,44%</a:t>
            </a:r>
            <a:r>
              <a:rPr lang="pl-PL" sz="2200" dirty="0" smtClean="0"/>
              <a:t>.</a:t>
            </a:r>
          </a:p>
          <a:p>
            <a:pPr marL="450850" indent="-450850" fontAlgn="base">
              <a:buFont typeface="Wingdings" pitchFamily="2" charset="2"/>
              <a:buChar char="è"/>
            </a:pPr>
            <a:r>
              <a:rPr lang="pl-PL" sz="2200" dirty="0" smtClean="0"/>
              <a:t>Okres spłaty:  </a:t>
            </a:r>
            <a:r>
              <a:rPr lang="pl-PL" sz="2200" b="1" dirty="0" smtClean="0">
                <a:solidFill>
                  <a:schemeClr val="bg2">
                    <a:lumMod val="50000"/>
                  </a:schemeClr>
                </a:solidFill>
              </a:rPr>
              <a:t>nie dłużej niż 3 lata</a:t>
            </a:r>
            <a:r>
              <a:rPr lang="pl-PL" sz="2200" dirty="0" smtClean="0"/>
              <a:t>.</a:t>
            </a:r>
          </a:p>
          <a:p>
            <a:pPr marL="450850" indent="-450850" fontAlgn="base">
              <a:buNone/>
            </a:pPr>
            <a:r>
              <a:rPr lang="pl-PL" sz="2600" b="1" dirty="0" smtClean="0"/>
              <a:t>Zabezpieczenie pożyczki</a:t>
            </a:r>
          </a:p>
          <a:p>
            <a:pPr marL="0" indent="0" fontAlgn="base">
              <a:buNone/>
            </a:pPr>
            <a:r>
              <a:rPr lang="pl-PL" sz="2200" dirty="0" smtClean="0"/>
              <a:t>Prawne zabezpieczenie pożyczki stanowić będzie weksel własny pożyczkobiorcy oraz poręczenie dwóch osób fizycznych. </a:t>
            </a:r>
          </a:p>
          <a:p>
            <a:pPr marL="450850" indent="-450850" fontAlgn="base">
              <a:buNone/>
            </a:pPr>
            <a:endParaRPr lang="pl-PL" sz="2200" dirty="0" smtClean="0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449272" cy="792088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Pierwszy biznes -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Wsparcie w starcie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8.5.2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outplacementowe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094584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Typy projektów: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pl-PL" sz="2100" dirty="0" smtClean="0"/>
              <a:t>dodatek relokacyjny,</a:t>
            </a:r>
          </a:p>
          <a:p>
            <a:pPr lvl="2"/>
            <a:r>
              <a:rPr lang="pl-PL" sz="2100" dirty="0" smtClean="0"/>
              <a:t>bezzwrotne wsparcie finansowe dla osób planujących rozpocząć działalność gospodarczą, połączone ze wsparciem doradczo-szkoleniowym,</a:t>
            </a:r>
          </a:p>
          <a:p>
            <a:pPr lvl="2"/>
            <a:r>
              <a:rPr lang="pl-PL" sz="2100" dirty="0" smtClean="0"/>
              <a:t>wsparcie pomostowe.</a:t>
            </a:r>
            <a:endParaRPr lang="pl-PL" sz="2100" dirty="0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8.5.2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outplacementowe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022576"/>
          </a:xfrm>
        </p:spPr>
        <p:txBody>
          <a:bodyPr/>
          <a:lstStyle/>
          <a:p>
            <a:pPr marL="342900" lvl="2" indent="-342900"/>
            <a:r>
              <a:rPr lang="pl-PL" sz="2400" b="1" dirty="0" smtClean="0"/>
              <a:t>Typ podmiotów aplikujących (beneficjentów):</a:t>
            </a:r>
            <a:endParaRPr lang="pl-PL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pl-PL" sz="2100" dirty="0" smtClean="0"/>
              <a:t>Wszystkie podmioty z wyłączeniem osób fizycznych (nie dotyczy osób prowadzących działalność gospodarczą lub oświatową na podstawie odrębnych przepisów).</a:t>
            </a:r>
            <a:endParaRPr lang="pl-PL" sz="2100" dirty="0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pPr lvl="0"/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Poddziałanie 8.5.2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Wsparcie outplacementowe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662536"/>
          </a:xfrm>
        </p:spPr>
        <p:txBody>
          <a:bodyPr/>
          <a:lstStyle/>
          <a:p>
            <a:pPr marL="342900" lvl="2" indent="-342900"/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Konkurs</a:t>
            </a:r>
            <a:r>
              <a:rPr lang="pl-PL" sz="2400" b="1" dirty="0" smtClean="0"/>
              <a:t> – II kwartał 2016</a:t>
            </a:r>
          </a:p>
          <a:p>
            <a:pPr marL="342900" lvl="2" indent="-342900"/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Alokacja</a:t>
            </a:r>
            <a:r>
              <a:rPr lang="pl-P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/>
              <a:t>– ok. 15 mln zł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31371" y="1844824"/>
            <a:ext cx="11247040" cy="4176464"/>
          </a:xfrm>
        </p:spPr>
        <p:txBody>
          <a:bodyPr>
            <a:normAutofit/>
          </a:bodyPr>
          <a:lstStyle/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power.wup.torun.pl</a:t>
            </a:r>
            <a:endParaRPr lang="pl-PL" sz="4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power.gov.pl</a:t>
            </a:r>
            <a:endParaRPr lang="pl-PL" sz="4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funduszeeuropejskie.gov.pl</a:t>
            </a:r>
            <a:endParaRPr lang="pl-PL" sz="4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rpo.kujawsko-pomorskie.pl</a:t>
            </a:r>
            <a:endParaRPr lang="pl-PL" sz="4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mojregion.eu</a:t>
            </a:r>
            <a:endParaRPr lang="pl-PL" sz="4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>
            <a:normAutofit/>
          </a:bodyPr>
          <a:lstStyle/>
          <a:p>
            <a:pPr lvl="0"/>
            <a: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112" charset="0"/>
                <a:cs typeface="Tahoma" pitchFamily="112" charset="0"/>
              </a:rPr>
              <a:t>Źródła informacji:</a:t>
            </a:r>
            <a:endParaRPr lang="en-US" sz="4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3352" y="1268760"/>
            <a:ext cx="11521280" cy="79208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Wojewódzki Urząd Pracy w Toruniu</a:t>
            </a:r>
            <a:endParaRPr lang="pl-P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5360" y="2492896"/>
            <a:ext cx="11449272" cy="34563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60000"/>
              </a:lnSpc>
              <a:spcBef>
                <a:spcPts val="1500"/>
              </a:spcBef>
              <a:buClr>
                <a:schemeClr val="accent1"/>
              </a:buClr>
              <a:buNone/>
              <a:tabLst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87-100 Toruń</a:t>
            </a:r>
          </a:p>
          <a:p>
            <a:pPr marL="0" indent="0" algn="ctr">
              <a:lnSpc>
                <a:spcPct val="160000"/>
              </a:lnSpc>
              <a:spcBef>
                <a:spcPts val="1500"/>
              </a:spcBef>
              <a:buClr>
                <a:schemeClr val="accent1"/>
              </a:buClr>
              <a:buNone/>
              <a:tabLst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ul. Szosa Chełmińska 30/32</a:t>
            </a:r>
          </a:p>
          <a:p>
            <a:pPr marL="0" indent="0" algn="ctr">
              <a:lnSpc>
                <a:spcPct val="160000"/>
              </a:lnSpc>
              <a:spcBef>
                <a:spcPts val="1500"/>
              </a:spcBef>
              <a:buClr>
                <a:schemeClr val="accent1"/>
              </a:buClr>
              <a:buNone/>
              <a:tabLst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Tel. (56) 669 39 00</a:t>
            </a:r>
          </a:p>
          <a:p>
            <a:pPr marL="0" indent="0" algn="ctr">
              <a:lnSpc>
                <a:spcPct val="160000"/>
              </a:lnSpc>
              <a:spcBef>
                <a:spcPts val="1500"/>
              </a:spcBef>
              <a:buClr>
                <a:schemeClr val="accent1"/>
              </a:buClr>
              <a:buNone/>
              <a:tabLst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Fax</a:t>
            </a:r>
            <a:r>
              <a:rPr lang="pl-PL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(56) 669 39 99</a:t>
            </a:r>
          </a:p>
        </p:txBody>
      </p:sp>
    </p:spTree>
    <p:extLst>
      <p:ext uri="{BB962C8B-B14F-4D97-AF65-F5344CB8AC3E}">
        <p14:creationId xmlns:p14="http://schemas.microsoft.com/office/powerpoint/2010/main" xmlns="" val="304282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31371" y="1844824"/>
            <a:ext cx="11247040" cy="4176464"/>
          </a:xfrm>
        </p:spPr>
        <p:txBody>
          <a:bodyPr>
            <a:normAutofit/>
          </a:bodyPr>
          <a:lstStyle/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power.wup.torun.pl</a:t>
            </a:r>
            <a:endParaRPr lang="pl-PL" sz="4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power.gov.pl</a:t>
            </a:r>
            <a:endParaRPr lang="pl-PL" sz="4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funduszeeuropejskie.gov.pl</a:t>
            </a:r>
            <a:endParaRPr lang="pl-PL" sz="4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rpo.kujawsko-pomorskie.pl</a:t>
            </a:r>
            <a:endParaRPr lang="pl-PL" sz="4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2" indent="-358775" algn="ctr">
              <a:buNone/>
            </a:pPr>
            <a:r>
              <a:rPr lang="pl-PL" sz="4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mojregion.eu</a:t>
            </a:r>
            <a:endParaRPr lang="pl-PL" sz="4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>
            <a:normAutofit/>
          </a:bodyPr>
          <a:lstStyle/>
          <a:p>
            <a:pPr lvl="0"/>
            <a:r>
              <a:rPr lang="pl-P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Źródła informacji: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156210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Dziękuję za uwagę</a:t>
            </a:r>
            <a:endParaRPr lang="pl-PL" sz="6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rostokąt 6"/>
          <p:cNvSpPr>
            <a:spLocks noChangeArrowheads="1"/>
          </p:cNvSpPr>
          <p:nvPr/>
        </p:nvSpPr>
        <p:spPr bwMode="auto">
          <a:xfrm>
            <a:off x="2855640" y="2832035"/>
            <a:ext cx="6096000" cy="369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447675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Maciej Smolarek</a:t>
            </a:r>
          </a:p>
          <a:p>
            <a:pPr algn="ctr" defTabSz="447675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pl-PL" sz="2400" dirty="0" smtClean="0">
                <a:latin typeface="+mj-lt"/>
              </a:rPr>
              <a:t>Wojewódzki </a:t>
            </a:r>
            <a:r>
              <a:rPr lang="pl-PL" sz="2400" dirty="0">
                <a:latin typeface="+mj-lt"/>
              </a:rPr>
              <a:t>Urząd Pracy w Toruniu</a:t>
            </a:r>
          </a:p>
          <a:p>
            <a:pPr algn="ctr" defTabSz="447675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pl-PL" sz="2400" dirty="0" smtClean="0">
                <a:latin typeface="+mj-lt"/>
              </a:rPr>
              <a:t>Punkt Informacji </a:t>
            </a:r>
            <a:r>
              <a:rPr lang="pl-PL" sz="2400" dirty="0">
                <a:latin typeface="+mj-lt"/>
              </a:rPr>
              <a:t>i Promocji</a:t>
            </a:r>
          </a:p>
          <a:p>
            <a:pPr algn="ctr" defTabSz="447675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pl-PL" sz="2400" dirty="0">
                <a:latin typeface="+mj-lt"/>
              </a:rPr>
              <a:t>tel. (56) 669 39 </a:t>
            </a:r>
            <a:r>
              <a:rPr lang="pl-PL" sz="2400" dirty="0" err="1">
                <a:latin typeface="+mj-lt"/>
              </a:rPr>
              <a:t>39</a:t>
            </a:r>
            <a:endParaRPr lang="pl-PL" sz="2400" dirty="0">
              <a:latin typeface="+mj-lt"/>
            </a:endParaRPr>
          </a:p>
          <a:p>
            <a:pPr algn="ctr" defTabSz="447675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pl-PL" sz="2400" dirty="0">
                <a:latin typeface="+mj-lt"/>
              </a:rPr>
              <a:t>e-mail: </a:t>
            </a:r>
            <a:r>
              <a:rPr lang="pl-PL" sz="2400" dirty="0" err="1">
                <a:latin typeface="+mj-lt"/>
              </a:rPr>
              <a:t>promocjaefs@wup.torun.pl</a:t>
            </a:r>
            <a:endParaRPr lang="pl-PL" sz="2400" dirty="0">
              <a:latin typeface="+mj-lt"/>
            </a:endParaRPr>
          </a:p>
          <a:p>
            <a:pPr algn="ctr" defTabSz="447675" hangingPunct="0">
              <a:lnSpc>
                <a:spcPct val="150000"/>
              </a:lnSpc>
              <a:buClr>
                <a:srgbClr val="000000"/>
              </a:buClr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1225" algn="l"/>
                <a:tab pos="8980488" algn="l"/>
              </a:tabLst>
            </a:pPr>
            <a:r>
              <a:rPr lang="pl-PL" sz="2400" dirty="0" err="1" smtClean="0">
                <a:latin typeface="+mj-lt"/>
              </a:rPr>
              <a:t>www.wup.torun.pl</a:t>
            </a:r>
            <a:endParaRPr lang="pl-PL" sz="2400" dirty="0" smtClean="0">
              <a:latin typeface="+mj-lt"/>
            </a:endParaRPr>
          </a:p>
        </p:txBody>
      </p:sp>
      <p:pic>
        <p:nvPicPr>
          <p:cNvPr id="7" name="Picture 3" descr="O:\LOGOTYPY PRAWILNE\POWER_-_kolorowe_-_same_logoty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41836"/>
            <a:ext cx="11734323" cy="13429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371" y="1484784"/>
            <a:ext cx="11497277" cy="475252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l-PL" sz="2200" dirty="0" smtClean="0"/>
              <a:t>Operatorem finansowym wybranym przez Bank Gospodarstwa Krajowego </a:t>
            </a:r>
            <a:br>
              <a:rPr lang="pl-PL" sz="2200" dirty="0" smtClean="0"/>
            </a:br>
            <a:r>
              <a:rPr lang="pl-PL" sz="2200" dirty="0" smtClean="0"/>
              <a:t>na obszar województwa kujawsko-pomorskiego jest:</a:t>
            </a:r>
          </a:p>
          <a:p>
            <a:pPr marL="0" indent="0" fontAlgn="base">
              <a:buNone/>
            </a:pPr>
            <a:endParaRPr lang="pl-PL" sz="2200" dirty="0" smtClean="0"/>
          </a:p>
          <a:p>
            <a:pPr marL="0" indent="0" algn="ctr" fontAlgn="base">
              <a:buNone/>
            </a:pPr>
            <a:r>
              <a:rPr lang="pl-PL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Polska Fundacja Przedsiębiorczości</a:t>
            </a:r>
          </a:p>
          <a:p>
            <a:pPr marL="0" indent="0" fontAlgn="base">
              <a:buNone/>
            </a:pPr>
            <a:endParaRPr lang="pl-PL" sz="2200" dirty="0" smtClean="0"/>
          </a:p>
          <a:p>
            <a:pPr marL="0" indent="0" fontAlgn="base">
              <a:buNone/>
            </a:pPr>
            <a:r>
              <a:rPr lang="pl-PL" sz="2200" dirty="0" smtClean="0"/>
              <a:t>Na stronie </a:t>
            </a:r>
            <a:r>
              <a:rPr lang="pl-PL" sz="2200" dirty="0" err="1" smtClean="0"/>
              <a:t>www</a:t>
            </a:r>
            <a:r>
              <a:rPr lang="pl-PL" sz="2200" dirty="0" smtClean="0"/>
              <a:t> Polskiej Fundacji Przedsiębiorczości znajdują się wszelkie informacje i dokumenty niezbędne w aplikowaniu o pożyczkę.</a:t>
            </a:r>
          </a:p>
          <a:p>
            <a:pPr marL="0" indent="0" algn="ctr" fontAlgn="base">
              <a:buNone/>
            </a:pPr>
            <a:r>
              <a:rPr lang="pl-PL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www.pfp.com.pl</a:t>
            </a:r>
            <a:endParaRPr lang="pl-PL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449272" cy="792088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Pierwszy biznes -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Wsparcie w starcie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8" y="0"/>
            <a:ext cx="8972301" cy="686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35360" y="1700808"/>
            <a:ext cx="11449272" cy="2736304"/>
          </a:xfrm>
        </p:spPr>
        <p:txBody>
          <a:bodyPr>
            <a:noAutofit/>
          </a:bodyPr>
          <a:lstStyle/>
          <a:p>
            <a:pPr algn="ctr"/>
            <a: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 Operacyjny</a:t>
            </a:r>
            <a:b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Wiedza Edukacja Rozwój</a:t>
            </a:r>
            <a:b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6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2014 - 2020</a:t>
            </a:r>
            <a:endParaRPr lang="en-US" sz="6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34434" y="274639"/>
            <a:ext cx="11137900" cy="9221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 Operacyjny Wiedza Edukacja Rozwój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51384" y="1412776"/>
            <a:ext cx="11233248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600"/>
              </a:spcBef>
              <a:spcAft>
                <a:spcPts val="1425"/>
              </a:spcAft>
              <a:buClr>
                <a:srgbClr val="53548A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2400" b="1" dirty="0" smtClean="0"/>
              <a:t>Cel nadrzędny:</a:t>
            </a:r>
          </a:p>
          <a:p>
            <a:pPr marL="273050" indent="-273050">
              <a:spcBef>
                <a:spcPts val="600"/>
              </a:spcBef>
              <a:spcAft>
                <a:spcPts val="1425"/>
              </a:spcAft>
              <a:buClr>
                <a:srgbClr val="53548A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2400" dirty="0" smtClean="0"/>
              <a:t>Wzrost poziomu zatrudnienia oraz spójności społecznej, a także poprawa funkcjonowania administracji publicznej.</a:t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b="1" dirty="0" smtClean="0"/>
              <a:t>Cele tematyczne</a:t>
            </a:r>
            <a:r>
              <a:rPr lang="pl-PL" sz="2400" b="1" baseline="30000" dirty="0" smtClean="0"/>
              <a:t>:</a:t>
            </a:r>
            <a:endParaRPr lang="pl-PL" sz="2400" b="1" dirty="0" smtClean="0"/>
          </a:p>
          <a:p>
            <a:pPr marL="273050" indent="-273050">
              <a:spcBef>
                <a:spcPts val="600"/>
              </a:spcBef>
              <a:spcAft>
                <a:spcPts val="1425"/>
              </a:spcAft>
              <a:buClr>
                <a:srgbClr val="53548A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2400" dirty="0" smtClean="0"/>
              <a:t>Wspieranie zatrudnienia i mobilności pracowników;</a:t>
            </a:r>
          </a:p>
          <a:p>
            <a:pPr marL="273050" indent="-273050">
              <a:spcBef>
                <a:spcPts val="600"/>
              </a:spcBef>
              <a:spcAft>
                <a:spcPts val="1425"/>
              </a:spcAft>
              <a:buClr>
                <a:srgbClr val="53548A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2400" dirty="0" smtClean="0"/>
              <a:t>Wspieranie włączenia społecznego i walka z ubóstwem;</a:t>
            </a:r>
          </a:p>
          <a:p>
            <a:pPr marL="273050" indent="-273050">
              <a:spcBef>
                <a:spcPts val="600"/>
              </a:spcBef>
              <a:spcAft>
                <a:spcPts val="1425"/>
              </a:spcAft>
              <a:buClr>
                <a:srgbClr val="53548A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2400" dirty="0" smtClean="0"/>
              <a:t>Inwestowanie w edukację, umiejętności i uczenie się przez całe życie;</a:t>
            </a:r>
          </a:p>
          <a:p>
            <a:pPr marL="273050" indent="-273050">
              <a:spcBef>
                <a:spcPts val="600"/>
              </a:spcBef>
              <a:spcAft>
                <a:spcPts val="1425"/>
              </a:spcAft>
              <a:buClr>
                <a:srgbClr val="53548A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sz="2400" dirty="0" smtClean="0"/>
              <a:t>Wzmacnianie potencjału instytucjonalnego i skuteczności administracji publicznej.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 anchor="ctr"/>
          <a:lstStyle/>
          <a:p>
            <a:pPr algn="ctr">
              <a:defRPr/>
            </a:pPr>
            <a:fld id="{43E3FF16-F4BD-41F5-B028-4CFEB1487B22}" type="slidenum">
              <a:rPr lang="pl-PL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pl-PL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1935</Words>
  <Application>Microsoft Office PowerPoint</Application>
  <PresentationFormat>Niestandardowy</PresentationFormat>
  <Paragraphs>289</Paragraphs>
  <Slides>56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57" baseType="lpstr">
      <vt:lpstr>Nature Illustration 16x9</vt:lpstr>
      <vt:lpstr>Wsparcie dla osób niepracujących w ramach Funduszy Unii Europejskiej</vt:lpstr>
      <vt:lpstr>Pierwszy Biznes - Wsparcie w starcie II</vt:lpstr>
      <vt:lpstr>Pierwszy biznes - Wsparcie w starcie</vt:lpstr>
      <vt:lpstr>Pierwszy biznes - Wsparcie w starcie</vt:lpstr>
      <vt:lpstr>Pierwszy biznes - Wsparcie w starcie</vt:lpstr>
      <vt:lpstr>Pierwszy biznes - Wsparcie w starcie</vt:lpstr>
      <vt:lpstr>Slajd 7</vt:lpstr>
      <vt:lpstr>Program Operacyjny Wiedza Edukacja Rozwój 2014 - 2020</vt:lpstr>
      <vt:lpstr>Program Operacyjny Wiedza Edukacja Rozwój </vt:lpstr>
      <vt:lpstr>Struktura PO WER – podział alokacji</vt:lpstr>
      <vt:lpstr>Działanie 1.1 Wsparcie osób młodych pozostających bez pracy na regionalnym rynku pracy – projekty konkursowe</vt:lpstr>
      <vt:lpstr>Działanie 1.1 Wsparcie osób młodych pozostających bez pracy na regionalnym rynku pracy – projekty pozakonkursowe</vt:lpstr>
      <vt:lpstr>Działanie 1.1 Wsparcie osób młodych pozostających bez pracy na regionalnym rynku pracy – projekty pozakonkursowe</vt:lpstr>
      <vt:lpstr>Działanie 1.1 Wsparcie osób młodych pozostających bez pracy na regionalnym rynku pracy – projekty pozakonkursowe</vt:lpstr>
      <vt:lpstr>Działanie 1.1 Wsparcie osób młodych pozostających bez pracy na regionalnym rynku pracy – projekty pozakonkursowe</vt:lpstr>
      <vt:lpstr>Działanie 1.1 Wsparcie osób młodych pozostających bez pracy na regionalnym rynku pracy – projekty pozakonkursowe</vt:lpstr>
      <vt:lpstr>Działanie 1.2 Wsparcie osób młodych pozostających bez pracy na regionalnym rynku pracy – projekty konkursowe</vt:lpstr>
      <vt:lpstr>Co może zyskać osoba niepracująca w Programie Wiedza Edukacja Rozwój?</vt:lpstr>
      <vt:lpstr>Co może zyskać osoba niepracująca w Programie Wiedza Edukacja Rozwój?</vt:lpstr>
      <vt:lpstr>Poddziałanie 1.2.2 Wsparcie osób pozostających bez zatrudnienia na regionalnym rynku pracy – projekty konkursowe</vt:lpstr>
      <vt:lpstr>...Młodzież NEET?</vt:lpstr>
      <vt:lpstr>Poddziałanie 1.2.2 Wsparcie udzielane z Inicjatywy na rzecz zatrudnienia ludzi młodych</vt:lpstr>
      <vt:lpstr>Poddziałanie 1.2.2 Wsparcie udzielane z Inicjatywy na rzecz zatrudnienia ludzi młodych</vt:lpstr>
      <vt:lpstr>Poddziałanie 1.2.2 Wsparcie udzielane z Inicjatywy na rzecz zatrudnienia ludzi młodych</vt:lpstr>
      <vt:lpstr>Poddziałanie 1.2.2 Wsparcie udzielane z Inicjatywy na rzecz zatrudnienia ludzi młodych</vt:lpstr>
      <vt:lpstr>Poddziałanie 1.2.2 Wsparcie udzielane z Inicjatywy na rzecz zatrudnienia ludzi młodych</vt:lpstr>
      <vt:lpstr>Poddziałanie 1.2.2 Wsparcie udzielane z Inicjatywy na rzecz zatrudnienia ludzi młodych</vt:lpstr>
      <vt:lpstr>Poddziałanie 1.2.2 Wsparcie udzielane z Inicjatywy na rzecz zatrudnienia ludzi młodych</vt:lpstr>
      <vt:lpstr>Poddziałanie 1.2.2 Wsparcie udzielane z Inicjatywy na rzecz zatrudnienia ludzi młodych</vt:lpstr>
      <vt:lpstr>Wyniki konkursu = lista rankingowa</vt:lpstr>
      <vt:lpstr>Slajd 31</vt:lpstr>
      <vt:lpstr>Regionalny Program Operacyjny Województwa Kujawsko-Pomorskiego 2014 - 2020</vt:lpstr>
      <vt:lpstr>Regionalny Program Operacyjny Województwa Kujawsko-Pomorskiego  Działanie 8.1 Podniesienie aktywności zawodowej osób bezrobotnych poprzez działania PUP (tryb pozakonkursowy)  Działanie 8.2 Wspieranie aktywności zawodowej w regionie  Działanie 8.5 Rozwój pracowników i przedsiębiorstw MŚP w regionie</vt:lpstr>
      <vt:lpstr>Działanie 8.1 Podniesienie aktywności zawodowej osób bezrobotnych poprzez działania PUP</vt:lpstr>
      <vt:lpstr>Działanie 8.1 Podniesienie aktywności zawodowej osób bezrobotnych poprzez działania PUP</vt:lpstr>
      <vt:lpstr>Działanie 8.1 Podniesienie aktywności zawodowej osób bezrobotnych poprzez działania PUP</vt:lpstr>
      <vt:lpstr>Działanie 8.1 Podniesienie aktywności zawodowej osób bezrobotnych poprzez działania PUP</vt:lpstr>
      <vt:lpstr>Poddziałanie 8.2.1 Wsparcie na rzecz podniesienia poziomu aktywności zawodowej osób pozostających bez zatrudnienia</vt:lpstr>
      <vt:lpstr>Poddziałanie 8.2.1 Wsparcie na rzecz podniesienia poziomu aktywności zawodowej osób pozostających bez zatrudnienia</vt:lpstr>
      <vt:lpstr>Poddziałanie 8.2.1 Wsparcie na rzecz podniesienia poziomu aktywności zawodowej osób pozostających bez zatrudnienia</vt:lpstr>
      <vt:lpstr>Poddziałanie 8.2.1 Wsparcie na rzecz podniesienia poziomu aktywności zawodowej osób pozostających bez zatrudnienia</vt:lpstr>
      <vt:lpstr>Poddziałanie 8.2.1 Wsparcie na rzecz podniesienia poziomu aktywności zawodowej osób pozostających bez zatrudnienia</vt:lpstr>
      <vt:lpstr>Poddziałanie 8.2.1 Wsparcie na rzecz podniesienia poziomu aktywności zawodowej osób pozostających bez zatrudnienia</vt:lpstr>
      <vt:lpstr>Poddziałanie 8.2.2 Wsparcie osób odchodzących z rolnictwa i rybactwa</vt:lpstr>
      <vt:lpstr>Poddziałanie 8.2.2 Wsparcie osób odchodzących z rolnictwa i rybactwa</vt:lpstr>
      <vt:lpstr>Poddziałanie 8.2.2 Wsparcie osób odchodzących z rolnictwa i rybactwa</vt:lpstr>
      <vt:lpstr>Poddziałanie 8.2.2 Wsparcie osób odchodzących z rolnictwa i rybactwa</vt:lpstr>
      <vt:lpstr>Poddziałanie 8.5.2 Wsparcie outplacementowe</vt:lpstr>
      <vt:lpstr>Poddziałanie 8.5.2 Wsparcie outplacementowe</vt:lpstr>
      <vt:lpstr>Poddziałanie 8.5.2 Wsparcie outplacementowe</vt:lpstr>
      <vt:lpstr>Poddziałanie 8.5.2 Wsparcie outplacementowe</vt:lpstr>
      <vt:lpstr>Poddziałanie 8.5.2 Wsparcie outplacementowe</vt:lpstr>
      <vt:lpstr>Źródła informacji:</vt:lpstr>
      <vt:lpstr>Wojewódzki Urząd Pracy w Toruniu</vt:lpstr>
      <vt:lpstr>Źródła informacji: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2013-02-28T08:17:19Z</dcterms:created>
  <dcterms:modified xsi:type="dcterms:W3CDTF">2016-04-01T12:19:18Z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