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652" r:id="rId2"/>
    <p:sldMasterId id="2147483654" r:id="rId3"/>
    <p:sldMasterId id="2147483655" r:id="rId4"/>
    <p:sldMasterId id="2147483656" r:id="rId5"/>
    <p:sldMasterId id="2147483657" r:id="rId6"/>
    <p:sldMasterId id="2147483659" r:id="rId7"/>
    <p:sldMasterId id="2147483660" r:id="rId8"/>
  </p:sldMasterIdLst>
  <p:notesMasterIdLst>
    <p:notesMasterId r:id="rId28"/>
  </p:notesMasterIdLst>
  <p:sldIdLst>
    <p:sldId id="472" r:id="rId9"/>
    <p:sldId id="473" r:id="rId10"/>
    <p:sldId id="474" r:id="rId11"/>
    <p:sldId id="537" r:id="rId12"/>
    <p:sldId id="538" r:id="rId13"/>
    <p:sldId id="539" r:id="rId14"/>
    <p:sldId id="540" r:id="rId15"/>
    <p:sldId id="541" r:id="rId16"/>
    <p:sldId id="477" r:id="rId17"/>
    <p:sldId id="505" r:id="rId18"/>
    <p:sldId id="548" r:id="rId19"/>
    <p:sldId id="546" r:id="rId20"/>
    <p:sldId id="547" r:id="rId21"/>
    <p:sldId id="544" r:id="rId22"/>
    <p:sldId id="549" r:id="rId23"/>
    <p:sldId id="543" r:id="rId24"/>
    <p:sldId id="545" r:id="rId25"/>
    <p:sldId id="542" r:id="rId26"/>
    <p:sldId id="507" r:id="rId27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DA00"/>
    <a:srgbClr val="FFD85D"/>
    <a:srgbClr val="FF9900"/>
    <a:srgbClr val="CC3300"/>
    <a:srgbClr val="660066"/>
    <a:srgbClr val="CC0000"/>
    <a:srgbClr val="CC0099"/>
    <a:srgbClr val="FF57D3"/>
    <a:srgbClr val="FF8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93" autoAdjust="0"/>
    <p:restoredTop sz="94646" autoAdjust="0"/>
  </p:normalViewPr>
  <p:slideViewPr>
    <p:cSldViewPr>
      <p:cViewPr>
        <p:scale>
          <a:sx n="58" d="100"/>
          <a:sy n="58" d="100"/>
        </p:scale>
        <p:origin x="-1482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C06230-E817-4887-A4FC-F69737FD621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111FBBA-2269-4078-95EE-24D472BA913B}">
      <dgm:prSet phldrT="[Tekst]"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endParaRPr lang="pl-PL" dirty="0"/>
        </a:p>
      </dgm:t>
    </dgm:pt>
    <dgm:pt modelId="{D1825FFD-F879-4434-9199-B83142AE98C2}" type="parTrans" cxnId="{94702C8E-97DE-433D-A1E9-AAC3FD781D4A}">
      <dgm:prSet/>
      <dgm:spPr/>
      <dgm:t>
        <a:bodyPr/>
        <a:lstStyle/>
        <a:p>
          <a:endParaRPr lang="pl-PL"/>
        </a:p>
      </dgm:t>
    </dgm:pt>
    <dgm:pt modelId="{0F7130AF-3244-4987-8AE6-17B49644C180}" type="sibTrans" cxnId="{94702C8E-97DE-433D-A1E9-AAC3FD781D4A}">
      <dgm:prSet/>
      <dgm:spPr/>
      <dgm:t>
        <a:bodyPr/>
        <a:lstStyle/>
        <a:p>
          <a:endParaRPr lang="pl-PL"/>
        </a:p>
      </dgm:t>
    </dgm:pt>
    <dgm:pt modelId="{411656F2-3342-45AC-BCB4-CDFF32C65292}">
      <dgm:prSet phldrT="[Tekst]"/>
      <dgm:spPr>
        <a:ln>
          <a:solidFill>
            <a:srgbClr val="FFC000"/>
          </a:solidFill>
        </a:ln>
      </dgm:spPr>
      <dgm:t>
        <a:bodyPr/>
        <a:lstStyle/>
        <a:p>
          <a:r>
            <a:rPr lang="pl-PL" dirty="0" smtClean="0"/>
            <a:t>Spotkania informacyjno-rekrutacyjne</a:t>
          </a:r>
          <a:endParaRPr lang="pl-PL" dirty="0"/>
        </a:p>
      </dgm:t>
    </dgm:pt>
    <dgm:pt modelId="{BC8457E7-282C-4F38-9588-2AB22675EB9B}" type="parTrans" cxnId="{16BCA45D-4487-44C6-85AE-6E4A3B0162E1}">
      <dgm:prSet/>
      <dgm:spPr/>
      <dgm:t>
        <a:bodyPr/>
        <a:lstStyle/>
        <a:p>
          <a:endParaRPr lang="pl-PL"/>
        </a:p>
      </dgm:t>
    </dgm:pt>
    <dgm:pt modelId="{B7CFC911-6C5A-41D4-8439-AFF4DE2404CF}" type="sibTrans" cxnId="{16BCA45D-4487-44C6-85AE-6E4A3B0162E1}">
      <dgm:prSet/>
      <dgm:spPr/>
      <dgm:t>
        <a:bodyPr/>
        <a:lstStyle/>
        <a:p>
          <a:endParaRPr lang="pl-PL"/>
        </a:p>
      </dgm:t>
    </dgm:pt>
    <dgm:pt modelId="{E3A5929C-E6D3-4EE7-B217-D0F6EAB270B2}">
      <dgm:prSet phldrT="[Tekst]"/>
      <dgm:spPr>
        <a:ln>
          <a:solidFill>
            <a:srgbClr val="FFC000"/>
          </a:solidFill>
        </a:ln>
      </dgm:spPr>
      <dgm:t>
        <a:bodyPr/>
        <a:lstStyle/>
        <a:p>
          <a:r>
            <a:rPr lang="pl-PL" dirty="0" smtClean="0"/>
            <a:t>Rekrutacja uczestników</a:t>
          </a:r>
          <a:endParaRPr lang="pl-PL" dirty="0"/>
        </a:p>
      </dgm:t>
    </dgm:pt>
    <dgm:pt modelId="{2483709A-7334-41B3-B638-425229D168F1}" type="parTrans" cxnId="{48A9FAF8-F91C-4D94-B496-9E614D961E28}">
      <dgm:prSet/>
      <dgm:spPr/>
      <dgm:t>
        <a:bodyPr/>
        <a:lstStyle/>
        <a:p>
          <a:endParaRPr lang="pl-PL"/>
        </a:p>
      </dgm:t>
    </dgm:pt>
    <dgm:pt modelId="{E1786C54-79F8-4100-B532-D9CD7CBFD2E0}" type="sibTrans" cxnId="{48A9FAF8-F91C-4D94-B496-9E614D961E28}">
      <dgm:prSet/>
      <dgm:spPr/>
      <dgm:t>
        <a:bodyPr/>
        <a:lstStyle/>
        <a:p>
          <a:endParaRPr lang="pl-PL"/>
        </a:p>
      </dgm:t>
    </dgm:pt>
    <dgm:pt modelId="{6A9D572A-0542-4F76-8BBA-D2595B838A67}">
      <dgm:prSet phldrT="[Tekst]"/>
      <dgm:spPr>
        <a:solidFill>
          <a:srgbClr val="009900"/>
        </a:solidFill>
        <a:ln>
          <a:solidFill>
            <a:srgbClr val="009900"/>
          </a:solidFill>
        </a:ln>
      </dgm:spPr>
      <dgm:t>
        <a:bodyPr/>
        <a:lstStyle/>
        <a:p>
          <a:r>
            <a:rPr lang="pl-PL" b="1" dirty="0" smtClean="0"/>
            <a:t>Opieka</a:t>
          </a:r>
          <a:endParaRPr lang="pl-PL" b="1" dirty="0"/>
        </a:p>
      </dgm:t>
    </dgm:pt>
    <dgm:pt modelId="{3010D498-A927-4B7F-B4C0-E0A8DF2C1A5A}" type="parTrans" cxnId="{E9800A88-01A4-4A15-9B37-9224CCB3B328}">
      <dgm:prSet/>
      <dgm:spPr/>
      <dgm:t>
        <a:bodyPr/>
        <a:lstStyle/>
        <a:p>
          <a:endParaRPr lang="pl-PL"/>
        </a:p>
      </dgm:t>
    </dgm:pt>
    <dgm:pt modelId="{19DE64B3-2D1A-4FEA-9D8C-6BAFAA89E0F0}" type="sibTrans" cxnId="{E9800A88-01A4-4A15-9B37-9224CCB3B328}">
      <dgm:prSet/>
      <dgm:spPr/>
      <dgm:t>
        <a:bodyPr/>
        <a:lstStyle/>
        <a:p>
          <a:endParaRPr lang="pl-PL"/>
        </a:p>
      </dgm:t>
    </dgm:pt>
    <dgm:pt modelId="{6BD347C7-A3E4-431F-8F60-945E17E81F75}">
      <dgm:prSet phldrT="[Tekst]"/>
      <dgm:spPr>
        <a:ln>
          <a:solidFill>
            <a:srgbClr val="009900"/>
          </a:solidFill>
        </a:ln>
      </dgm:spPr>
      <dgm:t>
        <a:bodyPr/>
        <a:lstStyle/>
        <a:p>
          <a:r>
            <a:rPr lang="pl-PL" dirty="0" smtClean="0"/>
            <a:t>Zatrudnienie opiekuna</a:t>
          </a:r>
          <a:endParaRPr lang="pl-PL" dirty="0"/>
        </a:p>
      </dgm:t>
    </dgm:pt>
    <dgm:pt modelId="{A627584A-8A66-4024-BF4D-79300432FEFE}" type="parTrans" cxnId="{21E2C3C9-4EC6-4A79-B877-DDB1A7F736E8}">
      <dgm:prSet/>
      <dgm:spPr/>
      <dgm:t>
        <a:bodyPr/>
        <a:lstStyle/>
        <a:p>
          <a:endParaRPr lang="pl-PL"/>
        </a:p>
      </dgm:t>
    </dgm:pt>
    <dgm:pt modelId="{15F08478-03E4-4DB9-922C-68FC7AAADE5E}" type="sibTrans" cxnId="{21E2C3C9-4EC6-4A79-B877-DDB1A7F736E8}">
      <dgm:prSet/>
      <dgm:spPr/>
      <dgm:t>
        <a:bodyPr/>
        <a:lstStyle/>
        <a:p>
          <a:endParaRPr lang="pl-PL"/>
        </a:p>
      </dgm:t>
    </dgm:pt>
    <dgm:pt modelId="{02947DE7-0FC7-48F9-AB73-B81DFED4E33E}">
      <dgm:prSet phldrT="[Tekst]"/>
      <dgm:spPr>
        <a:ln>
          <a:solidFill>
            <a:srgbClr val="009900"/>
          </a:solidFill>
        </a:ln>
      </dgm:spPr>
      <dgm:t>
        <a:bodyPr/>
        <a:lstStyle/>
        <a:p>
          <a:r>
            <a:rPr lang="pl-PL" dirty="0" smtClean="0"/>
            <a:t>Wynajem gospodarstwa</a:t>
          </a:r>
          <a:endParaRPr lang="pl-PL" dirty="0"/>
        </a:p>
      </dgm:t>
    </dgm:pt>
    <dgm:pt modelId="{9C743645-9804-48FE-9943-34A48BD4B260}" type="parTrans" cxnId="{E51F76D8-CFC6-4EC4-86F7-6795EA456DBE}">
      <dgm:prSet/>
      <dgm:spPr/>
      <dgm:t>
        <a:bodyPr/>
        <a:lstStyle/>
        <a:p>
          <a:endParaRPr lang="pl-PL"/>
        </a:p>
      </dgm:t>
    </dgm:pt>
    <dgm:pt modelId="{F6CEB880-7114-4130-8A00-1FF60964D206}" type="sibTrans" cxnId="{E51F76D8-CFC6-4EC4-86F7-6795EA456DBE}">
      <dgm:prSet/>
      <dgm:spPr/>
      <dgm:t>
        <a:bodyPr/>
        <a:lstStyle/>
        <a:p>
          <a:endParaRPr lang="pl-PL"/>
        </a:p>
      </dgm:t>
    </dgm:pt>
    <dgm:pt modelId="{A0B0941C-B8D4-470E-8238-85A134CC4D18}">
      <dgm:prSet phldrT="[Tekst]"/>
      <dgm:spPr>
        <a:solidFill>
          <a:schemeClr val="accent5">
            <a:lumMod val="50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pl-PL" dirty="0"/>
        </a:p>
      </dgm:t>
    </dgm:pt>
    <dgm:pt modelId="{2DA268C2-CBCF-4466-B368-A406D3728173}" type="parTrans" cxnId="{AF53D5CB-7BB6-42D7-AA6E-7A50B22CFA36}">
      <dgm:prSet/>
      <dgm:spPr/>
      <dgm:t>
        <a:bodyPr/>
        <a:lstStyle/>
        <a:p>
          <a:endParaRPr lang="pl-PL"/>
        </a:p>
      </dgm:t>
    </dgm:pt>
    <dgm:pt modelId="{F76A66B4-F4C3-4FEC-B374-E4F0114E13C8}" type="sibTrans" cxnId="{AF53D5CB-7BB6-42D7-AA6E-7A50B22CFA36}">
      <dgm:prSet/>
      <dgm:spPr/>
      <dgm:t>
        <a:bodyPr/>
        <a:lstStyle/>
        <a:p>
          <a:endParaRPr lang="pl-PL"/>
        </a:p>
      </dgm:t>
    </dgm:pt>
    <dgm:pt modelId="{21CE6555-0F0D-4EB5-8E33-D6D1E710B9AB}">
      <dgm:prSet phldrT="[Tekst]"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pl-PL" dirty="0" smtClean="0"/>
            <a:t>Poradnik oraz badania</a:t>
          </a:r>
          <a:endParaRPr lang="pl-PL" dirty="0"/>
        </a:p>
      </dgm:t>
    </dgm:pt>
    <dgm:pt modelId="{4F24499E-27EB-4B90-A138-40AA94C0BD9F}" type="parTrans" cxnId="{25CB4B3C-D5F6-485E-AB1A-E6E522198E08}">
      <dgm:prSet/>
      <dgm:spPr/>
      <dgm:t>
        <a:bodyPr/>
        <a:lstStyle/>
        <a:p>
          <a:endParaRPr lang="pl-PL"/>
        </a:p>
      </dgm:t>
    </dgm:pt>
    <dgm:pt modelId="{431F7427-CD94-467D-A3D2-2AE34A7616DE}" type="sibTrans" cxnId="{25CB4B3C-D5F6-485E-AB1A-E6E522198E08}">
      <dgm:prSet/>
      <dgm:spPr/>
      <dgm:t>
        <a:bodyPr/>
        <a:lstStyle/>
        <a:p>
          <a:endParaRPr lang="pl-PL"/>
        </a:p>
      </dgm:t>
    </dgm:pt>
    <dgm:pt modelId="{E42B625C-38BD-4F91-B7E4-2929B9ABF656}">
      <dgm:prSet phldrT="[Tekst]"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pl-PL" dirty="0" smtClean="0"/>
            <a:t>Konferencja podsumowująca</a:t>
          </a:r>
          <a:endParaRPr lang="pl-PL" dirty="0"/>
        </a:p>
      </dgm:t>
    </dgm:pt>
    <dgm:pt modelId="{9498CF02-95F2-47BA-9577-275C86CF0148}" type="parTrans" cxnId="{575B1945-F5BF-4476-80B3-95B68FB125CE}">
      <dgm:prSet/>
      <dgm:spPr/>
      <dgm:t>
        <a:bodyPr/>
        <a:lstStyle/>
        <a:p>
          <a:endParaRPr lang="pl-PL"/>
        </a:p>
      </dgm:t>
    </dgm:pt>
    <dgm:pt modelId="{4A9542C8-6758-4CDE-820D-952AAE24DB9D}" type="sibTrans" cxnId="{575B1945-F5BF-4476-80B3-95B68FB125CE}">
      <dgm:prSet/>
      <dgm:spPr/>
      <dgm:t>
        <a:bodyPr/>
        <a:lstStyle/>
        <a:p>
          <a:endParaRPr lang="pl-PL"/>
        </a:p>
      </dgm:t>
    </dgm:pt>
    <dgm:pt modelId="{340576D0-9294-4DE2-84A7-65CB9DE55919}">
      <dgm:prSet phldrT="[Tekst]"/>
      <dgm:spPr>
        <a:ln>
          <a:solidFill>
            <a:srgbClr val="FFC000"/>
          </a:solidFill>
        </a:ln>
      </dgm:spPr>
      <dgm:t>
        <a:bodyPr/>
        <a:lstStyle/>
        <a:p>
          <a:r>
            <a:rPr lang="pl-PL" dirty="0" smtClean="0"/>
            <a:t>Kurs opiekuna osób starszych</a:t>
          </a:r>
          <a:endParaRPr lang="pl-PL" dirty="0"/>
        </a:p>
      </dgm:t>
    </dgm:pt>
    <dgm:pt modelId="{715A2D2F-49AF-4D17-8B74-194EF6414979}" type="parTrans" cxnId="{4A2F0B56-17EB-462E-883B-1B89F0C1E7FB}">
      <dgm:prSet/>
      <dgm:spPr/>
      <dgm:t>
        <a:bodyPr/>
        <a:lstStyle/>
        <a:p>
          <a:endParaRPr lang="pl-PL"/>
        </a:p>
      </dgm:t>
    </dgm:pt>
    <dgm:pt modelId="{224CD173-6C7C-41FD-BF92-AF375E37E9A6}" type="sibTrans" cxnId="{4A2F0B56-17EB-462E-883B-1B89F0C1E7FB}">
      <dgm:prSet/>
      <dgm:spPr/>
      <dgm:t>
        <a:bodyPr/>
        <a:lstStyle/>
        <a:p>
          <a:endParaRPr lang="pl-PL"/>
        </a:p>
      </dgm:t>
    </dgm:pt>
    <dgm:pt modelId="{5DEB1EE2-65D5-4C48-96F6-BB1B1B69BDF1}">
      <dgm:prSet phldrT="[Tekst]"/>
      <dgm:spPr>
        <a:ln>
          <a:solidFill>
            <a:srgbClr val="009900"/>
          </a:solidFill>
        </a:ln>
      </dgm:spPr>
      <dgm:t>
        <a:bodyPr/>
        <a:lstStyle/>
        <a:p>
          <a:r>
            <a:rPr lang="pl-PL" dirty="0" smtClean="0"/>
            <a:t>Zapewnienie wyżywienia</a:t>
          </a:r>
          <a:endParaRPr lang="pl-PL" dirty="0"/>
        </a:p>
      </dgm:t>
    </dgm:pt>
    <dgm:pt modelId="{04C20AC7-40C2-4E10-BF0C-154CF3253046}" type="parTrans" cxnId="{142F6C59-7E20-4106-9A86-287BFAEF07CC}">
      <dgm:prSet/>
      <dgm:spPr/>
      <dgm:t>
        <a:bodyPr/>
        <a:lstStyle/>
        <a:p>
          <a:endParaRPr lang="pl-PL"/>
        </a:p>
      </dgm:t>
    </dgm:pt>
    <dgm:pt modelId="{AD7D2BE6-9A3C-4718-B01D-5AA0C7993975}" type="sibTrans" cxnId="{142F6C59-7E20-4106-9A86-287BFAEF07CC}">
      <dgm:prSet/>
      <dgm:spPr/>
      <dgm:t>
        <a:bodyPr/>
        <a:lstStyle/>
        <a:p>
          <a:endParaRPr lang="pl-PL"/>
        </a:p>
      </dgm:t>
    </dgm:pt>
    <dgm:pt modelId="{D5D225D4-2E2F-40E8-AE61-E8065F3A7906}" type="pres">
      <dgm:prSet presAssocID="{74C06230-E817-4887-A4FC-F69737FD621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5EDA271-E4DA-4E57-9D8A-7825804E867C}" type="pres">
      <dgm:prSet presAssocID="{5111FBBA-2269-4078-95EE-24D472BA913B}" presName="composite" presStyleCnt="0"/>
      <dgm:spPr/>
    </dgm:pt>
    <dgm:pt modelId="{39F3DAD8-465C-4177-BAC3-CFD51C7E8484}" type="pres">
      <dgm:prSet presAssocID="{5111FBBA-2269-4078-95EE-24D472BA913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EE66364-69F7-418F-ABA3-0DEF30B7F80E}" type="pres">
      <dgm:prSet presAssocID="{5111FBBA-2269-4078-95EE-24D472BA913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DA323E7-EC1C-427F-86C2-555174253700}" type="pres">
      <dgm:prSet presAssocID="{0F7130AF-3244-4987-8AE6-17B49644C180}" presName="sp" presStyleCnt="0"/>
      <dgm:spPr/>
    </dgm:pt>
    <dgm:pt modelId="{974B7C81-DE5F-4765-976C-C86206468C2A}" type="pres">
      <dgm:prSet presAssocID="{6A9D572A-0542-4F76-8BBA-D2595B838A67}" presName="composite" presStyleCnt="0"/>
      <dgm:spPr/>
    </dgm:pt>
    <dgm:pt modelId="{B07DC2D2-AAAC-495B-933C-32FAE6D712EC}" type="pres">
      <dgm:prSet presAssocID="{6A9D572A-0542-4F76-8BBA-D2595B838A6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363E439-53D9-46CA-A1F1-A5C64C6EEA0D}" type="pres">
      <dgm:prSet presAssocID="{6A9D572A-0542-4F76-8BBA-D2595B838A6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AF080B9-F71C-499C-9484-71BDF00DF7BD}" type="pres">
      <dgm:prSet presAssocID="{19DE64B3-2D1A-4FEA-9D8C-6BAFAA89E0F0}" presName="sp" presStyleCnt="0"/>
      <dgm:spPr/>
    </dgm:pt>
    <dgm:pt modelId="{17ED406D-9A8C-48EB-9DA1-B1340F194C14}" type="pres">
      <dgm:prSet presAssocID="{A0B0941C-B8D4-470E-8238-85A134CC4D18}" presName="composite" presStyleCnt="0"/>
      <dgm:spPr/>
    </dgm:pt>
    <dgm:pt modelId="{B81B8CCB-E147-4755-ACA6-20999FA3328E}" type="pres">
      <dgm:prSet presAssocID="{A0B0941C-B8D4-470E-8238-85A134CC4D1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778D42E-BA05-46F6-95E4-7D681180E8FF}" type="pres">
      <dgm:prSet presAssocID="{A0B0941C-B8D4-470E-8238-85A134CC4D1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EB67E41-7F84-4430-A334-07BAC5877CC6}" type="presOf" srcId="{6BD347C7-A3E4-431F-8F60-945E17E81F75}" destId="{6363E439-53D9-46CA-A1F1-A5C64C6EEA0D}" srcOrd="0" destOrd="0" presId="urn:microsoft.com/office/officeart/2005/8/layout/chevron2"/>
    <dgm:cxn modelId="{FB8874C1-C5B3-4A4B-8A0A-B19125118709}" type="presOf" srcId="{5DEB1EE2-65D5-4C48-96F6-BB1B1B69BDF1}" destId="{6363E439-53D9-46CA-A1F1-A5C64C6EEA0D}" srcOrd="0" destOrd="2" presId="urn:microsoft.com/office/officeart/2005/8/layout/chevron2"/>
    <dgm:cxn modelId="{4A2F0B56-17EB-462E-883B-1B89F0C1E7FB}" srcId="{5111FBBA-2269-4078-95EE-24D472BA913B}" destId="{340576D0-9294-4DE2-84A7-65CB9DE55919}" srcOrd="2" destOrd="0" parTransId="{715A2D2F-49AF-4D17-8B74-194EF6414979}" sibTransId="{224CD173-6C7C-41FD-BF92-AF375E37E9A6}"/>
    <dgm:cxn modelId="{94702C8E-97DE-433D-A1E9-AAC3FD781D4A}" srcId="{74C06230-E817-4887-A4FC-F69737FD6217}" destId="{5111FBBA-2269-4078-95EE-24D472BA913B}" srcOrd="0" destOrd="0" parTransId="{D1825FFD-F879-4434-9199-B83142AE98C2}" sibTransId="{0F7130AF-3244-4987-8AE6-17B49644C180}"/>
    <dgm:cxn modelId="{398B46B1-D326-4A06-86A6-3CD1C800C86D}" type="presOf" srcId="{E42B625C-38BD-4F91-B7E4-2929B9ABF656}" destId="{3778D42E-BA05-46F6-95E4-7D681180E8FF}" srcOrd="0" destOrd="1" presId="urn:microsoft.com/office/officeart/2005/8/layout/chevron2"/>
    <dgm:cxn modelId="{E9800A88-01A4-4A15-9B37-9224CCB3B328}" srcId="{74C06230-E817-4887-A4FC-F69737FD6217}" destId="{6A9D572A-0542-4F76-8BBA-D2595B838A67}" srcOrd="1" destOrd="0" parTransId="{3010D498-A927-4B7F-B4C0-E0A8DF2C1A5A}" sibTransId="{19DE64B3-2D1A-4FEA-9D8C-6BAFAA89E0F0}"/>
    <dgm:cxn modelId="{F1BA6871-AF2C-41D4-8A48-7ABE706EA662}" type="presOf" srcId="{02947DE7-0FC7-48F9-AB73-B81DFED4E33E}" destId="{6363E439-53D9-46CA-A1F1-A5C64C6EEA0D}" srcOrd="0" destOrd="1" presId="urn:microsoft.com/office/officeart/2005/8/layout/chevron2"/>
    <dgm:cxn modelId="{BFBB6B94-E86B-471C-AAA3-618C3368BD4C}" type="presOf" srcId="{E3A5929C-E6D3-4EE7-B217-D0F6EAB270B2}" destId="{CEE66364-69F7-418F-ABA3-0DEF30B7F80E}" srcOrd="0" destOrd="1" presId="urn:microsoft.com/office/officeart/2005/8/layout/chevron2"/>
    <dgm:cxn modelId="{368ABA89-C748-42C6-A36C-06CBE208CB79}" type="presOf" srcId="{340576D0-9294-4DE2-84A7-65CB9DE55919}" destId="{CEE66364-69F7-418F-ABA3-0DEF30B7F80E}" srcOrd="0" destOrd="2" presId="urn:microsoft.com/office/officeart/2005/8/layout/chevron2"/>
    <dgm:cxn modelId="{2EFB16F3-D15D-4134-9250-7AF5523D79F8}" type="presOf" srcId="{5111FBBA-2269-4078-95EE-24D472BA913B}" destId="{39F3DAD8-465C-4177-BAC3-CFD51C7E8484}" srcOrd="0" destOrd="0" presId="urn:microsoft.com/office/officeart/2005/8/layout/chevron2"/>
    <dgm:cxn modelId="{D88EABBD-83C3-45BB-A0B7-FC7D8BE2252E}" type="presOf" srcId="{A0B0941C-B8D4-470E-8238-85A134CC4D18}" destId="{B81B8CCB-E147-4755-ACA6-20999FA3328E}" srcOrd="0" destOrd="0" presId="urn:microsoft.com/office/officeart/2005/8/layout/chevron2"/>
    <dgm:cxn modelId="{48A9FAF8-F91C-4D94-B496-9E614D961E28}" srcId="{5111FBBA-2269-4078-95EE-24D472BA913B}" destId="{E3A5929C-E6D3-4EE7-B217-D0F6EAB270B2}" srcOrd="1" destOrd="0" parTransId="{2483709A-7334-41B3-B638-425229D168F1}" sibTransId="{E1786C54-79F8-4100-B532-D9CD7CBFD2E0}"/>
    <dgm:cxn modelId="{21E2C3C9-4EC6-4A79-B877-DDB1A7F736E8}" srcId="{6A9D572A-0542-4F76-8BBA-D2595B838A67}" destId="{6BD347C7-A3E4-431F-8F60-945E17E81F75}" srcOrd="0" destOrd="0" parTransId="{A627584A-8A66-4024-BF4D-79300432FEFE}" sibTransId="{15F08478-03E4-4DB9-922C-68FC7AAADE5E}"/>
    <dgm:cxn modelId="{04E021AE-E463-41A0-A030-2431349E2E2B}" type="presOf" srcId="{6A9D572A-0542-4F76-8BBA-D2595B838A67}" destId="{B07DC2D2-AAAC-495B-933C-32FAE6D712EC}" srcOrd="0" destOrd="0" presId="urn:microsoft.com/office/officeart/2005/8/layout/chevron2"/>
    <dgm:cxn modelId="{142F6C59-7E20-4106-9A86-287BFAEF07CC}" srcId="{6A9D572A-0542-4F76-8BBA-D2595B838A67}" destId="{5DEB1EE2-65D5-4C48-96F6-BB1B1B69BDF1}" srcOrd="2" destOrd="0" parTransId="{04C20AC7-40C2-4E10-BF0C-154CF3253046}" sibTransId="{AD7D2BE6-9A3C-4718-B01D-5AA0C7993975}"/>
    <dgm:cxn modelId="{575B1945-F5BF-4476-80B3-95B68FB125CE}" srcId="{A0B0941C-B8D4-470E-8238-85A134CC4D18}" destId="{E42B625C-38BD-4F91-B7E4-2929B9ABF656}" srcOrd="1" destOrd="0" parTransId="{9498CF02-95F2-47BA-9577-275C86CF0148}" sibTransId="{4A9542C8-6758-4CDE-820D-952AAE24DB9D}"/>
    <dgm:cxn modelId="{E51F76D8-CFC6-4EC4-86F7-6795EA456DBE}" srcId="{6A9D572A-0542-4F76-8BBA-D2595B838A67}" destId="{02947DE7-0FC7-48F9-AB73-B81DFED4E33E}" srcOrd="1" destOrd="0" parTransId="{9C743645-9804-48FE-9943-34A48BD4B260}" sibTransId="{F6CEB880-7114-4130-8A00-1FF60964D206}"/>
    <dgm:cxn modelId="{6B2A3AC5-471F-4915-8442-53E45B769420}" type="presOf" srcId="{411656F2-3342-45AC-BCB4-CDFF32C65292}" destId="{CEE66364-69F7-418F-ABA3-0DEF30B7F80E}" srcOrd="0" destOrd="0" presId="urn:microsoft.com/office/officeart/2005/8/layout/chevron2"/>
    <dgm:cxn modelId="{37A8E939-DFD2-45B7-8C57-88C8E1DEB852}" type="presOf" srcId="{21CE6555-0F0D-4EB5-8E33-D6D1E710B9AB}" destId="{3778D42E-BA05-46F6-95E4-7D681180E8FF}" srcOrd="0" destOrd="0" presId="urn:microsoft.com/office/officeart/2005/8/layout/chevron2"/>
    <dgm:cxn modelId="{25CB4B3C-D5F6-485E-AB1A-E6E522198E08}" srcId="{A0B0941C-B8D4-470E-8238-85A134CC4D18}" destId="{21CE6555-0F0D-4EB5-8E33-D6D1E710B9AB}" srcOrd="0" destOrd="0" parTransId="{4F24499E-27EB-4B90-A138-40AA94C0BD9F}" sibTransId="{431F7427-CD94-467D-A3D2-2AE34A7616DE}"/>
    <dgm:cxn modelId="{16BCA45D-4487-44C6-85AE-6E4A3B0162E1}" srcId="{5111FBBA-2269-4078-95EE-24D472BA913B}" destId="{411656F2-3342-45AC-BCB4-CDFF32C65292}" srcOrd="0" destOrd="0" parTransId="{BC8457E7-282C-4F38-9588-2AB22675EB9B}" sibTransId="{B7CFC911-6C5A-41D4-8439-AFF4DE2404CF}"/>
    <dgm:cxn modelId="{AF53D5CB-7BB6-42D7-AA6E-7A50B22CFA36}" srcId="{74C06230-E817-4887-A4FC-F69737FD6217}" destId="{A0B0941C-B8D4-470E-8238-85A134CC4D18}" srcOrd="2" destOrd="0" parTransId="{2DA268C2-CBCF-4466-B368-A406D3728173}" sibTransId="{F76A66B4-F4C3-4FEC-B374-E4F0114E13C8}"/>
    <dgm:cxn modelId="{AB96AEFF-A7A9-446E-B1E2-0B20F025E249}" type="presOf" srcId="{74C06230-E817-4887-A4FC-F69737FD6217}" destId="{D5D225D4-2E2F-40E8-AE61-E8065F3A7906}" srcOrd="0" destOrd="0" presId="urn:microsoft.com/office/officeart/2005/8/layout/chevron2"/>
    <dgm:cxn modelId="{E3C75A86-7971-4985-AAC2-64B282581519}" type="presParOf" srcId="{D5D225D4-2E2F-40E8-AE61-E8065F3A7906}" destId="{B5EDA271-E4DA-4E57-9D8A-7825804E867C}" srcOrd="0" destOrd="0" presId="urn:microsoft.com/office/officeart/2005/8/layout/chevron2"/>
    <dgm:cxn modelId="{5E4CE896-9EA1-4E42-9F15-7B4FB5B35E4E}" type="presParOf" srcId="{B5EDA271-E4DA-4E57-9D8A-7825804E867C}" destId="{39F3DAD8-465C-4177-BAC3-CFD51C7E8484}" srcOrd="0" destOrd="0" presId="urn:microsoft.com/office/officeart/2005/8/layout/chevron2"/>
    <dgm:cxn modelId="{4AD3856A-A66E-4745-ACB8-943F5669786C}" type="presParOf" srcId="{B5EDA271-E4DA-4E57-9D8A-7825804E867C}" destId="{CEE66364-69F7-418F-ABA3-0DEF30B7F80E}" srcOrd="1" destOrd="0" presId="urn:microsoft.com/office/officeart/2005/8/layout/chevron2"/>
    <dgm:cxn modelId="{F9E434C8-6F44-46BB-B288-7128792F8AC4}" type="presParOf" srcId="{D5D225D4-2E2F-40E8-AE61-E8065F3A7906}" destId="{6DA323E7-EC1C-427F-86C2-555174253700}" srcOrd="1" destOrd="0" presId="urn:microsoft.com/office/officeart/2005/8/layout/chevron2"/>
    <dgm:cxn modelId="{EB638831-9534-461B-80EA-F0ECFAE23BD5}" type="presParOf" srcId="{D5D225D4-2E2F-40E8-AE61-E8065F3A7906}" destId="{974B7C81-DE5F-4765-976C-C86206468C2A}" srcOrd="2" destOrd="0" presId="urn:microsoft.com/office/officeart/2005/8/layout/chevron2"/>
    <dgm:cxn modelId="{F2F3F69C-4C24-4A82-8CF7-958C34EF5299}" type="presParOf" srcId="{974B7C81-DE5F-4765-976C-C86206468C2A}" destId="{B07DC2D2-AAAC-495B-933C-32FAE6D712EC}" srcOrd="0" destOrd="0" presId="urn:microsoft.com/office/officeart/2005/8/layout/chevron2"/>
    <dgm:cxn modelId="{92283B94-030D-41CD-9A31-C510495B5F8E}" type="presParOf" srcId="{974B7C81-DE5F-4765-976C-C86206468C2A}" destId="{6363E439-53D9-46CA-A1F1-A5C64C6EEA0D}" srcOrd="1" destOrd="0" presId="urn:microsoft.com/office/officeart/2005/8/layout/chevron2"/>
    <dgm:cxn modelId="{545AFF39-CCF0-424B-B8A0-3AFC6412237B}" type="presParOf" srcId="{D5D225D4-2E2F-40E8-AE61-E8065F3A7906}" destId="{1AF080B9-F71C-499C-9484-71BDF00DF7BD}" srcOrd="3" destOrd="0" presId="urn:microsoft.com/office/officeart/2005/8/layout/chevron2"/>
    <dgm:cxn modelId="{4E19FC9C-17BF-4634-9C3C-325F6FB8352B}" type="presParOf" srcId="{D5D225D4-2E2F-40E8-AE61-E8065F3A7906}" destId="{17ED406D-9A8C-48EB-9DA1-B1340F194C14}" srcOrd="4" destOrd="0" presId="urn:microsoft.com/office/officeart/2005/8/layout/chevron2"/>
    <dgm:cxn modelId="{815E78ED-A6C9-4E78-97C5-D2AC93E53CE6}" type="presParOf" srcId="{17ED406D-9A8C-48EB-9DA1-B1340F194C14}" destId="{B81B8CCB-E147-4755-ACA6-20999FA3328E}" srcOrd="0" destOrd="0" presId="urn:microsoft.com/office/officeart/2005/8/layout/chevron2"/>
    <dgm:cxn modelId="{378F2554-A642-4BA9-8E05-19BB0015D8D4}" type="presParOf" srcId="{17ED406D-9A8C-48EB-9DA1-B1340F194C14}" destId="{3778D42E-BA05-46F6-95E4-7D681180E8F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F3DAD8-465C-4177-BAC3-CFD51C7E8484}">
      <dsp:nvSpPr>
        <dsp:cNvPr id="0" name=""/>
        <dsp:cNvSpPr/>
      </dsp:nvSpPr>
      <dsp:spPr>
        <a:xfrm rot="5400000">
          <a:off x="-275322" y="277990"/>
          <a:ext cx="1835486" cy="1284840"/>
        </a:xfrm>
        <a:prstGeom prst="chevron">
          <a:avLst/>
        </a:prstGeom>
        <a:solidFill>
          <a:srgbClr val="FFC000"/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900" kern="1200" dirty="0"/>
        </a:p>
      </dsp:txBody>
      <dsp:txXfrm rot="-5400000">
        <a:off x="1" y="645087"/>
        <a:ext cx="1284840" cy="550646"/>
      </dsp:txXfrm>
    </dsp:sp>
    <dsp:sp modelId="{CEE66364-69F7-418F-ABA3-0DEF30B7F80E}">
      <dsp:nvSpPr>
        <dsp:cNvPr id="0" name=""/>
        <dsp:cNvSpPr/>
      </dsp:nvSpPr>
      <dsp:spPr>
        <a:xfrm rot="5400000">
          <a:off x="3766131" y="-2478622"/>
          <a:ext cx="1193066" cy="6155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300" kern="1200" dirty="0" smtClean="0"/>
            <a:t>Spotkania informacyjno-rekrutacyjne</a:t>
          </a:r>
          <a:endParaRPr lang="pl-PL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300" kern="1200" dirty="0" smtClean="0"/>
            <a:t>Rekrutacja uczestników</a:t>
          </a:r>
          <a:endParaRPr lang="pl-PL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300" kern="1200" dirty="0" smtClean="0"/>
            <a:t>Kurs opiekuna osób starszych</a:t>
          </a:r>
          <a:endParaRPr lang="pl-PL" sz="2300" kern="1200" dirty="0"/>
        </a:p>
      </dsp:txBody>
      <dsp:txXfrm rot="-5400000">
        <a:off x="1284841" y="60909"/>
        <a:ext cx="6097406" cy="1076584"/>
      </dsp:txXfrm>
    </dsp:sp>
    <dsp:sp modelId="{B07DC2D2-AAAC-495B-933C-32FAE6D712EC}">
      <dsp:nvSpPr>
        <dsp:cNvPr id="0" name=""/>
        <dsp:cNvSpPr/>
      </dsp:nvSpPr>
      <dsp:spPr>
        <a:xfrm rot="5400000">
          <a:off x="-275322" y="1921751"/>
          <a:ext cx="1835486" cy="1284840"/>
        </a:xfrm>
        <a:prstGeom prst="chevron">
          <a:avLst/>
        </a:prstGeom>
        <a:solidFill>
          <a:srgbClr val="009900"/>
        </a:solidFill>
        <a:ln w="25400" cap="flat" cmpd="sng" algn="ctr">
          <a:solidFill>
            <a:srgbClr val="0099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b="1" kern="1200" dirty="0" smtClean="0"/>
            <a:t>Opieka</a:t>
          </a:r>
          <a:endParaRPr lang="pl-PL" sz="2900" b="1" kern="1200" dirty="0"/>
        </a:p>
      </dsp:txBody>
      <dsp:txXfrm rot="-5400000">
        <a:off x="1" y="2288848"/>
        <a:ext cx="1284840" cy="550646"/>
      </dsp:txXfrm>
    </dsp:sp>
    <dsp:sp modelId="{6363E439-53D9-46CA-A1F1-A5C64C6EEA0D}">
      <dsp:nvSpPr>
        <dsp:cNvPr id="0" name=""/>
        <dsp:cNvSpPr/>
      </dsp:nvSpPr>
      <dsp:spPr>
        <a:xfrm rot="5400000">
          <a:off x="3766131" y="-834861"/>
          <a:ext cx="1193066" cy="6155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99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300" kern="1200" dirty="0" smtClean="0"/>
            <a:t>Zatrudnienie opiekuna</a:t>
          </a:r>
          <a:endParaRPr lang="pl-PL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300" kern="1200" dirty="0" smtClean="0"/>
            <a:t>Wynajem gospodarstwa</a:t>
          </a:r>
          <a:endParaRPr lang="pl-PL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300" kern="1200" dirty="0" smtClean="0"/>
            <a:t>Zapewnienie wyżywienia</a:t>
          </a:r>
          <a:endParaRPr lang="pl-PL" sz="2300" kern="1200" dirty="0"/>
        </a:p>
      </dsp:txBody>
      <dsp:txXfrm rot="-5400000">
        <a:off x="1284841" y="1704670"/>
        <a:ext cx="6097406" cy="1076584"/>
      </dsp:txXfrm>
    </dsp:sp>
    <dsp:sp modelId="{B81B8CCB-E147-4755-ACA6-20999FA3328E}">
      <dsp:nvSpPr>
        <dsp:cNvPr id="0" name=""/>
        <dsp:cNvSpPr/>
      </dsp:nvSpPr>
      <dsp:spPr>
        <a:xfrm rot="5400000">
          <a:off x="-275322" y="3565512"/>
          <a:ext cx="1835486" cy="1284840"/>
        </a:xfrm>
        <a:prstGeom prst="chevron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900" kern="1200" dirty="0"/>
        </a:p>
      </dsp:txBody>
      <dsp:txXfrm rot="-5400000">
        <a:off x="1" y="3932609"/>
        <a:ext cx="1284840" cy="550646"/>
      </dsp:txXfrm>
    </dsp:sp>
    <dsp:sp modelId="{3778D42E-BA05-46F6-95E4-7D681180E8FF}">
      <dsp:nvSpPr>
        <dsp:cNvPr id="0" name=""/>
        <dsp:cNvSpPr/>
      </dsp:nvSpPr>
      <dsp:spPr>
        <a:xfrm rot="5400000">
          <a:off x="3766131" y="808899"/>
          <a:ext cx="1193066" cy="6155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300" kern="1200" dirty="0" smtClean="0"/>
            <a:t>Poradnik oraz badania</a:t>
          </a:r>
          <a:endParaRPr lang="pl-PL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300" kern="1200" dirty="0" smtClean="0"/>
            <a:t>Konferencja podsumowująca</a:t>
          </a:r>
          <a:endParaRPr lang="pl-PL" sz="2300" kern="1200" dirty="0"/>
        </a:p>
      </dsp:txBody>
      <dsp:txXfrm rot="-5400000">
        <a:off x="1284841" y="3348431"/>
        <a:ext cx="6097406" cy="10765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EF361E85-4AAA-43C7-8976-5A7BDFED88D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081408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695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3194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9521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podr prezentacja koniec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1116013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 descr="kpodr prezentacja koniec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516563"/>
            <a:ext cx="7272338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8527230"/>
      </p:ext>
    </p:extLst>
  </p:cSld>
  <p:clrMapOvr>
    <a:masterClrMapping/>
  </p:clrMapOvr>
  <p:transition>
    <p:cover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E49F1-08F1-449F-9C33-9D93E3D46C7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90830"/>
      </p:ext>
    </p:extLst>
  </p:cSld>
  <p:clrMapOvr>
    <a:masterClrMapping/>
  </p:clrMapOvr>
  <p:transition>
    <p:cover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8D59C-8BDE-4C15-BA03-703F2E33489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41111086"/>
      </p:ext>
    </p:extLst>
  </p:cSld>
  <p:clrMapOvr>
    <a:masterClrMapping/>
  </p:clrMapOvr>
  <p:transition>
    <p:cover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39F5F-44C5-4074-A4D9-DD1E6CB0D2E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51042917"/>
      </p:ext>
    </p:extLst>
  </p:cSld>
  <p:clrMapOvr>
    <a:masterClrMapping/>
  </p:clrMapOvr>
  <p:transition>
    <p:cover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63C24-D2E8-4FC1-AFDB-A347501A0D7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46711672"/>
      </p:ext>
    </p:extLst>
  </p:cSld>
  <p:clrMapOvr>
    <a:masterClrMapping/>
  </p:clrMapOvr>
  <p:transition>
    <p:cover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2E01E-A037-424B-9D12-F340AF7317C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00526576"/>
      </p:ext>
    </p:extLst>
  </p:cSld>
  <p:clrMapOvr>
    <a:masterClrMapping/>
  </p:clrMapOvr>
  <p:transition>
    <p:cover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0CA4F-785F-4081-8468-6174EA893B1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3242901"/>
      </p:ext>
    </p:extLst>
  </p:cSld>
  <p:clrMapOvr>
    <a:masterClrMapping/>
  </p:clrMapOvr>
  <p:transition>
    <p:cover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58450-6B1B-412E-AA8D-DA3BDA7175A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28565082"/>
      </p:ext>
    </p:extLst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25459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03A61-E3DA-42F0-91EB-CFC5A4F4312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40213616"/>
      </p:ext>
    </p:extLst>
  </p:cSld>
  <p:clrMapOvr>
    <a:masterClrMapping/>
  </p:clrMapOvr>
  <p:transition>
    <p:cover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D3C43-045C-4DCA-BB8C-CC1D96D9032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11588826"/>
      </p:ext>
    </p:extLst>
  </p:cSld>
  <p:clrMapOvr>
    <a:masterClrMapping/>
  </p:clrMapOvr>
  <p:transition>
    <p:cover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05600" y="1125538"/>
            <a:ext cx="1981200" cy="49609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62000" y="1125538"/>
            <a:ext cx="5791200" cy="49609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9A962-C31E-4B3A-8E66-3A86B7AFA50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80412990"/>
      </p:ext>
    </p:extLst>
  </p:cSld>
  <p:clrMapOvr>
    <a:masterClrMapping/>
  </p:clrMapOvr>
  <p:transition>
    <p:cover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A40D7-D7E6-4C3A-98B1-EC48AC19653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808200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C31B9-5EBD-45CA-ACA6-1F282CC703B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418559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35E26-0C7F-461C-938C-2830F3C69B0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981786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32F3B-F0D9-4BEC-A499-0238A58B0F3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172562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D38BE-4B12-4FEA-AD3D-E6BB96167AC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0585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87D4F-1F0A-4568-8DDB-C377DF93DC2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820192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C75B6-0E5B-49C9-82D0-624D001B575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29235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3420419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6B79C-23F0-428E-A2CA-5DEC46EE831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935901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78FB6-4DC2-4F2D-8597-191F793523E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554801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1EB76-9727-4F4A-809C-D6E84A020D4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147414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91313" y="260350"/>
            <a:ext cx="2078037" cy="586581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81713" cy="586581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51FB9-E03F-40E0-A7F8-A1D4384B702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754572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36379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83774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2349566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861839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0678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0836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73457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74649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7807888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89165898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444545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181858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94052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702310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80823553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89681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3868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29439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940398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0682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81828701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14008556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009517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360555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podr prezentacja koniec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1116013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 descr="kpodr prezentacja koniec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516563"/>
            <a:ext cx="7272338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3200014"/>
      </p:ext>
    </p:extLst>
  </p:cSld>
  <p:clrMapOvr>
    <a:masterClrMapping/>
  </p:clrMapOvr>
  <p:transition>
    <p:cover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8FBF7-8BD4-40F9-B09B-6768664682A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79135918"/>
      </p:ext>
    </p:extLst>
  </p:cSld>
  <p:clrMapOvr>
    <a:masterClrMapping/>
  </p:clrMapOvr>
  <p:transition>
    <p:cover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C4742-229D-4FC9-81E3-A204BF1B925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66774667"/>
      </p:ext>
    </p:extLst>
  </p:cSld>
  <p:clrMapOvr>
    <a:masterClrMapping/>
  </p:clrMapOvr>
  <p:transition>
    <p:cover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4B5D8-78AA-4E6A-922E-C1F3FF3A46D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93928923"/>
      </p:ext>
    </p:extLst>
  </p:cSld>
  <p:clrMapOvr>
    <a:masterClrMapping/>
  </p:clrMapOvr>
  <p:transition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285020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DA211-B906-41D5-8C44-E96C8384C1D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83822702"/>
      </p:ext>
    </p:extLst>
  </p:cSld>
  <p:clrMapOvr>
    <a:masterClrMapping/>
  </p:clrMapOvr>
  <p:transition>
    <p:cover dir="r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E5737-0755-466D-B29B-E860EBC408F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40228547"/>
      </p:ext>
    </p:extLst>
  </p:cSld>
  <p:clrMapOvr>
    <a:masterClrMapping/>
  </p:clrMapOvr>
  <p:transition>
    <p:cover dir="r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C522F-B945-44E3-AFFA-85611ECFCC4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22567200"/>
      </p:ext>
    </p:extLst>
  </p:cSld>
  <p:clrMapOvr>
    <a:masterClrMapping/>
  </p:clrMapOvr>
  <p:transition>
    <p:cover dir="r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20820-7803-4B46-8334-FFC68FC761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14883064"/>
      </p:ext>
    </p:extLst>
  </p:cSld>
  <p:clrMapOvr>
    <a:masterClrMapping/>
  </p:clrMapOvr>
  <p:transition>
    <p:cover dir="r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5D0DB-8DE0-4956-98A2-02746DE63DD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96516516"/>
      </p:ext>
    </p:extLst>
  </p:cSld>
  <p:clrMapOvr>
    <a:masterClrMapping/>
  </p:clrMapOvr>
  <p:transition>
    <p:cover dir="r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A3937-3769-4955-A6B3-2F2D8CF1657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6395687"/>
      </p:ext>
    </p:extLst>
  </p:cSld>
  <p:clrMapOvr>
    <a:masterClrMapping/>
  </p:clrMapOvr>
  <p:transition>
    <p:cover dir="r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05600" y="1125538"/>
            <a:ext cx="1981200" cy="49609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62000" y="1125538"/>
            <a:ext cx="5791200" cy="49609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12870-45D6-480E-B033-8D6C46BE9CC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44451739"/>
      </p:ext>
    </p:extLst>
  </p:cSld>
  <p:clrMapOvr>
    <a:masterClrMapping/>
  </p:clrMapOvr>
  <p:transition>
    <p:cover dir="r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454C1-DE0E-4A2C-9779-78B92498BCF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2931163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9CDE7-1565-4D83-B967-A56CA74A767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9963411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6A851-6EAD-42AB-A3EB-9B05BCA745A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1086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995285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B2157-E87E-4D94-A55D-5CF58B6AC54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4082041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0474D-AAF6-4F5B-A796-94CBB36AA62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8373786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94C5E-52DD-40B9-8602-1EF27A30500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2409089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2764C-0E1A-4A4E-ADE4-4C410B33099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614974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7F214-A424-40C2-95A8-C31E2C7B9D8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8588079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51D55-D12C-43F4-8E84-97D2666C19A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6817309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E5B03-6EF3-4205-B468-6337915F086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0953860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91313" y="260350"/>
            <a:ext cx="2078037" cy="586581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81713" cy="586581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BBC50-C4A5-4876-9923-2E23286D877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560442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786568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4424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64227379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9024345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280350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582343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411434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588273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09399001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1958339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527724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3645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51667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6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6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podr prezentacja początek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52513"/>
            <a:ext cx="8207375" cy="552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20" r:id="rId2"/>
    <p:sldLayoutId id="2147484021" r:id="rId3"/>
    <p:sldLayoutId id="2147484022" r:id="rId4"/>
    <p:sldLayoutId id="2147484023" r:id="rId5"/>
    <p:sldLayoutId id="2147484024" r:id="rId6"/>
    <p:sldLayoutId id="2147484025" r:id="rId7"/>
    <p:sldLayoutId id="2147484026" r:id="rId8"/>
    <p:sldLayoutId id="2147484027" r:id="rId9"/>
    <p:sldLayoutId id="2147484028" r:id="rId10"/>
    <p:sldLayoutId id="214748402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125538"/>
            <a:ext cx="7924800" cy="6477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  <a:p>
            <a:pPr lvl="4"/>
            <a:endParaRPr lang="pl-PL" altLang="pl-PL" smtClean="0"/>
          </a:p>
          <a:p>
            <a:pPr lvl="4"/>
            <a:endParaRPr lang="pl-PL" altLang="pl-PL" smtClean="0"/>
          </a:p>
          <a:p>
            <a:pPr lvl="4"/>
            <a:endParaRPr lang="pl-PL" altLang="pl-PL" smtClean="0"/>
          </a:p>
        </p:txBody>
      </p:sp>
      <p:sp>
        <p:nvSpPr>
          <p:cNvPr id="50893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2000" b="1">
                <a:solidFill>
                  <a:srgbClr val="663300"/>
                </a:solidFill>
              </a:defRPr>
            </a:lvl1pPr>
          </a:lstStyle>
          <a:p>
            <a:pPr>
              <a:defRPr/>
            </a:pPr>
            <a:fld id="{995DCB3F-0C16-4FD3-9F77-D9567A462A6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01013" y="6092825"/>
            <a:ext cx="896937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83413" y="0"/>
            <a:ext cx="2160587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kpodr prezentacja koniec"/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0350"/>
            <a:ext cx="118745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>
    <p:cover dir="r"/>
  </p:transition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6633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663300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663300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663300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663300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663300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663300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663300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6633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podr prezentacja koniec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1116013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2603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5109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109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109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2B81AE75-02E0-46F9-9586-4B19AE05F42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podr prezentacja koniec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1116013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kpodr prezentacja koniec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516563"/>
            <a:ext cx="7272338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podr prezentacja początek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52513"/>
            <a:ext cx="8207375" cy="552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125538"/>
            <a:ext cx="7924800" cy="6477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  <a:p>
            <a:pPr lvl="4"/>
            <a:endParaRPr lang="pl-PL" altLang="pl-PL" smtClean="0"/>
          </a:p>
          <a:p>
            <a:pPr lvl="4"/>
            <a:endParaRPr lang="pl-PL" altLang="pl-PL" smtClean="0"/>
          </a:p>
          <a:p>
            <a:pPr lvl="4"/>
            <a:endParaRPr lang="pl-PL" altLang="pl-PL" smtClean="0"/>
          </a:p>
        </p:txBody>
      </p:sp>
      <p:sp>
        <p:nvSpPr>
          <p:cNvPr id="51405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2000" b="1">
                <a:solidFill>
                  <a:srgbClr val="663300"/>
                </a:solidFill>
              </a:defRPr>
            </a:lvl1pPr>
          </a:lstStyle>
          <a:p>
            <a:pPr>
              <a:defRPr/>
            </a:pPr>
            <a:fld id="{9A31DD02-EF4A-400A-ACB8-53AC3431C55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6149" name="Picture 5" descr="kpodr prezentacja koniec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0350"/>
            <a:ext cx="118745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6" r:id="rId1"/>
    <p:sldLayoutId id="2147484073" r:id="rId2"/>
    <p:sldLayoutId id="2147484074" r:id="rId3"/>
    <p:sldLayoutId id="2147484075" r:id="rId4"/>
    <p:sldLayoutId id="2147484076" r:id="rId5"/>
    <p:sldLayoutId id="2147484077" r:id="rId6"/>
    <p:sldLayoutId id="2147484078" r:id="rId7"/>
    <p:sldLayoutId id="2147484079" r:id="rId8"/>
    <p:sldLayoutId id="2147484080" r:id="rId9"/>
    <p:sldLayoutId id="2147484081" r:id="rId10"/>
    <p:sldLayoutId id="2147484082" r:id="rId11"/>
  </p:sldLayoutIdLst>
  <p:transition>
    <p:cover dir="r"/>
  </p:transition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6633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663300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663300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663300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663300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663300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663300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663300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6633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podr prezentacja koniec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1116013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2603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516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16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16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373C130A-F84A-43E1-965B-4987CB6C415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3" r:id="rId1"/>
    <p:sldLayoutId id="2147484084" r:id="rId2"/>
    <p:sldLayoutId id="2147484085" r:id="rId3"/>
    <p:sldLayoutId id="2147484086" r:id="rId4"/>
    <p:sldLayoutId id="2147484087" r:id="rId5"/>
    <p:sldLayoutId id="2147484088" r:id="rId6"/>
    <p:sldLayoutId id="2147484089" r:id="rId7"/>
    <p:sldLayoutId id="2147484090" r:id="rId8"/>
    <p:sldLayoutId id="2147484091" r:id="rId9"/>
    <p:sldLayoutId id="2147484092" r:id="rId10"/>
    <p:sldLayoutId id="214748409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kpodr prezentacja koniec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1116013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 descr="kpodr prezentacja koniec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516563"/>
            <a:ext cx="7272338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aleksandra.bielinska@kpodr.pl" TargetMode="External"/><Relationship Id="rId1" Type="http://schemas.openxmlformats.org/officeDocument/2006/relationships/slideLayout" Target="../slideLayouts/slideLayout7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99" y="188913"/>
            <a:ext cx="7942213" cy="719808"/>
          </a:xfrm>
          <a:gradFill>
            <a:gsLst>
              <a:gs pos="0">
                <a:srgbClr val="FFC000"/>
              </a:gs>
              <a:gs pos="50000">
                <a:srgbClr val="FFD85D"/>
              </a:gs>
              <a:gs pos="100000">
                <a:srgbClr val="FFC000"/>
              </a:gs>
            </a:gsLst>
            <a:lin ang="5400000" scaled="0"/>
          </a:gradFill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pl-PL" altLang="pl-PL" sz="4000" b="1" dirty="0" smtClean="0">
                <a:solidFill>
                  <a:schemeClr val="accent3"/>
                </a:solidFill>
              </a:rPr>
              <a:t>Działania rozpoczynające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988840"/>
            <a:ext cx="8496944" cy="31683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sz="2800" b="1" dirty="0" smtClean="0"/>
              <a:t>Spotkania informacyjno-rekrutacyjne</a:t>
            </a:r>
            <a:r>
              <a:rPr lang="pl-PL" altLang="pl-PL" sz="2800" dirty="0" smtClean="0"/>
              <a:t/>
            </a:r>
            <a:br>
              <a:rPr lang="pl-PL" altLang="pl-PL" sz="2800" dirty="0" smtClean="0"/>
            </a:br>
            <a:r>
              <a:rPr lang="pl-PL" altLang="pl-PL" sz="2800" dirty="0" smtClean="0"/>
              <a:t>3 spotkania, z udziałem pielęgniarki środowiskowej, dietetyka i rehabilitanta</a:t>
            </a:r>
          </a:p>
          <a:p>
            <a:pPr eaLnBrk="1" hangingPunct="1"/>
            <a:r>
              <a:rPr lang="pl-PL" altLang="pl-PL" sz="2800" b="1" dirty="0"/>
              <a:t>Rekrutacja odbiorców </a:t>
            </a:r>
            <a:endParaRPr lang="pl-PL" altLang="pl-PL" sz="2800" b="1" dirty="0" smtClean="0"/>
          </a:p>
          <a:p>
            <a:pPr marL="342000" indent="0" eaLnBrk="1" hangingPunct="1">
              <a:buNone/>
            </a:pPr>
            <a:r>
              <a:rPr lang="pl-PL" altLang="pl-PL" sz="2800" dirty="0" smtClean="0"/>
              <a:t>(</a:t>
            </a:r>
            <a:r>
              <a:rPr lang="pl-PL" altLang="pl-PL" sz="2800" dirty="0"/>
              <a:t>współpraca z </a:t>
            </a:r>
            <a:r>
              <a:rPr lang="pl-PL" altLang="pl-PL" sz="2800" dirty="0" smtClean="0"/>
              <a:t>OPS) </a:t>
            </a:r>
          </a:p>
          <a:p>
            <a:pPr eaLnBrk="1" hangingPunct="1"/>
            <a:r>
              <a:rPr lang="pl-PL" altLang="pl-PL" sz="2800" b="1" dirty="0" smtClean="0"/>
              <a:t>Kurs opiekuna osób starszych</a:t>
            </a:r>
            <a:endParaRPr lang="pl-PL" altLang="pl-P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99" y="188913"/>
            <a:ext cx="7942213" cy="791816"/>
          </a:xfr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0"/>
          </a:gradFill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pl-PL" altLang="pl-PL" sz="4000" b="1" dirty="0" smtClean="0">
                <a:solidFill>
                  <a:schemeClr val="accent3"/>
                </a:solidFill>
              </a:rPr>
              <a:t>Działania podsumowujące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512" y="1340768"/>
            <a:ext cx="8856984" cy="39604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sz="2800" b="1" dirty="0" smtClean="0"/>
              <a:t>Poradnik</a:t>
            </a:r>
            <a:r>
              <a:rPr lang="pl-PL" altLang="pl-PL" sz="2800" dirty="0" smtClean="0"/>
              <a:t/>
            </a:r>
            <a:br>
              <a:rPr lang="pl-PL" altLang="pl-PL" sz="2800" dirty="0" smtClean="0"/>
            </a:br>
            <a:r>
              <a:rPr lang="pl-PL" altLang="pl-PL" sz="2800" dirty="0" smtClean="0"/>
              <a:t>dla osób zainteresowanych założeniem gospodarstwa opiekuńczego (m.in. kwestie formalno-prawne, potrzeby osób starszych, propozycje zajęć w oparciu o gospodarstwo rolne)</a:t>
            </a:r>
          </a:p>
          <a:p>
            <a:pPr eaLnBrk="1" hangingPunct="1"/>
            <a:r>
              <a:rPr lang="pl-PL" altLang="pl-PL" sz="2800" b="1" dirty="0" smtClean="0"/>
              <a:t>Badania</a:t>
            </a:r>
          </a:p>
          <a:p>
            <a:pPr eaLnBrk="1" hangingPunct="1"/>
            <a:r>
              <a:rPr lang="pl-PL" altLang="pl-PL" sz="2800" b="1" dirty="0" smtClean="0"/>
              <a:t>Konferencja podsumowująca</a:t>
            </a:r>
            <a:r>
              <a:rPr lang="pl-PL" altLang="pl-PL" sz="2800" dirty="0" smtClean="0"/>
              <a:t/>
            </a:r>
            <a:br>
              <a:rPr lang="pl-PL" altLang="pl-PL" sz="2800" dirty="0" smtClean="0"/>
            </a:br>
            <a:r>
              <a:rPr lang="pl-PL" altLang="pl-PL" sz="2800" dirty="0" smtClean="0"/>
              <a:t>2-dniowa z odwiedzinami w gospodarstwach</a:t>
            </a:r>
          </a:p>
        </p:txBody>
      </p:sp>
    </p:spTree>
    <p:extLst>
      <p:ext uri="{BB962C8B-B14F-4D97-AF65-F5344CB8AC3E}">
        <p14:creationId xmlns:p14="http://schemas.microsoft.com/office/powerpoint/2010/main" val="12236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99" y="188913"/>
            <a:ext cx="7942213" cy="719808"/>
          </a:xfrm>
          <a:gradFill>
            <a:gsLst>
              <a:gs pos="0">
                <a:srgbClr val="009900"/>
              </a:gs>
              <a:gs pos="50000">
                <a:srgbClr val="00DA00"/>
              </a:gs>
              <a:gs pos="100000">
                <a:srgbClr val="009900"/>
              </a:gs>
            </a:gsLst>
            <a:lin ang="5400000" scaled="0"/>
          </a:gradFill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pl-PL" altLang="pl-PL" sz="4000" b="1" dirty="0" smtClean="0">
                <a:solidFill>
                  <a:schemeClr val="accent3"/>
                </a:solidFill>
              </a:rPr>
              <a:t>Opieka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988840"/>
            <a:ext cx="8496944" cy="26642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sz="2800" b="1" dirty="0" smtClean="0"/>
              <a:t>Osoby sprawujące opiekę</a:t>
            </a:r>
            <a:r>
              <a:rPr lang="pl-PL" altLang="pl-PL" sz="2800" dirty="0" smtClean="0"/>
              <a:t/>
            </a:r>
            <a:br>
              <a:rPr lang="pl-PL" altLang="pl-PL" sz="2800" dirty="0" smtClean="0"/>
            </a:br>
            <a:r>
              <a:rPr lang="pl-PL" altLang="pl-PL" sz="2800" dirty="0" smtClean="0"/>
              <a:t>zaangażowane na podstawie umów zlecenia – na czas trwania umowy ubezpieczenie w ZUS</a:t>
            </a:r>
          </a:p>
          <a:p>
            <a:pPr eaLnBrk="1" hangingPunct="1"/>
            <a:r>
              <a:rPr lang="pl-PL" altLang="pl-PL" sz="2800" b="1" dirty="0" smtClean="0"/>
              <a:t>Wynajem gospodarstw</a:t>
            </a:r>
            <a:endParaRPr lang="pl-PL" altLang="pl-PL" sz="2800" dirty="0" smtClean="0"/>
          </a:p>
          <a:p>
            <a:pPr eaLnBrk="1" hangingPunct="1"/>
            <a:r>
              <a:rPr lang="pl-PL" altLang="pl-PL" sz="2800" b="1" dirty="0" smtClean="0"/>
              <a:t>Wyżywienie dla podopiecznych</a:t>
            </a:r>
            <a:endParaRPr lang="pl-PL" alt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142728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99" y="188913"/>
            <a:ext cx="7942213" cy="719808"/>
          </a:xfrm>
          <a:gradFill>
            <a:gsLst>
              <a:gs pos="0">
                <a:srgbClr val="009900"/>
              </a:gs>
              <a:gs pos="50000">
                <a:srgbClr val="00DA00"/>
              </a:gs>
              <a:gs pos="100000">
                <a:srgbClr val="009900"/>
              </a:gs>
            </a:gsLst>
            <a:lin ang="5400000" scaled="0"/>
          </a:gradFill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pl-PL" altLang="pl-PL" sz="4000" b="1" dirty="0" smtClean="0">
                <a:solidFill>
                  <a:schemeClr val="accent3"/>
                </a:solidFill>
              </a:rPr>
              <a:t>Koszty opieki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124744"/>
            <a:ext cx="8496944" cy="44644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sz="2800" b="1" dirty="0" smtClean="0"/>
              <a:t>Wynagrodzenie osoby sprawującej opiekę</a:t>
            </a:r>
            <a:r>
              <a:rPr lang="pl-PL" altLang="pl-PL" sz="2800" dirty="0" smtClean="0"/>
              <a:t/>
            </a:r>
            <a:br>
              <a:rPr lang="pl-PL" altLang="pl-PL" sz="2800" dirty="0" smtClean="0"/>
            </a:br>
            <a:r>
              <a:rPr lang="pl-PL" altLang="pl-PL" sz="2800" dirty="0" smtClean="0"/>
              <a:t>umowa zlecenia – ubezpieczenie w ZUS</a:t>
            </a:r>
          </a:p>
          <a:p>
            <a:pPr eaLnBrk="1" hangingPunct="1"/>
            <a:r>
              <a:rPr lang="pl-PL" altLang="pl-PL" sz="2800" b="1" dirty="0" smtClean="0"/>
              <a:t>Koszt wynajmu gospodarstwa</a:t>
            </a:r>
            <a:endParaRPr lang="pl-PL" altLang="pl-PL" sz="2800" dirty="0" smtClean="0"/>
          </a:p>
          <a:p>
            <a:pPr eaLnBrk="1" hangingPunct="1"/>
            <a:r>
              <a:rPr lang="pl-PL" altLang="pl-PL" sz="2800" b="1" dirty="0" smtClean="0"/>
              <a:t>Koszt usług związanych z zapewnieniem wyżywienia dla podopiecznych</a:t>
            </a:r>
          </a:p>
          <a:p>
            <a:pPr eaLnBrk="1" hangingPunct="1"/>
            <a:r>
              <a:rPr lang="pl-PL" altLang="pl-PL" sz="2800" b="1" dirty="0" smtClean="0"/>
              <a:t>Koszt zakupu sprzętu wspierająco-rehabilitacyjnego</a:t>
            </a:r>
          </a:p>
          <a:p>
            <a:pPr marL="342000" indent="0" eaLnBrk="1" hangingPunct="1">
              <a:buNone/>
            </a:pPr>
            <a:r>
              <a:rPr lang="pl-PL" altLang="pl-PL" sz="2800" dirty="0" smtClean="0"/>
              <a:t>(np. balkonik, kijki do </a:t>
            </a:r>
            <a:r>
              <a:rPr lang="pl-PL" altLang="pl-PL" sz="2800" dirty="0" err="1" smtClean="0"/>
              <a:t>nordic</a:t>
            </a:r>
            <a:r>
              <a:rPr lang="pl-PL" altLang="pl-PL" sz="2800" dirty="0" smtClean="0"/>
              <a:t> </a:t>
            </a:r>
            <a:r>
              <a:rPr lang="pl-PL" altLang="pl-PL" sz="2800" dirty="0" err="1" smtClean="0"/>
              <a:t>walking</a:t>
            </a:r>
            <a:r>
              <a:rPr lang="pl-PL" altLang="pl-PL" sz="2800" dirty="0" smtClean="0"/>
              <a:t>)</a:t>
            </a:r>
          </a:p>
          <a:p>
            <a:pPr eaLnBrk="1" hangingPunct="1"/>
            <a:r>
              <a:rPr lang="pl-PL" altLang="pl-PL" sz="2800" b="1" dirty="0" smtClean="0"/>
              <a:t>Koszty materiałów do zajęć</a:t>
            </a:r>
            <a:endParaRPr lang="pl-PL" alt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115018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99" y="188913"/>
            <a:ext cx="7942213" cy="791816"/>
          </a:xfrm>
          <a:gradFill>
            <a:gsLst>
              <a:gs pos="0">
                <a:srgbClr val="009900"/>
              </a:gs>
              <a:gs pos="50000">
                <a:srgbClr val="00DA00"/>
              </a:gs>
              <a:gs pos="100000">
                <a:srgbClr val="009900"/>
              </a:gs>
            </a:gsLst>
            <a:lin ang="5400000" scaled="0"/>
          </a:gradFill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pl-PL" altLang="pl-PL" sz="4000" b="1" dirty="0" smtClean="0">
                <a:solidFill>
                  <a:schemeClr val="accent3"/>
                </a:solidFill>
              </a:rPr>
              <a:t>Opieka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536" y="1196752"/>
            <a:ext cx="8496944" cy="44644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sz="2800" dirty="0" smtClean="0"/>
              <a:t>Zajęcia </a:t>
            </a:r>
            <a:r>
              <a:rPr lang="pl-PL" sz="2800" dirty="0"/>
              <a:t>zapewniane podopiecznym gospodarstwa w ramach opieki choć w części powinny być powiązane z funkcjonowaniem tradycyjnego gospodarstwa rolnego </a:t>
            </a:r>
            <a:endParaRPr lang="pl-PL" sz="2800" dirty="0" smtClean="0"/>
          </a:p>
          <a:p>
            <a:pPr eaLnBrk="1" hangingPunct="1"/>
            <a:r>
              <a:rPr lang="pl-PL" altLang="pl-PL" sz="2800" dirty="0" smtClean="0"/>
              <a:t>Gospodarstwo zapewnia opiekę przez 5 dni (roboczych) w tygodniu min. 8 godzin dziennie</a:t>
            </a:r>
          </a:p>
          <a:p>
            <a:pPr eaLnBrk="1" hangingPunct="1"/>
            <a:r>
              <a:rPr lang="pl-PL" altLang="pl-PL" sz="2800" dirty="0" smtClean="0"/>
              <a:t>Gospodarstwo świadczy opiekę dla grupy osób i określa ich liczbę (od </a:t>
            </a:r>
            <a:r>
              <a:rPr lang="pl-PL" altLang="pl-PL" sz="2800" dirty="0" smtClean="0"/>
              <a:t>3 </a:t>
            </a:r>
            <a:r>
              <a:rPr lang="pl-PL" altLang="pl-PL" sz="2800" dirty="0" smtClean="0"/>
              <a:t>do </a:t>
            </a:r>
            <a:r>
              <a:rPr lang="pl-PL" altLang="pl-PL" sz="2800" dirty="0" smtClean="0"/>
              <a:t>8) </a:t>
            </a:r>
            <a:endParaRPr lang="pl-PL" altLang="pl-PL" sz="2800" dirty="0" smtClean="0"/>
          </a:p>
          <a:p>
            <a:pPr eaLnBrk="1" hangingPunct="1"/>
            <a:r>
              <a:rPr lang="pl-PL" altLang="pl-PL" sz="2800" dirty="0" smtClean="0"/>
              <a:t>Gospodarstwo określa profil podopiecznych</a:t>
            </a:r>
          </a:p>
        </p:txBody>
      </p:sp>
    </p:spTree>
    <p:extLst>
      <p:ext uri="{BB962C8B-B14F-4D97-AF65-F5344CB8AC3E}">
        <p14:creationId xmlns:p14="http://schemas.microsoft.com/office/powerpoint/2010/main" val="396625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99" y="188913"/>
            <a:ext cx="7942213" cy="791816"/>
          </a:xfrm>
          <a:gradFill>
            <a:gsLst>
              <a:gs pos="0">
                <a:srgbClr val="009900"/>
              </a:gs>
              <a:gs pos="50000">
                <a:srgbClr val="00DA00"/>
              </a:gs>
              <a:gs pos="100000">
                <a:srgbClr val="009900"/>
              </a:gs>
            </a:gsLst>
            <a:lin ang="5400000" scaled="0"/>
          </a:gradFill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pl-PL" altLang="pl-PL" sz="4000" b="1" dirty="0" smtClean="0">
                <a:solidFill>
                  <a:schemeClr val="accent3"/>
                </a:solidFill>
              </a:rPr>
              <a:t>Gospodarstwo zapewnia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536" y="1772816"/>
            <a:ext cx="8496944" cy="345638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sz="2800" dirty="0" smtClean="0"/>
              <a:t>Podstawową opiekę</a:t>
            </a:r>
          </a:p>
          <a:p>
            <a:pPr eaLnBrk="1" hangingPunct="1"/>
            <a:r>
              <a:rPr lang="pl-PL" altLang="pl-PL" sz="2800" dirty="0" smtClean="0"/>
              <a:t>Organizowanie czasu (zajęcia i materiały do nich)</a:t>
            </a:r>
          </a:p>
          <a:p>
            <a:pPr eaLnBrk="1" hangingPunct="1"/>
            <a:r>
              <a:rPr lang="pl-PL" altLang="pl-PL" sz="2800" dirty="0" smtClean="0"/>
              <a:t>Min. 2 posiłki, w tym min. 1 gorący</a:t>
            </a:r>
          </a:p>
          <a:p>
            <a:pPr eaLnBrk="1" hangingPunct="1"/>
            <a:r>
              <a:rPr lang="pl-PL" altLang="pl-PL" sz="2800" dirty="0" smtClean="0"/>
              <a:t>Dostęp do drobnych posiłków i napojów</a:t>
            </a:r>
          </a:p>
          <a:p>
            <a:pPr eaLnBrk="1" hangingPunct="1"/>
            <a:r>
              <a:rPr lang="pl-PL" altLang="pl-PL" sz="2800" dirty="0" smtClean="0"/>
              <a:t>Apteczkę pierwszej pomocy</a:t>
            </a:r>
          </a:p>
          <a:p>
            <a:pPr eaLnBrk="1" hangingPunct="1"/>
            <a:r>
              <a:rPr lang="pl-PL" altLang="pl-PL" sz="2800" dirty="0" smtClean="0"/>
              <a:t>Dostęp do książek i prasy</a:t>
            </a:r>
          </a:p>
        </p:txBody>
      </p:sp>
    </p:spTree>
    <p:extLst>
      <p:ext uri="{BB962C8B-B14F-4D97-AF65-F5344CB8AC3E}">
        <p14:creationId xmlns:p14="http://schemas.microsoft.com/office/powerpoint/2010/main" val="414486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99" y="188913"/>
            <a:ext cx="7942213" cy="791816"/>
          </a:xfrm>
          <a:gradFill>
            <a:gsLst>
              <a:gs pos="0">
                <a:srgbClr val="009900"/>
              </a:gs>
              <a:gs pos="50000">
                <a:srgbClr val="00DA00"/>
              </a:gs>
              <a:gs pos="100000">
                <a:srgbClr val="009900"/>
              </a:gs>
            </a:gsLst>
            <a:lin ang="5400000" scaled="0"/>
          </a:gradFill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pl-PL" altLang="pl-PL" sz="4000" b="1" dirty="0" smtClean="0">
                <a:solidFill>
                  <a:schemeClr val="accent3"/>
                </a:solidFill>
              </a:rPr>
              <a:t>Założenia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536" y="1196752"/>
            <a:ext cx="8496944" cy="44644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sz="2800" b="1" dirty="0" smtClean="0"/>
              <a:t>Wsparcie wolontariusza</a:t>
            </a:r>
            <a:r>
              <a:rPr lang="pl-PL" altLang="pl-PL" sz="2800" dirty="0" smtClean="0"/>
              <a:t/>
            </a:r>
            <a:br>
              <a:rPr lang="pl-PL" altLang="pl-PL" sz="2800" dirty="0" smtClean="0"/>
            </a:br>
            <a:r>
              <a:rPr lang="pl-PL" altLang="pl-PL" sz="2800" dirty="0" smtClean="0"/>
              <a:t>zaangażowany na podstawie umowy wolontariatu</a:t>
            </a:r>
          </a:p>
          <a:p>
            <a:pPr eaLnBrk="1" hangingPunct="1"/>
            <a:r>
              <a:rPr lang="pl-PL" altLang="pl-PL" sz="2800" b="1" dirty="0" smtClean="0"/>
              <a:t>Podopieczni gospodarstwa zmieniają się co pół roku</a:t>
            </a:r>
          </a:p>
          <a:p>
            <a:pPr eaLnBrk="1" hangingPunct="1"/>
            <a:r>
              <a:rPr lang="pl-PL" altLang="pl-PL" sz="2800" b="1" dirty="0" smtClean="0"/>
              <a:t>Wsparcie dla funkcjonującego gospodarstwa – doradcy KPODR</a:t>
            </a:r>
            <a:r>
              <a:rPr lang="pl-PL" altLang="pl-PL" sz="2800" dirty="0" smtClean="0"/>
              <a:t/>
            </a:r>
            <a:br>
              <a:rPr lang="pl-PL" altLang="pl-PL" sz="2800" dirty="0" smtClean="0"/>
            </a:br>
            <a:r>
              <a:rPr lang="pl-PL" altLang="pl-PL" sz="2800" dirty="0" smtClean="0"/>
              <a:t>Pomoc w przygotowaniu oferty zajęć, rozwiązaniu kwestii formalnych i prawnych, doradztwo, ?rozliczanie finansowe (prowadzenie książki przychodów i rozchodów)?</a:t>
            </a:r>
          </a:p>
        </p:txBody>
      </p:sp>
    </p:spTree>
    <p:extLst>
      <p:ext uri="{BB962C8B-B14F-4D97-AF65-F5344CB8AC3E}">
        <p14:creationId xmlns:p14="http://schemas.microsoft.com/office/powerpoint/2010/main" val="3797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99" y="188913"/>
            <a:ext cx="7942213" cy="791816"/>
          </a:xfrm>
          <a:gradFill>
            <a:gsLst>
              <a:gs pos="0">
                <a:srgbClr val="009900"/>
              </a:gs>
              <a:gs pos="50000">
                <a:srgbClr val="00DA00"/>
              </a:gs>
              <a:gs pos="100000">
                <a:srgbClr val="009900"/>
              </a:gs>
            </a:gsLst>
            <a:lin ang="5400000" scaled="0"/>
          </a:gradFill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pl-PL" altLang="pl-PL" sz="4000" b="1" dirty="0" smtClean="0">
                <a:solidFill>
                  <a:schemeClr val="accent3"/>
                </a:solidFill>
              </a:rPr>
              <a:t>Infrastruktura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536" y="1196752"/>
            <a:ext cx="8496944" cy="44644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sz="2800" dirty="0" smtClean="0"/>
              <a:t>Swobodny dostęp do budynku i otoczenia</a:t>
            </a:r>
          </a:p>
          <a:p>
            <a:pPr eaLnBrk="1" hangingPunct="1"/>
            <a:r>
              <a:rPr lang="pl-PL" altLang="pl-PL" sz="2800" dirty="0" smtClean="0"/>
              <a:t>1 pokój dziennego pobytu, zarazem jadalnia (ze stołem, krzesłami, kanapą)</a:t>
            </a:r>
            <a:endParaRPr lang="pl-PL" altLang="pl-PL" sz="2800" dirty="0"/>
          </a:p>
          <a:p>
            <a:pPr eaLnBrk="1" hangingPunct="1"/>
            <a:r>
              <a:rPr lang="pl-PL" altLang="pl-PL" sz="2800" dirty="0" smtClean="0"/>
              <a:t>1 pomieszczenie do odpoczynku i rozmów indywidualnych</a:t>
            </a:r>
          </a:p>
          <a:p>
            <a:pPr eaLnBrk="1" hangingPunct="1"/>
            <a:r>
              <a:rPr lang="pl-PL" altLang="pl-PL" sz="2800" dirty="0" smtClean="0"/>
              <a:t>1 toaleta oraz 1 łazienka z umywalką i prysznicem/wanną (mogą być połączone)</a:t>
            </a:r>
          </a:p>
          <a:p>
            <a:pPr eaLnBrk="1" hangingPunct="1"/>
            <a:r>
              <a:rPr lang="pl-PL" altLang="pl-PL" sz="2800" dirty="0" smtClean="0"/>
              <a:t>Kuchnia lub aneks kuchenny</a:t>
            </a:r>
          </a:p>
          <a:p>
            <a:pPr eaLnBrk="1" hangingPunct="1"/>
            <a:r>
              <a:rPr lang="pl-PL" altLang="pl-PL" sz="2800" dirty="0" smtClean="0"/>
              <a:t>Miejsce do przebywania na świeżym powietrzu</a:t>
            </a:r>
          </a:p>
        </p:txBody>
      </p:sp>
    </p:spTree>
    <p:extLst>
      <p:ext uri="{BB962C8B-B14F-4D97-AF65-F5344CB8AC3E}">
        <p14:creationId xmlns:p14="http://schemas.microsoft.com/office/powerpoint/2010/main" val="199474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99" y="188913"/>
            <a:ext cx="7942213" cy="791816"/>
          </a:xfr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0"/>
          </a:gradFill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pl-PL" altLang="pl-PL" sz="4000" b="1" dirty="0" smtClean="0">
                <a:solidFill>
                  <a:schemeClr val="accent3"/>
                </a:solidFill>
              </a:rPr>
              <a:t>KWESTIE PROBLEMATYCZNE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512" y="1052736"/>
            <a:ext cx="8856984" cy="4896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sz="2800" b="1" dirty="0" smtClean="0"/>
              <a:t>Trwałość rezultatów</a:t>
            </a:r>
            <a:r>
              <a:rPr lang="pl-PL" altLang="pl-PL" sz="2800" dirty="0" smtClean="0"/>
              <a:t/>
            </a:r>
            <a:br>
              <a:rPr lang="pl-PL" altLang="pl-PL" sz="2800" dirty="0" smtClean="0"/>
            </a:br>
            <a:r>
              <a:rPr lang="pl-PL" altLang="pl-PL" sz="2800" dirty="0" smtClean="0"/>
              <a:t>zobowiązanie do zachowania trwałości miejsc świadczenia usług opiekuńczych przez okres min. 2 lat od zakończenia realizacji projektu. Trwałość to instytucjonalna gotowość do świadczenia usług.</a:t>
            </a:r>
          </a:p>
          <a:p>
            <a:pPr eaLnBrk="1" hangingPunct="1"/>
            <a:r>
              <a:rPr lang="pl-PL" altLang="pl-PL" sz="2800" b="1" dirty="0" smtClean="0"/>
              <a:t>Osoby korzystające ze wsparcia</a:t>
            </a:r>
            <a:r>
              <a:rPr lang="pl-PL" altLang="pl-PL" sz="2800" dirty="0" smtClean="0"/>
              <a:t/>
            </a:r>
            <a:br>
              <a:rPr lang="pl-PL" altLang="pl-PL" sz="2800" dirty="0" smtClean="0"/>
            </a:br>
            <a:r>
              <a:rPr lang="pl-PL" altLang="pl-PL" sz="2800" dirty="0" smtClean="0"/>
              <a:t>W pierwszej kolejności wsparcie ma być skierowane do osób z niepełnosprawnościami i osób niesamodzielnych, których dochód nie przekracza 150% właściwego kryterium dochodowego</a:t>
            </a:r>
          </a:p>
        </p:txBody>
      </p:sp>
    </p:spTree>
    <p:extLst>
      <p:ext uri="{BB962C8B-B14F-4D97-AF65-F5344CB8AC3E}">
        <p14:creationId xmlns:p14="http://schemas.microsoft.com/office/powerpoint/2010/main" val="130193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1844824"/>
            <a:ext cx="8229600" cy="25202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None/>
            </a:pPr>
            <a:r>
              <a:rPr lang="pl-PL" altLang="pl-PL" sz="4400" b="1" dirty="0" smtClean="0"/>
              <a:t>Dziękuję!</a:t>
            </a:r>
          </a:p>
          <a:p>
            <a:pPr marL="0" indent="0" algn="ctr" eaLnBrk="1" hangingPunct="1">
              <a:buNone/>
            </a:pPr>
            <a:endParaRPr lang="pl-PL" altLang="pl-PL" sz="1100" dirty="0" smtClean="0"/>
          </a:p>
          <a:p>
            <a:pPr marL="0" indent="0" algn="ctr" eaLnBrk="1" hangingPunct="1">
              <a:buNone/>
            </a:pPr>
            <a:r>
              <a:rPr lang="pl-PL" altLang="pl-PL" dirty="0" smtClean="0">
                <a:solidFill>
                  <a:schemeClr val="accent1">
                    <a:lumMod val="25000"/>
                  </a:schemeClr>
                </a:solidFill>
                <a:hlinkClick r:id="rId2"/>
              </a:rPr>
              <a:t>aleksandra.bielinska@kpodr.pl</a:t>
            </a:r>
            <a:endParaRPr lang="pl-PL" altLang="pl-PL" dirty="0" smtClean="0">
              <a:solidFill>
                <a:schemeClr val="accent1">
                  <a:lumMod val="25000"/>
                </a:schemeClr>
              </a:solidFill>
            </a:endParaRPr>
          </a:p>
          <a:p>
            <a:pPr marL="0" indent="0" algn="ctr" eaLnBrk="1" hangingPunct="1">
              <a:buNone/>
            </a:pPr>
            <a:endParaRPr lang="pl-PL" alt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ole tekstowe 1"/>
          <p:cNvSpPr txBox="1">
            <a:spLocks noChangeArrowheads="1"/>
          </p:cNvSpPr>
          <p:nvPr/>
        </p:nvSpPr>
        <p:spPr bwMode="auto">
          <a:xfrm>
            <a:off x="248694" y="1340768"/>
            <a:ext cx="8569325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pl-PL" altLang="pl-PL" sz="3600" b="1" dirty="0" smtClean="0"/>
              <a:t>Możliwości rozwoju gospodarstw opiekuńczych </a:t>
            </a:r>
          </a:p>
          <a:p>
            <a:pPr algn="ctr" eaLnBrk="1" hangingPunct="1">
              <a:spcBef>
                <a:spcPts val="0"/>
              </a:spcBef>
            </a:pPr>
            <a:r>
              <a:rPr lang="pl-PL" altLang="pl-PL" sz="3600" b="1" dirty="0" smtClean="0"/>
              <a:t>z wykorzystaniem funduszy unijnych</a:t>
            </a:r>
            <a:endParaRPr lang="pl-PL" altLang="pl-PL" sz="3600" b="1" dirty="0"/>
          </a:p>
          <a:p>
            <a:pPr algn="ctr" eaLnBrk="1" hangingPunct="1"/>
            <a:r>
              <a:rPr lang="pl-PL" altLang="pl-PL" sz="2800" i="1" dirty="0"/>
              <a:t>Aleksandra </a:t>
            </a:r>
            <a:r>
              <a:rPr lang="pl-PL" altLang="pl-PL" sz="2800" i="1" dirty="0" smtClean="0"/>
              <a:t>Bielińska</a:t>
            </a:r>
            <a:endParaRPr lang="pl-PL" altLang="pl-PL" sz="2800" i="1" dirty="0"/>
          </a:p>
          <a:p>
            <a:pPr algn="ctr" eaLnBrk="1" hangingPunct="1"/>
            <a:r>
              <a:rPr lang="pl-PL" altLang="pl-PL" sz="2800" dirty="0"/>
              <a:t>Kujawsko-Pomorski Ośrodek Doradztwa Rolniczego w </a:t>
            </a:r>
            <a:r>
              <a:rPr lang="pl-PL" altLang="pl-PL" sz="2800" dirty="0" smtClean="0"/>
              <a:t>Minikowie</a:t>
            </a:r>
            <a:endParaRPr lang="pl-PL" altLang="pl-PL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1520" y="476672"/>
            <a:ext cx="8712968" cy="564949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Tx/>
              <a:buNone/>
            </a:pPr>
            <a:r>
              <a:rPr lang="pl-PL" altLang="pl-PL" b="1" dirty="0" smtClean="0"/>
              <a:t>Konkurs</a:t>
            </a:r>
          </a:p>
          <a:p>
            <a:pPr marL="0" indent="0" algn="ctr" eaLnBrk="1" hangingPunct="1">
              <a:buFontTx/>
              <a:buNone/>
            </a:pPr>
            <a:r>
              <a:rPr lang="pl-PL" altLang="pl-PL" sz="2400" dirty="0" smtClean="0"/>
              <a:t>w ramach Regionalnego Programu Operacyjnego Województwa Kujawsko-Pomorskiego na lata 2014-2020</a:t>
            </a:r>
          </a:p>
          <a:p>
            <a:pPr marL="0" indent="0" eaLnBrk="1" hangingPunct="1">
              <a:buNone/>
            </a:pPr>
            <a:endParaRPr lang="pl-PL" altLang="pl-PL" sz="1600" dirty="0" smtClean="0"/>
          </a:p>
          <a:p>
            <a:pPr marL="0" indent="0" algn="ctr" eaLnBrk="1" hangingPunct="1">
              <a:buNone/>
            </a:pPr>
            <a:r>
              <a:rPr lang="pl-PL" altLang="pl-PL" sz="2800" dirty="0" smtClean="0"/>
              <a:t>Oś priorytetowa 9 Solidarne społeczeństwo</a:t>
            </a:r>
          </a:p>
          <a:p>
            <a:pPr marL="0" indent="0" algn="ctr" eaLnBrk="1" hangingPunct="1">
              <a:buNone/>
            </a:pPr>
            <a:endParaRPr lang="pl-PL" altLang="pl-PL" sz="1600" dirty="0" smtClean="0"/>
          </a:p>
          <a:p>
            <a:pPr marL="0" indent="0" algn="ctr" eaLnBrk="1" hangingPunct="1">
              <a:buNone/>
            </a:pPr>
            <a:r>
              <a:rPr lang="pl-PL" altLang="pl-PL" sz="2800" dirty="0" smtClean="0"/>
              <a:t>Działanie 9.3 Rozwój usług zdrowotnych </a:t>
            </a:r>
          </a:p>
          <a:p>
            <a:pPr marL="0" indent="0" algn="ctr" eaLnBrk="1" hangingPunct="1">
              <a:buNone/>
            </a:pPr>
            <a:r>
              <a:rPr lang="pl-PL" altLang="pl-PL" sz="2800" dirty="0" smtClean="0"/>
              <a:t>i społecznych</a:t>
            </a:r>
          </a:p>
          <a:p>
            <a:pPr marL="0" indent="0" algn="ctr" eaLnBrk="1" hangingPunct="1">
              <a:buFontTx/>
              <a:buNone/>
            </a:pPr>
            <a:endParaRPr lang="pl-PL" altLang="pl-PL" sz="1600" dirty="0"/>
          </a:p>
          <a:p>
            <a:pPr marL="0" indent="0" algn="ctr" eaLnBrk="1" hangingPunct="1">
              <a:buFontTx/>
              <a:buNone/>
            </a:pPr>
            <a:r>
              <a:rPr lang="pl-PL" altLang="pl-PL" dirty="0" smtClean="0"/>
              <a:t>Poddziałanie 9.3.2 Rozwój usług społecznych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99" y="188913"/>
            <a:ext cx="7942213" cy="791816"/>
          </a:xfr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0"/>
          </a:gradFill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pl-PL" altLang="pl-PL" sz="4000" b="1" dirty="0" smtClean="0">
                <a:solidFill>
                  <a:schemeClr val="accent3"/>
                </a:solidFill>
              </a:rPr>
              <a:t>Typ projektu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536" y="1268760"/>
            <a:ext cx="8496944" cy="42484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</a:pPr>
            <a:r>
              <a:rPr lang="pl-PL" altLang="pl-PL" sz="2800" dirty="0" smtClean="0"/>
              <a:t>Wsparcie na rzecz poprawy dostępu do usług opiekuńczych nad osobami niesamodzielnymi, w tym starszymi i z niepełnosprawnościami świadczone w lokalnej społeczności obejmujące tworzenie i rozwój oferty placówek wsparcia i opieki w tym:</a:t>
            </a:r>
          </a:p>
          <a:p>
            <a:pPr eaLnBrk="1" hangingPunct="1">
              <a:buFontTx/>
              <a:buChar char="-"/>
            </a:pPr>
            <a:r>
              <a:rPr lang="pl-PL" altLang="pl-PL" sz="2800" dirty="0" smtClean="0"/>
              <a:t>dziennych domów pobytu,</a:t>
            </a:r>
          </a:p>
          <a:p>
            <a:pPr eaLnBrk="1" hangingPunct="1">
              <a:buFontTx/>
              <a:buChar char="-"/>
            </a:pPr>
            <a:r>
              <a:rPr lang="pl-PL" altLang="pl-PL" sz="2800" dirty="0" smtClean="0"/>
              <a:t>innych ośrodków zapewniających opiekę dzienną i całodobową.</a:t>
            </a:r>
          </a:p>
          <a:p>
            <a:pPr marL="0" indent="0" eaLnBrk="1" hangingPunct="1">
              <a:buNone/>
            </a:pPr>
            <a:r>
              <a:rPr lang="pl-PL" altLang="pl-PL" sz="2800" dirty="0"/>
              <a:t>	</a:t>
            </a:r>
            <a:endParaRPr lang="pl-PL" alt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253979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99" y="188913"/>
            <a:ext cx="7942213" cy="791816"/>
          </a:xfr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0"/>
          </a:gradFill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pl-PL" altLang="pl-PL" sz="4000" b="1" dirty="0" smtClean="0">
                <a:solidFill>
                  <a:schemeClr val="accent3"/>
                </a:solidFill>
              </a:rPr>
              <a:t>Osoba niesamodzielna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536" y="1268760"/>
            <a:ext cx="8496944" cy="4392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</a:pPr>
            <a:r>
              <a:rPr lang="pl-PL" altLang="pl-PL" sz="2800" dirty="0" smtClean="0"/>
              <a:t>Osoba niesamodzielna – osoba, która ze względu na podeszły wiek, stan zdrowia lub niepełnosprawność wymaga opieki lub wsparcia w związku z niemożnością samodzielnego wykonywania co najmniej jednej z podstawowych czynności dnia codziennego.</a:t>
            </a:r>
          </a:p>
          <a:p>
            <a:pPr marL="0" indent="0" eaLnBrk="1" hangingPunct="1">
              <a:buNone/>
            </a:pPr>
            <a:r>
              <a:rPr lang="pl-PL" altLang="pl-PL" sz="2800" dirty="0" smtClean="0"/>
              <a:t>Weryfikacja – zaświadczenie od lekarza; odpowiednie orzeczenie lub inny dokument poświadczający stan zdrowia.</a:t>
            </a:r>
          </a:p>
          <a:p>
            <a:pPr marL="0" indent="0" eaLnBrk="1" hangingPunct="1">
              <a:buNone/>
            </a:pPr>
            <a:r>
              <a:rPr lang="pl-PL" altLang="pl-PL" sz="2800" dirty="0"/>
              <a:t>	</a:t>
            </a:r>
            <a:endParaRPr lang="pl-PL" alt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245793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99" y="188913"/>
            <a:ext cx="7942213" cy="791816"/>
          </a:xfr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0"/>
          </a:gradFill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pl-PL" altLang="pl-PL" sz="4000" b="1" dirty="0" smtClean="0">
                <a:solidFill>
                  <a:schemeClr val="accent3"/>
                </a:solidFill>
              </a:rPr>
              <a:t>Osoba niesamodzielna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536" y="1268760"/>
            <a:ext cx="8496944" cy="4392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</a:pPr>
            <a:r>
              <a:rPr lang="pl-PL" altLang="pl-PL" sz="2800" dirty="0" smtClean="0"/>
              <a:t>Podstawowe czynności dnia codziennego (wg ADL):</a:t>
            </a:r>
          </a:p>
          <a:p>
            <a:pPr eaLnBrk="1" hangingPunct="1">
              <a:buFontTx/>
              <a:buChar char="-"/>
            </a:pPr>
            <a:r>
              <a:rPr lang="pl-PL" altLang="pl-PL" sz="2800" dirty="0" smtClean="0"/>
              <a:t>Kąpiel całego ciała,</a:t>
            </a:r>
          </a:p>
          <a:p>
            <a:pPr eaLnBrk="1" hangingPunct="1">
              <a:buFontTx/>
              <a:buChar char="-"/>
            </a:pPr>
            <a:r>
              <a:rPr lang="pl-PL" altLang="pl-PL" sz="2800" dirty="0" smtClean="0"/>
              <a:t>Ubieranie lub rozbieranie się,</a:t>
            </a:r>
          </a:p>
          <a:p>
            <a:pPr eaLnBrk="1" hangingPunct="1">
              <a:buFontTx/>
              <a:buChar char="-"/>
            </a:pPr>
            <a:r>
              <a:rPr lang="pl-PL" altLang="pl-PL" sz="2800" dirty="0" smtClean="0"/>
              <a:t>Korzystanie z WC,</a:t>
            </a:r>
          </a:p>
          <a:p>
            <a:pPr eaLnBrk="1" hangingPunct="1">
              <a:buFontTx/>
              <a:buChar char="-"/>
            </a:pPr>
            <a:r>
              <a:rPr lang="pl-PL" altLang="pl-PL" sz="2800" dirty="0" smtClean="0"/>
              <a:t>Przemieszczanie się z łóżka na fotel,</a:t>
            </a:r>
          </a:p>
          <a:p>
            <a:pPr eaLnBrk="1" hangingPunct="1">
              <a:buFontTx/>
              <a:buChar char="-"/>
            </a:pPr>
            <a:r>
              <a:rPr lang="pl-PL" altLang="pl-PL" sz="2800" dirty="0" smtClean="0"/>
              <a:t>Spożywanie posiłków,</a:t>
            </a:r>
          </a:p>
          <a:p>
            <a:pPr eaLnBrk="1" hangingPunct="1">
              <a:buFontTx/>
              <a:buChar char="-"/>
            </a:pPr>
            <a:r>
              <a:rPr lang="pl-PL" altLang="pl-PL" sz="2800" dirty="0" smtClean="0"/>
              <a:t>Kontrolowanie zwieraczy (moczu lub stolca).</a:t>
            </a:r>
          </a:p>
          <a:p>
            <a:pPr marL="0" indent="0" eaLnBrk="1" hangingPunct="1">
              <a:buNone/>
            </a:pPr>
            <a:r>
              <a:rPr lang="pl-PL" altLang="pl-PL" sz="2800" dirty="0"/>
              <a:t>	</a:t>
            </a:r>
            <a:endParaRPr lang="pl-PL" alt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143424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99" y="188913"/>
            <a:ext cx="7942213" cy="791816"/>
          </a:xfr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0"/>
          </a:gradFill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pl-PL" altLang="pl-PL" sz="4000" b="1" dirty="0" smtClean="0">
                <a:solidFill>
                  <a:schemeClr val="accent3"/>
                </a:solidFill>
              </a:rPr>
              <a:t>Usługi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512" y="1052735"/>
            <a:ext cx="8712968" cy="47602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</a:pPr>
            <a:r>
              <a:rPr lang="pl-PL" altLang="pl-PL" sz="2800" dirty="0" smtClean="0"/>
              <a:t>Usługi świadczone w lokalnej społeczności – usługi umożliwiające osobom niezależne życie w środowisku lokalnym. Usługi świadczone w sposób:</a:t>
            </a:r>
          </a:p>
          <a:p>
            <a:pPr eaLnBrk="1" hangingPunct="1">
              <a:buFontTx/>
              <a:buChar char="-"/>
            </a:pPr>
            <a:r>
              <a:rPr lang="pl-PL" altLang="pl-PL" sz="2800" dirty="0" smtClean="0"/>
              <a:t>Zindywidualizowany i podobny do życia w środowisku domowym i rodzinnym,</a:t>
            </a:r>
          </a:p>
          <a:p>
            <a:pPr eaLnBrk="1" hangingPunct="1">
              <a:buFontTx/>
              <a:buChar char="-"/>
            </a:pPr>
            <a:r>
              <a:rPr lang="pl-PL" altLang="pl-PL" sz="2800" dirty="0" smtClean="0"/>
              <a:t>Umożliwiający odbiorcom kontrolę nad swoim życiem,</a:t>
            </a:r>
          </a:p>
          <a:p>
            <a:pPr eaLnBrk="1" hangingPunct="1">
              <a:buFontTx/>
              <a:buChar char="-"/>
            </a:pPr>
            <a:r>
              <a:rPr lang="pl-PL" altLang="pl-PL" sz="2800" dirty="0" smtClean="0"/>
              <a:t>Odbiorcy nie są odizolowani od ogółu społeczności</a:t>
            </a:r>
          </a:p>
          <a:p>
            <a:pPr eaLnBrk="1" hangingPunct="1">
              <a:buFontTx/>
              <a:buChar char="-"/>
            </a:pPr>
            <a:r>
              <a:rPr lang="pl-PL" altLang="pl-PL" sz="2800" dirty="0" smtClean="0"/>
              <a:t>Indywidualne potrzeby są ważniejsze od wymagań organizacyjnych.</a:t>
            </a:r>
          </a:p>
          <a:p>
            <a:pPr marL="0" indent="0" eaLnBrk="1" hangingPunct="1">
              <a:buNone/>
            </a:pPr>
            <a:r>
              <a:rPr lang="pl-PL" altLang="pl-PL" sz="2800" dirty="0"/>
              <a:t>	</a:t>
            </a:r>
            <a:endParaRPr lang="pl-PL" alt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132732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1520" y="476672"/>
            <a:ext cx="8712968" cy="564949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Tx/>
              <a:buNone/>
            </a:pPr>
            <a:r>
              <a:rPr lang="pl-PL" altLang="pl-PL" b="1" dirty="0" smtClean="0"/>
              <a:t>Okres realizacji</a:t>
            </a:r>
            <a:endParaRPr lang="pl-PL" altLang="pl-PL" sz="1600" dirty="0"/>
          </a:p>
          <a:p>
            <a:pPr marL="0" indent="0" algn="ctr" eaLnBrk="1" hangingPunct="1">
              <a:buFontTx/>
              <a:buNone/>
            </a:pPr>
            <a:r>
              <a:rPr lang="pl-PL" altLang="pl-PL" dirty="0" smtClean="0"/>
              <a:t>01.07.2016 r. – 30.06.2018 r.</a:t>
            </a:r>
          </a:p>
          <a:p>
            <a:pPr marL="0" indent="0" algn="ctr" eaLnBrk="1" hangingPunct="1">
              <a:buNone/>
            </a:pPr>
            <a:r>
              <a:rPr lang="pl-PL" altLang="pl-PL" b="1" dirty="0" smtClean="0"/>
              <a:t>Rezultaty</a:t>
            </a:r>
            <a:endParaRPr lang="pl-PL" altLang="pl-PL" b="1" dirty="0"/>
          </a:p>
          <a:p>
            <a:pPr marL="0" indent="0" algn="ctr" eaLnBrk="1" hangingPunct="1">
              <a:buFontTx/>
              <a:buNone/>
            </a:pPr>
            <a:r>
              <a:rPr lang="pl-PL" altLang="pl-PL" dirty="0" smtClean="0"/>
              <a:t>Liczba wspartych w programie miejsc świadczenia usług społecznych istniejących po zakończeniu projektu</a:t>
            </a:r>
          </a:p>
          <a:p>
            <a:pPr marL="0" indent="0" algn="ctr" eaLnBrk="1" hangingPunct="1">
              <a:buNone/>
            </a:pPr>
            <a:r>
              <a:rPr lang="pl-PL" altLang="pl-PL" b="1" dirty="0" smtClean="0"/>
              <a:t>Wskaźnik produktu</a:t>
            </a:r>
            <a:endParaRPr lang="pl-PL" altLang="pl-PL" b="1" dirty="0"/>
          </a:p>
          <a:p>
            <a:pPr marL="0" indent="0" algn="ctr" eaLnBrk="1" hangingPunct="1">
              <a:buFontTx/>
              <a:buNone/>
            </a:pPr>
            <a:r>
              <a:rPr lang="pl-PL" altLang="pl-PL" dirty="0"/>
              <a:t>Liczba </a:t>
            </a:r>
            <a:r>
              <a:rPr lang="pl-PL" altLang="pl-PL" dirty="0" smtClean="0"/>
              <a:t>osób niesamodzielnych objętych usługami opiekuńczymi</a:t>
            </a:r>
          </a:p>
        </p:txBody>
      </p:sp>
    </p:spTree>
    <p:extLst>
      <p:ext uri="{BB962C8B-B14F-4D97-AF65-F5344CB8AC3E}">
        <p14:creationId xmlns:p14="http://schemas.microsoft.com/office/powerpoint/2010/main" val="299472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pl-PL" altLang="pl-PL" b="1" dirty="0" smtClean="0">
                <a:solidFill>
                  <a:schemeClr val="accent1">
                    <a:lumMod val="50000"/>
                  </a:schemeClr>
                </a:solidFill>
              </a:rPr>
              <a:t>Planowane działania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651439951"/>
              </p:ext>
            </p:extLst>
          </p:nvPr>
        </p:nvGraphicFramePr>
        <p:xfrm>
          <a:off x="683568" y="1052736"/>
          <a:ext cx="7440488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rojekt niestandardowy">
  <a:themeElements>
    <a:clrScheme name="3_Projekt 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Projekt niestandardow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ATT00053">
  <a:themeElements>
    <a:clrScheme name="2_ATT00053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2_ATT0005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TT00053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TT00053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TT00053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TT00053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TT00053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TT00053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TT00053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TT00053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Projekt niestandardowy">
  <a:themeElements>
    <a:clrScheme name="4_Projekt 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Projekt niestandardow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Projekt niestandardowy">
  <a:themeElements>
    <a:clrScheme name="5_Projekt 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Projekt niestandardow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Projekt niestandardowy">
  <a:themeElements>
    <a:clrScheme name="1_Projekt 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rojekt niestandardow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ATT00053">
  <a:themeElements>
    <a:clrScheme name="1_ATT00053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1_ATT0005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ATT00053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TT00053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TT00053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TT00053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TT00053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TT00053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TT00053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TT00053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rojekt niestandardowy">
  <a:themeElements>
    <a:clrScheme name="Projekt 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niestandardow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Projekt niestandardowy">
  <a:themeElements>
    <a:clrScheme name="2_Projekt 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rojekt niestandardow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2254</TotalTime>
  <Words>463</Words>
  <Application>Microsoft Office PowerPoint</Application>
  <PresentationFormat>Pokaz na ekranie (4:3)</PresentationFormat>
  <Paragraphs>103</Paragraphs>
  <Slides>19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8</vt:i4>
      </vt:variant>
      <vt:variant>
        <vt:lpstr>Tytuły slajdów</vt:lpstr>
      </vt:variant>
      <vt:variant>
        <vt:i4>19</vt:i4>
      </vt:variant>
    </vt:vector>
  </HeadingPairs>
  <TitlesOfParts>
    <vt:vector size="27" baseType="lpstr">
      <vt:lpstr>3_Projekt niestandardowy</vt:lpstr>
      <vt:lpstr>2_ATT00053</vt:lpstr>
      <vt:lpstr>4_Projekt niestandardowy</vt:lpstr>
      <vt:lpstr>5_Projekt niestandardowy</vt:lpstr>
      <vt:lpstr>1_Projekt niestandardowy</vt:lpstr>
      <vt:lpstr>1_ATT00053</vt:lpstr>
      <vt:lpstr>Projekt niestandardowy</vt:lpstr>
      <vt:lpstr>2_Projekt niestandardowy</vt:lpstr>
      <vt:lpstr>Prezentacja programu PowerPoint</vt:lpstr>
      <vt:lpstr>Prezentacja programu PowerPoint</vt:lpstr>
      <vt:lpstr>Prezentacja programu PowerPoint</vt:lpstr>
      <vt:lpstr>Typ projektu</vt:lpstr>
      <vt:lpstr>Osoba niesamodzielna</vt:lpstr>
      <vt:lpstr>Osoba niesamodzielna</vt:lpstr>
      <vt:lpstr>Usługi</vt:lpstr>
      <vt:lpstr>Prezentacja programu PowerPoint</vt:lpstr>
      <vt:lpstr>Planowane działania</vt:lpstr>
      <vt:lpstr>Działania rozpoczynające</vt:lpstr>
      <vt:lpstr>Działania podsumowujące</vt:lpstr>
      <vt:lpstr>Opieka</vt:lpstr>
      <vt:lpstr>Koszty opieki</vt:lpstr>
      <vt:lpstr>Opieka</vt:lpstr>
      <vt:lpstr>Gospodarstwo zapewnia</vt:lpstr>
      <vt:lpstr>Założenia</vt:lpstr>
      <vt:lpstr>Infrastruktura</vt:lpstr>
      <vt:lpstr>KWESTIE PROBLEMATYCZNE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Szkolenie na temat  PROGRAMU ROZWOJU OBSZARÓW WIEJSKICH  NA LATA 2007-2013  oraz prowadzenia kampanii informacyjno-promocyjnej dla tego typu programów</dc:title>
  <dc:creator>Nazwa</dc:creator>
  <cp:lastModifiedBy>ASUS</cp:lastModifiedBy>
  <cp:revision>223</cp:revision>
  <dcterms:created xsi:type="dcterms:W3CDTF">2006-08-09T19:33:26Z</dcterms:created>
  <dcterms:modified xsi:type="dcterms:W3CDTF">2016-01-20T12:24:52Z</dcterms:modified>
</cp:coreProperties>
</file>