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7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029E4-EE16-4DE0-93DF-9634175D7046}" v="1" dt="2020-12-04T09:15:19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Nowicki" userId="71fc3e03-cf2e-4453-b22f-8bbaf3d03d4c" providerId="ADAL" clId="{E83577E4-A918-4B41-90F4-832F8766F16F}"/>
    <pc:docChg chg="undo redo custSel modSld">
      <pc:chgData name="Adam Nowicki" userId="71fc3e03-cf2e-4453-b22f-8bbaf3d03d4c" providerId="ADAL" clId="{E83577E4-A918-4B41-90F4-832F8766F16F}" dt="2020-10-15T06:26:31.453" v="239" actId="20577"/>
      <pc:docMkLst>
        <pc:docMk/>
      </pc:docMkLst>
      <pc:sldChg chg="modSp mod">
        <pc:chgData name="Adam Nowicki" userId="71fc3e03-cf2e-4453-b22f-8bbaf3d03d4c" providerId="ADAL" clId="{E83577E4-A918-4B41-90F4-832F8766F16F}" dt="2020-10-15T06:13:14.048" v="20" actId="20577"/>
        <pc:sldMkLst>
          <pc:docMk/>
          <pc:sldMk cId="2031498997" sldId="256"/>
        </pc:sldMkLst>
        <pc:spChg chg="mod">
          <ac:chgData name="Adam Nowicki" userId="71fc3e03-cf2e-4453-b22f-8bbaf3d03d4c" providerId="ADAL" clId="{E83577E4-A918-4B41-90F4-832F8766F16F}" dt="2020-10-15T06:13:14.048" v="20" actId="20577"/>
          <ac:spMkLst>
            <pc:docMk/>
            <pc:sldMk cId="2031498997" sldId="256"/>
            <ac:spMk id="3" creationId="{00000000-0000-0000-0000-000000000000}"/>
          </ac:spMkLst>
        </pc:spChg>
      </pc:sldChg>
      <pc:sldChg chg="modSp mod">
        <pc:chgData name="Adam Nowicki" userId="71fc3e03-cf2e-4453-b22f-8bbaf3d03d4c" providerId="ADAL" clId="{E83577E4-A918-4B41-90F4-832F8766F16F}" dt="2020-10-15T06:14:29.394" v="91" actId="20577"/>
        <pc:sldMkLst>
          <pc:docMk/>
          <pc:sldMk cId="3160360956" sldId="276"/>
        </pc:sldMkLst>
        <pc:spChg chg="mod">
          <ac:chgData name="Adam Nowicki" userId="71fc3e03-cf2e-4453-b22f-8bbaf3d03d4c" providerId="ADAL" clId="{E83577E4-A918-4B41-90F4-832F8766F16F}" dt="2020-10-15T06:14:29.394" v="91" actId="20577"/>
          <ac:spMkLst>
            <pc:docMk/>
            <pc:sldMk cId="3160360956" sldId="276"/>
            <ac:spMk id="3" creationId="{00000000-0000-0000-0000-000000000000}"/>
          </ac:spMkLst>
        </pc:spChg>
        <pc:spChg chg="mod">
          <ac:chgData name="Adam Nowicki" userId="71fc3e03-cf2e-4453-b22f-8bbaf3d03d4c" providerId="ADAL" clId="{E83577E4-A918-4B41-90F4-832F8766F16F}" dt="2020-10-15T06:14:04.851" v="34" actId="20577"/>
          <ac:spMkLst>
            <pc:docMk/>
            <pc:sldMk cId="3160360956" sldId="276"/>
            <ac:spMk id="5" creationId="{00000000-0000-0000-0000-000000000000}"/>
          </ac:spMkLst>
        </pc:spChg>
      </pc:sldChg>
      <pc:sldChg chg="modSp mod">
        <pc:chgData name="Adam Nowicki" userId="71fc3e03-cf2e-4453-b22f-8bbaf3d03d4c" providerId="ADAL" clId="{E83577E4-A918-4B41-90F4-832F8766F16F}" dt="2020-10-15T06:16:19.722" v="164" actId="20577"/>
        <pc:sldMkLst>
          <pc:docMk/>
          <pc:sldMk cId="2781491627" sldId="277"/>
        </pc:sldMkLst>
        <pc:spChg chg="mod">
          <ac:chgData name="Adam Nowicki" userId="71fc3e03-cf2e-4453-b22f-8bbaf3d03d4c" providerId="ADAL" clId="{E83577E4-A918-4B41-90F4-832F8766F16F}" dt="2020-10-15T06:16:19.722" v="164" actId="20577"/>
          <ac:spMkLst>
            <pc:docMk/>
            <pc:sldMk cId="2781491627" sldId="277"/>
            <ac:spMk id="3" creationId="{00000000-0000-0000-0000-000000000000}"/>
          </ac:spMkLst>
        </pc:spChg>
        <pc:spChg chg="mod">
          <ac:chgData name="Adam Nowicki" userId="71fc3e03-cf2e-4453-b22f-8bbaf3d03d4c" providerId="ADAL" clId="{E83577E4-A918-4B41-90F4-832F8766F16F}" dt="2020-10-15T06:14:39.448" v="98" actId="20577"/>
          <ac:spMkLst>
            <pc:docMk/>
            <pc:sldMk cId="2781491627" sldId="277"/>
            <ac:spMk id="5" creationId="{00000000-0000-0000-0000-000000000000}"/>
          </ac:spMkLst>
        </pc:spChg>
      </pc:sldChg>
      <pc:sldChg chg="modSp mod">
        <pc:chgData name="Adam Nowicki" userId="71fc3e03-cf2e-4453-b22f-8bbaf3d03d4c" providerId="ADAL" clId="{E83577E4-A918-4B41-90F4-832F8766F16F}" dt="2020-10-15T06:16:31.941" v="176" actId="20577"/>
        <pc:sldMkLst>
          <pc:docMk/>
          <pc:sldMk cId="1069267939" sldId="278"/>
        </pc:sldMkLst>
        <pc:spChg chg="mod">
          <ac:chgData name="Adam Nowicki" userId="71fc3e03-cf2e-4453-b22f-8bbaf3d03d4c" providerId="ADAL" clId="{E83577E4-A918-4B41-90F4-832F8766F16F}" dt="2020-10-15T06:16:31.941" v="176" actId="20577"/>
          <ac:spMkLst>
            <pc:docMk/>
            <pc:sldMk cId="1069267939" sldId="278"/>
            <ac:spMk id="3" creationId="{00000000-0000-0000-0000-000000000000}"/>
          </ac:spMkLst>
        </pc:spChg>
        <pc:spChg chg="mod">
          <ac:chgData name="Adam Nowicki" userId="71fc3e03-cf2e-4453-b22f-8bbaf3d03d4c" providerId="ADAL" clId="{E83577E4-A918-4B41-90F4-832F8766F16F}" dt="2020-10-15T06:16:21.965" v="167" actId="20577"/>
          <ac:spMkLst>
            <pc:docMk/>
            <pc:sldMk cId="1069267939" sldId="278"/>
            <ac:spMk id="5" creationId="{00000000-0000-0000-0000-000000000000}"/>
          </ac:spMkLst>
        </pc:spChg>
      </pc:sldChg>
      <pc:sldChg chg="modSp mod">
        <pc:chgData name="Adam Nowicki" userId="71fc3e03-cf2e-4453-b22f-8bbaf3d03d4c" providerId="ADAL" clId="{E83577E4-A918-4B41-90F4-832F8766F16F}" dt="2020-10-15T06:26:31.453" v="239" actId="20577"/>
        <pc:sldMkLst>
          <pc:docMk/>
          <pc:sldMk cId="3404147474" sldId="279"/>
        </pc:sldMkLst>
        <pc:spChg chg="mod">
          <ac:chgData name="Adam Nowicki" userId="71fc3e03-cf2e-4453-b22f-8bbaf3d03d4c" providerId="ADAL" clId="{E83577E4-A918-4B41-90F4-832F8766F16F}" dt="2020-10-15T06:26:31.453" v="239" actId="20577"/>
          <ac:spMkLst>
            <pc:docMk/>
            <pc:sldMk cId="3404147474" sldId="279"/>
            <ac:spMk id="3" creationId="{00000000-0000-0000-0000-000000000000}"/>
          </ac:spMkLst>
        </pc:spChg>
      </pc:sldChg>
      <pc:sldChg chg="modSp mod">
        <pc:chgData name="Adam Nowicki" userId="71fc3e03-cf2e-4453-b22f-8bbaf3d03d4c" providerId="ADAL" clId="{E83577E4-A918-4B41-90F4-832F8766F16F}" dt="2020-10-15T06:18:45.544" v="177"/>
        <pc:sldMkLst>
          <pc:docMk/>
          <pc:sldMk cId="1639187342" sldId="281"/>
        </pc:sldMkLst>
        <pc:spChg chg="mod">
          <ac:chgData name="Adam Nowicki" userId="71fc3e03-cf2e-4453-b22f-8bbaf3d03d4c" providerId="ADAL" clId="{E83577E4-A918-4B41-90F4-832F8766F16F}" dt="2020-10-15T06:18:45.544" v="177"/>
          <ac:spMkLst>
            <pc:docMk/>
            <pc:sldMk cId="1639187342" sldId="281"/>
            <ac:spMk id="3" creationId="{00000000-0000-0000-0000-000000000000}"/>
          </ac:spMkLst>
        </pc:spChg>
      </pc:sldChg>
      <pc:sldChg chg="modSp mod">
        <pc:chgData name="Adam Nowicki" userId="71fc3e03-cf2e-4453-b22f-8bbaf3d03d4c" providerId="ADAL" clId="{E83577E4-A918-4B41-90F4-832F8766F16F}" dt="2020-10-15T06:20:37.316" v="199" actId="20577"/>
        <pc:sldMkLst>
          <pc:docMk/>
          <pc:sldMk cId="3993567292" sldId="282"/>
        </pc:sldMkLst>
        <pc:spChg chg="mod">
          <ac:chgData name="Adam Nowicki" userId="71fc3e03-cf2e-4453-b22f-8bbaf3d03d4c" providerId="ADAL" clId="{E83577E4-A918-4B41-90F4-832F8766F16F}" dt="2020-10-15T06:20:37.316" v="199" actId="20577"/>
          <ac:spMkLst>
            <pc:docMk/>
            <pc:sldMk cId="3993567292" sldId="282"/>
            <ac:spMk id="3" creationId="{00000000-0000-0000-0000-000000000000}"/>
          </ac:spMkLst>
        </pc:spChg>
      </pc:sldChg>
      <pc:sldChg chg="modSp mod">
        <pc:chgData name="Adam Nowicki" userId="71fc3e03-cf2e-4453-b22f-8bbaf3d03d4c" providerId="ADAL" clId="{E83577E4-A918-4B41-90F4-832F8766F16F}" dt="2020-10-15T06:23:37.648" v="212" actId="20577"/>
        <pc:sldMkLst>
          <pc:docMk/>
          <pc:sldMk cId="2944153602" sldId="289"/>
        </pc:sldMkLst>
        <pc:spChg chg="mod">
          <ac:chgData name="Adam Nowicki" userId="71fc3e03-cf2e-4453-b22f-8bbaf3d03d4c" providerId="ADAL" clId="{E83577E4-A918-4B41-90F4-832F8766F16F}" dt="2020-10-15T06:23:37.648" v="212" actId="20577"/>
          <ac:spMkLst>
            <pc:docMk/>
            <pc:sldMk cId="2944153602" sldId="289"/>
            <ac:spMk id="6" creationId="{00000000-0000-0000-0000-000000000000}"/>
          </ac:spMkLst>
        </pc:spChg>
      </pc:sldChg>
      <pc:sldChg chg="modSp mod">
        <pc:chgData name="Adam Nowicki" userId="71fc3e03-cf2e-4453-b22f-8bbaf3d03d4c" providerId="ADAL" clId="{E83577E4-A918-4B41-90F4-832F8766F16F}" dt="2020-10-15T06:26:03.381" v="232" actId="20577"/>
        <pc:sldMkLst>
          <pc:docMk/>
          <pc:sldMk cId="464912839" sldId="291"/>
        </pc:sldMkLst>
        <pc:spChg chg="mod">
          <ac:chgData name="Adam Nowicki" userId="71fc3e03-cf2e-4453-b22f-8bbaf3d03d4c" providerId="ADAL" clId="{E83577E4-A918-4B41-90F4-832F8766F16F}" dt="2020-10-15T06:26:03.381" v="232" actId="20577"/>
          <ac:spMkLst>
            <pc:docMk/>
            <pc:sldMk cId="464912839" sldId="291"/>
            <ac:spMk id="5" creationId="{00000000-0000-0000-0000-000000000000}"/>
          </ac:spMkLst>
        </pc:spChg>
      </pc:sldChg>
    </pc:docChg>
  </pc:docChgLst>
  <pc:docChgLst>
    <pc:chgData name="Adam Nowicki" userId="71fc3e03-cf2e-4453-b22f-8bbaf3d03d4c" providerId="ADAL" clId="{FE47D4D3-D9FA-48F2-BB23-187CF1E95F2F}"/>
    <pc:docChg chg="modSld">
      <pc:chgData name="Adam Nowicki" userId="71fc3e03-cf2e-4453-b22f-8bbaf3d03d4c" providerId="ADAL" clId="{FE47D4D3-D9FA-48F2-BB23-187CF1E95F2F}" dt="2020-10-20T08:01:09.568" v="221" actId="20577"/>
      <pc:docMkLst>
        <pc:docMk/>
      </pc:docMkLst>
      <pc:sldChg chg="modSp mod">
        <pc:chgData name="Adam Nowicki" userId="71fc3e03-cf2e-4453-b22f-8bbaf3d03d4c" providerId="ADAL" clId="{FE47D4D3-D9FA-48F2-BB23-187CF1E95F2F}" dt="2020-10-20T07:52:09.301" v="13" actId="20577"/>
        <pc:sldMkLst>
          <pc:docMk/>
          <pc:sldMk cId="2031498997" sldId="256"/>
        </pc:sldMkLst>
        <pc:spChg chg="mod">
          <ac:chgData name="Adam Nowicki" userId="71fc3e03-cf2e-4453-b22f-8bbaf3d03d4c" providerId="ADAL" clId="{FE47D4D3-D9FA-48F2-BB23-187CF1E95F2F}" dt="2020-10-20T07:52:09.301" v="13" actId="20577"/>
          <ac:spMkLst>
            <pc:docMk/>
            <pc:sldMk cId="2031498997" sldId="256"/>
            <ac:spMk id="3" creationId="{00000000-0000-0000-0000-000000000000}"/>
          </ac:spMkLst>
        </pc:spChg>
      </pc:sldChg>
      <pc:sldChg chg="modSp mod">
        <pc:chgData name="Adam Nowicki" userId="71fc3e03-cf2e-4453-b22f-8bbaf3d03d4c" providerId="ADAL" clId="{FE47D4D3-D9FA-48F2-BB23-187CF1E95F2F}" dt="2020-10-20T07:53:01.343" v="37" actId="20577"/>
        <pc:sldMkLst>
          <pc:docMk/>
          <pc:sldMk cId="3160360956" sldId="276"/>
        </pc:sldMkLst>
        <pc:spChg chg="mod">
          <ac:chgData name="Adam Nowicki" userId="71fc3e03-cf2e-4453-b22f-8bbaf3d03d4c" providerId="ADAL" clId="{FE47D4D3-D9FA-48F2-BB23-187CF1E95F2F}" dt="2020-10-20T07:53:01.343" v="37" actId="20577"/>
          <ac:spMkLst>
            <pc:docMk/>
            <pc:sldMk cId="3160360956" sldId="276"/>
            <ac:spMk id="3" creationId="{00000000-0000-0000-0000-000000000000}"/>
          </ac:spMkLst>
        </pc:spChg>
        <pc:spChg chg="mod">
          <ac:chgData name="Adam Nowicki" userId="71fc3e03-cf2e-4453-b22f-8bbaf3d03d4c" providerId="ADAL" clId="{FE47D4D3-D9FA-48F2-BB23-187CF1E95F2F}" dt="2020-10-20T07:52:51.533" v="19" actId="20577"/>
          <ac:spMkLst>
            <pc:docMk/>
            <pc:sldMk cId="3160360956" sldId="276"/>
            <ac:spMk id="5" creationId="{00000000-0000-0000-0000-000000000000}"/>
          </ac:spMkLst>
        </pc:spChg>
      </pc:sldChg>
      <pc:sldChg chg="modSp mod">
        <pc:chgData name="Adam Nowicki" userId="71fc3e03-cf2e-4453-b22f-8bbaf3d03d4c" providerId="ADAL" clId="{FE47D4D3-D9FA-48F2-BB23-187CF1E95F2F}" dt="2020-10-20T07:58:09.843" v="129" actId="20577"/>
        <pc:sldMkLst>
          <pc:docMk/>
          <pc:sldMk cId="2781491627" sldId="277"/>
        </pc:sldMkLst>
        <pc:spChg chg="mod">
          <ac:chgData name="Adam Nowicki" userId="71fc3e03-cf2e-4453-b22f-8bbaf3d03d4c" providerId="ADAL" clId="{FE47D4D3-D9FA-48F2-BB23-187CF1E95F2F}" dt="2020-10-20T07:58:09.843" v="129" actId="20577"/>
          <ac:spMkLst>
            <pc:docMk/>
            <pc:sldMk cId="2781491627" sldId="277"/>
            <ac:spMk id="3" creationId="{00000000-0000-0000-0000-000000000000}"/>
          </ac:spMkLst>
        </pc:spChg>
        <pc:spChg chg="mod">
          <ac:chgData name="Adam Nowicki" userId="71fc3e03-cf2e-4453-b22f-8bbaf3d03d4c" providerId="ADAL" clId="{FE47D4D3-D9FA-48F2-BB23-187CF1E95F2F}" dt="2020-10-20T07:53:10.493" v="43" actId="20577"/>
          <ac:spMkLst>
            <pc:docMk/>
            <pc:sldMk cId="2781491627" sldId="277"/>
            <ac:spMk id="5" creationId="{00000000-0000-0000-0000-000000000000}"/>
          </ac:spMkLst>
        </pc:spChg>
      </pc:sldChg>
      <pc:sldChg chg="modSp mod">
        <pc:chgData name="Adam Nowicki" userId="71fc3e03-cf2e-4453-b22f-8bbaf3d03d4c" providerId="ADAL" clId="{FE47D4D3-D9FA-48F2-BB23-187CF1E95F2F}" dt="2020-10-20T07:59:04.622" v="135" actId="20577"/>
        <pc:sldMkLst>
          <pc:docMk/>
          <pc:sldMk cId="1069267939" sldId="278"/>
        </pc:sldMkLst>
        <pc:spChg chg="mod">
          <ac:chgData name="Adam Nowicki" userId="71fc3e03-cf2e-4453-b22f-8bbaf3d03d4c" providerId="ADAL" clId="{FE47D4D3-D9FA-48F2-BB23-187CF1E95F2F}" dt="2020-10-20T07:58:03.344" v="127" actId="20577"/>
          <ac:spMkLst>
            <pc:docMk/>
            <pc:sldMk cId="1069267939" sldId="278"/>
            <ac:spMk id="3" creationId="{00000000-0000-0000-0000-000000000000}"/>
          </ac:spMkLst>
        </pc:spChg>
        <pc:spChg chg="mod">
          <ac:chgData name="Adam Nowicki" userId="71fc3e03-cf2e-4453-b22f-8bbaf3d03d4c" providerId="ADAL" clId="{FE47D4D3-D9FA-48F2-BB23-187CF1E95F2F}" dt="2020-10-20T07:59:04.622" v="135" actId="20577"/>
          <ac:spMkLst>
            <pc:docMk/>
            <pc:sldMk cId="1069267939" sldId="278"/>
            <ac:spMk id="5" creationId="{00000000-0000-0000-0000-000000000000}"/>
          </ac:spMkLst>
        </pc:spChg>
      </pc:sldChg>
      <pc:sldChg chg="modSp mod">
        <pc:chgData name="Adam Nowicki" userId="71fc3e03-cf2e-4453-b22f-8bbaf3d03d4c" providerId="ADAL" clId="{FE47D4D3-D9FA-48F2-BB23-187CF1E95F2F}" dt="2020-10-20T07:59:35.121" v="153" actId="20577"/>
        <pc:sldMkLst>
          <pc:docMk/>
          <pc:sldMk cId="3404147474" sldId="279"/>
        </pc:sldMkLst>
        <pc:spChg chg="mod">
          <ac:chgData name="Adam Nowicki" userId="71fc3e03-cf2e-4453-b22f-8bbaf3d03d4c" providerId="ADAL" clId="{FE47D4D3-D9FA-48F2-BB23-187CF1E95F2F}" dt="2020-10-20T07:59:35.121" v="153" actId="20577"/>
          <ac:spMkLst>
            <pc:docMk/>
            <pc:sldMk cId="3404147474" sldId="279"/>
            <ac:spMk id="3" creationId="{00000000-0000-0000-0000-000000000000}"/>
          </ac:spMkLst>
        </pc:spChg>
      </pc:sldChg>
      <pc:sldChg chg="modSp mod">
        <pc:chgData name="Adam Nowicki" userId="71fc3e03-cf2e-4453-b22f-8bbaf3d03d4c" providerId="ADAL" clId="{FE47D4D3-D9FA-48F2-BB23-187CF1E95F2F}" dt="2020-10-20T08:01:09.568" v="221" actId="20577"/>
        <pc:sldMkLst>
          <pc:docMk/>
          <pc:sldMk cId="464912839" sldId="291"/>
        </pc:sldMkLst>
        <pc:spChg chg="mod">
          <ac:chgData name="Adam Nowicki" userId="71fc3e03-cf2e-4453-b22f-8bbaf3d03d4c" providerId="ADAL" clId="{FE47D4D3-D9FA-48F2-BB23-187CF1E95F2F}" dt="2020-10-20T08:00:13.388" v="171" actId="20577"/>
          <ac:spMkLst>
            <pc:docMk/>
            <pc:sldMk cId="464912839" sldId="291"/>
            <ac:spMk id="5" creationId="{00000000-0000-0000-0000-000000000000}"/>
          </ac:spMkLst>
        </pc:spChg>
        <pc:spChg chg="mod">
          <ac:chgData name="Adam Nowicki" userId="71fc3e03-cf2e-4453-b22f-8bbaf3d03d4c" providerId="ADAL" clId="{FE47D4D3-D9FA-48F2-BB23-187CF1E95F2F}" dt="2020-10-20T08:01:09.568" v="221" actId="20577"/>
          <ac:spMkLst>
            <pc:docMk/>
            <pc:sldMk cId="464912839" sldId="291"/>
            <ac:spMk id="6" creationId="{00000000-0000-0000-0000-000000000000}"/>
          </ac:spMkLst>
        </pc:spChg>
      </pc:sldChg>
      <pc:sldChg chg="modSp mod">
        <pc:chgData name="Adam Nowicki" userId="71fc3e03-cf2e-4453-b22f-8bbaf3d03d4c" providerId="ADAL" clId="{FE47D4D3-D9FA-48F2-BB23-187CF1E95F2F}" dt="2020-10-20T08:00:34.070" v="185" actId="20577"/>
        <pc:sldMkLst>
          <pc:docMk/>
          <pc:sldMk cId="561060618" sldId="292"/>
        </pc:sldMkLst>
        <pc:spChg chg="mod">
          <ac:chgData name="Adam Nowicki" userId="71fc3e03-cf2e-4453-b22f-8bbaf3d03d4c" providerId="ADAL" clId="{FE47D4D3-D9FA-48F2-BB23-187CF1E95F2F}" dt="2020-10-20T08:00:34.070" v="185" actId="20577"/>
          <ac:spMkLst>
            <pc:docMk/>
            <pc:sldMk cId="561060618" sldId="292"/>
            <ac:spMk id="5" creationId="{00000000-0000-0000-0000-000000000000}"/>
          </ac:spMkLst>
        </pc:spChg>
      </pc:sldChg>
    </pc:docChg>
  </pc:docChgLst>
  <pc:docChgLst>
    <pc:chgData name="Adam Nowicki" userId="71fc3e03-cf2e-4453-b22f-8bbaf3d03d4c" providerId="ADAL" clId="{5C7029E4-EE16-4DE0-93DF-9634175D7046}"/>
    <pc:docChg chg="custSel modSld">
      <pc:chgData name="Adam Nowicki" userId="71fc3e03-cf2e-4453-b22f-8bbaf3d03d4c" providerId="ADAL" clId="{5C7029E4-EE16-4DE0-93DF-9634175D7046}" dt="2020-12-04T09:56:06.561" v="157" actId="113"/>
      <pc:docMkLst>
        <pc:docMk/>
      </pc:docMkLst>
      <pc:sldChg chg="modSp mod">
        <pc:chgData name="Adam Nowicki" userId="71fc3e03-cf2e-4453-b22f-8bbaf3d03d4c" providerId="ADAL" clId="{5C7029E4-EE16-4DE0-93DF-9634175D7046}" dt="2020-12-04T09:15:27.206" v="11" actId="20577"/>
        <pc:sldMkLst>
          <pc:docMk/>
          <pc:sldMk cId="2031498997" sldId="256"/>
        </pc:sldMkLst>
        <pc:spChg chg="mod">
          <ac:chgData name="Adam Nowicki" userId="71fc3e03-cf2e-4453-b22f-8bbaf3d03d4c" providerId="ADAL" clId="{5C7029E4-EE16-4DE0-93DF-9634175D7046}" dt="2020-12-04T09:15:27.206" v="11" actId="20577"/>
          <ac:spMkLst>
            <pc:docMk/>
            <pc:sldMk cId="2031498997" sldId="256"/>
            <ac:spMk id="3" creationId="{00000000-0000-0000-0000-000000000000}"/>
          </ac:spMkLst>
        </pc:spChg>
      </pc:sldChg>
      <pc:sldChg chg="modSp mod">
        <pc:chgData name="Adam Nowicki" userId="71fc3e03-cf2e-4453-b22f-8bbaf3d03d4c" providerId="ADAL" clId="{5C7029E4-EE16-4DE0-93DF-9634175D7046}" dt="2020-12-04T09:50:47.834" v="31" actId="20577"/>
        <pc:sldMkLst>
          <pc:docMk/>
          <pc:sldMk cId="3160360956" sldId="276"/>
        </pc:sldMkLst>
        <pc:spChg chg="mod">
          <ac:chgData name="Adam Nowicki" userId="71fc3e03-cf2e-4453-b22f-8bbaf3d03d4c" providerId="ADAL" clId="{5C7029E4-EE16-4DE0-93DF-9634175D7046}" dt="2020-12-04T09:15:19.693" v="0"/>
          <ac:spMkLst>
            <pc:docMk/>
            <pc:sldMk cId="3160360956" sldId="276"/>
            <ac:spMk id="3" creationId="{00000000-0000-0000-0000-000000000000}"/>
          </ac:spMkLst>
        </pc:spChg>
        <pc:spChg chg="mod">
          <ac:chgData name="Adam Nowicki" userId="71fc3e03-cf2e-4453-b22f-8bbaf3d03d4c" providerId="ADAL" clId="{5C7029E4-EE16-4DE0-93DF-9634175D7046}" dt="2020-12-04T09:50:47.834" v="31" actId="20577"/>
          <ac:spMkLst>
            <pc:docMk/>
            <pc:sldMk cId="3160360956" sldId="276"/>
            <ac:spMk id="5" creationId="{00000000-0000-0000-0000-000000000000}"/>
          </ac:spMkLst>
        </pc:spChg>
      </pc:sldChg>
      <pc:sldChg chg="modSp mod">
        <pc:chgData name="Adam Nowicki" userId="71fc3e03-cf2e-4453-b22f-8bbaf3d03d4c" providerId="ADAL" clId="{5C7029E4-EE16-4DE0-93DF-9634175D7046}" dt="2020-12-04T09:54:21.091" v="92" actId="20577"/>
        <pc:sldMkLst>
          <pc:docMk/>
          <pc:sldMk cId="2781491627" sldId="277"/>
        </pc:sldMkLst>
        <pc:spChg chg="mod">
          <ac:chgData name="Adam Nowicki" userId="71fc3e03-cf2e-4453-b22f-8bbaf3d03d4c" providerId="ADAL" clId="{5C7029E4-EE16-4DE0-93DF-9634175D7046}" dt="2020-12-04T09:54:21.091" v="92" actId="20577"/>
          <ac:spMkLst>
            <pc:docMk/>
            <pc:sldMk cId="2781491627" sldId="277"/>
            <ac:spMk id="3" creationId="{00000000-0000-0000-0000-000000000000}"/>
          </ac:spMkLst>
        </pc:spChg>
        <pc:spChg chg="mod">
          <ac:chgData name="Adam Nowicki" userId="71fc3e03-cf2e-4453-b22f-8bbaf3d03d4c" providerId="ADAL" clId="{5C7029E4-EE16-4DE0-93DF-9634175D7046}" dt="2020-12-04T09:51:24.115" v="51" actId="20577"/>
          <ac:spMkLst>
            <pc:docMk/>
            <pc:sldMk cId="2781491627" sldId="277"/>
            <ac:spMk id="5" creationId="{00000000-0000-0000-0000-000000000000}"/>
          </ac:spMkLst>
        </pc:spChg>
      </pc:sldChg>
      <pc:sldChg chg="modSp mod">
        <pc:chgData name="Adam Nowicki" userId="71fc3e03-cf2e-4453-b22f-8bbaf3d03d4c" providerId="ADAL" clId="{5C7029E4-EE16-4DE0-93DF-9634175D7046}" dt="2020-12-04T09:54:46.633" v="121" actId="20577"/>
        <pc:sldMkLst>
          <pc:docMk/>
          <pc:sldMk cId="1069267939" sldId="278"/>
        </pc:sldMkLst>
        <pc:spChg chg="mod">
          <ac:chgData name="Adam Nowicki" userId="71fc3e03-cf2e-4453-b22f-8bbaf3d03d4c" providerId="ADAL" clId="{5C7029E4-EE16-4DE0-93DF-9634175D7046}" dt="2020-12-04T09:54:46.633" v="121" actId="20577"/>
          <ac:spMkLst>
            <pc:docMk/>
            <pc:sldMk cId="1069267939" sldId="278"/>
            <ac:spMk id="3" creationId="{00000000-0000-0000-0000-000000000000}"/>
          </ac:spMkLst>
        </pc:spChg>
        <pc:spChg chg="mod">
          <ac:chgData name="Adam Nowicki" userId="71fc3e03-cf2e-4453-b22f-8bbaf3d03d4c" providerId="ADAL" clId="{5C7029E4-EE16-4DE0-93DF-9634175D7046}" dt="2020-12-04T09:54:36.484" v="112" actId="20577"/>
          <ac:spMkLst>
            <pc:docMk/>
            <pc:sldMk cId="1069267939" sldId="278"/>
            <ac:spMk id="5" creationId="{00000000-0000-0000-0000-000000000000}"/>
          </ac:spMkLst>
        </pc:spChg>
      </pc:sldChg>
      <pc:sldChg chg="modSp">
        <pc:chgData name="Adam Nowicki" userId="71fc3e03-cf2e-4453-b22f-8bbaf3d03d4c" providerId="ADAL" clId="{5C7029E4-EE16-4DE0-93DF-9634175D7046}" dt="2020-12-04T09:15:19.693" v="0"/>
        <pc:sldMkLst>
          <pc:docMk/>
          <pc:sldMk cId="3404147474" sldId="279"/>
        </pc:sldMkLst>
        <pc:spChg chg="mod">
          <ac:chgData name="Adam Nowicki" userId="71fc3e03-cf2e-4453-b22f-8bbaf3d03d4c" providerId="ADAL" clId="{5C7029E4-EE16-4DE0-93DF-9634175D7046}" dt="2020-12-04T09:15:19.693" v="0"/>
          <ac:spMkLst>
            <pc:docMk/>
            <pc:sldMk cId="3404147474" sldId="279"/>
            <ac:spMk id="3" creationId="{00000000-0000-0000-0000-000000000000}"/>
          </ac:spMkLst>
        </pc:spChg>
      </pc:sldChg>
      <pc:sldChg chg="modSp mod">
        <pc:chgData name="Adam Nowicki" userId="71fc3e03-cf2e-4453-b22f-8bbaf3d03d4c" providerId="ADAL" clId="{5C7029E4-EE16-4DE0-93DF-9634175D7046}" dt="2020-12-04T09:56:06.561" v="157" actId="113"/>
        <pc:sldMkLst>
          <pc:docMk/>
          <pc:sldMk cId="773520366" sldId="283"/>
        </pc:sldMkLst>
        <pc:spChg chg="mod">
          <ac:chgData name="Adam Nowicki" userId="71fc3e03-cf2e-4453-b22f-8bbaf3d03d4c" providerId="ADAL" clId="{5C7029E4-EE16-4DE0-93DF-9634175D7046}" dt="2020-12-04T09:56:06.561" v="157" actId="113"/>
          <ac:spMkLst>
            <pc:docMk/>
            <pc:sldMk cId="773520366" sldId="283"/>
            <ac:spMk id="3" creationId="{00000000-0000-0000-0000-000000000000}"/>
          </ac:spMkLst>
        </pc:spChg>
      </pc:sldChg>
    </pc:docChg>
  </pc:docChgLst>
  <pc:docChgLst>
    <pc:chgData name="Adam Nowicki" userId="71fc3e03-cf2e-4453-b22f-8bbaf3d03d4c" providerId="ADAL" clId="{9576149B-32A5-4A7F-9416-652584A400DF}"/>
    <pc:docChg chg="modSld">
      <pc:chgData name="Adam Nowicki" userId="71fc3e03-cf2e-4453-b22f-8bbaf3d03d4c" providerId="ADAL" clId="{9576149B-32A5-4A7F-9416-652584A400DF}" dt="2020-10-16T11:27:35.233" v="185" actId="20577"/>
      <pc:docMkLst>
        <pc:docMk/>
      </pc:docMkLst>
      <pc:sldChg chg="modSp mod">
        <pc:chgData name="Adam Nowicki" userId="71fc3e03-cf2e-4453-b22f-8bbaf3d03d4c" providerId="ADAL" clId="{9576149B-32A5-4A7F-9416-652584A400DF}" dt="2020-10-16T11:22:33.894" v="7" actId="20577"/>
        <pc:sldMkLst>
          <pc:docMk/>
          <pc:sldMk cId="2031498997" sldId="256"/>
        </pc:sldMkLst>
        <pc:spChg chg="mod">
          <ac:chgData name="Adam Nowicki" userId="71fc3e03-cf2e-4453-b22f-8bbaf3d03d4c" providerId="ADAL" clId="{9576149B-32A5-4A7F-9416-652584A400DF}" dt="2020-10-16T11:22:33.894" v="7" actId="20577"/>
          <ac:spMkLst>
            <pc:docMk/>
            <pc:sldMk cId="2031498997" sldId="256"/>
            <ac:spMk id="3" creationId="{00000000-0000-0000-0000-000000000000}"/>
          </ac:spMkLst>
        </pc:spChg>
      </pc:sldChg>
      <pc:sldChg chg="modSp mod">
        <pc:chgData name="Adam Nowicki" userId="71fc3e03-cf2e-4453-b22f-8bbaf3d03d4c" providerId="ADAL" clId="{9576149B-32A5-4A7F-9416-652584A400DF}" dt="2020-10-16T11:23:07.096" v="35" actId="20577"/>
        <pc:sldMkLst>
          <pc:docMk/>
          <pc:sldMk cId="3160360956" sldId="276"/>
        </pc:sldMkLst>
        <pc:spChg chg="mod">
          <ac:chgData name="Adam Nowicki" userId="71fc3e03-cf2e-4453-b22f-8bbaf3d03d4c" providerId="ADAL" clId="{9576149B-32A5-4A7F-9416-652584A400DF}" dt="2020-10-16T11:23:07.096" v="35" actId="20577"/>
          <ac:spMkLst>
            <pc:docMk/>
            <pc:sldMk cId="3160360956" sldId="276"/>
            <ac:spMk id="3" creationId="{00000000-0000-0000-0000-000000000000}"/>
          </ac:spMkLst>
        </pc:spChg>
        <pc:spChg chg="mod">
          <ac:chgData name="Adam Nowicki" userId="71fc3e03-cf2e-4453-b22f-8bbaf3d03d4c" providerId="ADAL" clId="{9576149B-32A5-4A7F-9416-652584A400DF}" dt="2020-10-16T11:22:58.267" v="19" actId="20577"/>
          <ac:spMkLst>
            <pc:docMk/>
            <pc:sldMk cId="3160360956" sldId="276"/>
            <ac:spMk id="5" creationId="{00000000-0000-0000-0000-000000000000}"/>
          </ac:spMkLst>
        </pc:spChg>
      </pc:sldChg>
      <pc:sldChg chg="modSp mod">
        <pc:chgData name="Adam Nowicki" userId="71fc3e03-cf2e-4453-b22f-8bbaf3d03d4c" providerId="ADAL" clId="{9576149B-32A5-4A7F-9416-652584A400DF}" dt="2020-10-16T11:26:28.041" v="158" actId="20577"/>
        <pc:sldMkLst>
          <pc:docMk/>
          <pc:sldMk cId="2781491627" sldId="277"/>
        </pc:sldMkLst>
        <pc:spChg chg="mod">
          <ac:chgData name="Adam Nowicki" userId="71fc3e03-cf2e-4453-b22f-8bbaf3d03d4c" providerId="ADAL" clId="{9576149B-32A5-4A7F-9416-652584A400DF}" dt="2020-10-16T11:26:28.041" v="158" actId="20577"/>
          <ac:spMkLst>
            <pc:docMk/>
            <pc:sldMk cId="2781491627" sldId="277"/>
            <ac:spMk id="3" creationId="{00000000-0000-0000-0000-000000000000}"/>
          </ac:spMkLst>
        </pc:spChg>
        <pc:spChg chg="mod">
          <ac:chgData name="Adam Nowicki" userId="71fc3e03-cf2e-4453-b22f-8bbaf3d03d4c" providerId="ADAL" clId="{9576149B-32A5-4A7F-9416-652584A400DF}" dt="2020-10-16T11:23:21.586" v="49" actId="20577"/>
          <ac:spMkLst>
            <pc:docMk/>
            <pc:sldMk cId="2781491627" sldId="277"/>
            <ac:spMk id="5" creationId="{00000000-0000-0000-0000-000000000000}"/>
          </ac:spMkLst>
        </pc:spChg>
      </pc:sldChg>
      <pc:sldChg chg="modSp mod">
        <pc:chgData name="Adam Nowicki" userId="71fc3e03-cf2e-4453-b22f-8bbaf3d03d4c" providerId="ADAL" clId="{9576149B-32A5-4A7F-9416-652584A400DF}" dt="2020-10-16T11:27:12.344" v="177" actId="20577"/>
        <pc:sldMkLst>
          <pc:docMk/>
          <pc:sldMk cId="1069267939" sldId="278"/>
        </pc:sldMkLst>
        <pc:spChg chg="mod">
          <ac:chgData name="Adam Nowicki" userId="71fc3e03-cf2e-4453-b22f-8bbaf3d03d4c" providerId="ADAL" clId="{9576149B-32A5-4A7F-9416-652584A400DF}" dt="2020-10-16T11:27:12.344" v="177" actId="20577"/>
          <ac:spMkLst>
            <pc:docMk/>
            <pc:sldMk cId="1069267939" sldId="278"/>
            <ac:spMk id="3" creationId="{00000000-0000-0000-0000-000000000000}"/>
          </ac:spMkLst>
        </pc:spChg>
        <pc:spChg chg="mod">
          <ac:chgData name="Adam Nowicki" userId="71fc3e03-cf2e-4453-b22f-8bbaf3d03d4c" providerId="ADAL" clId="{9576149B-32A5-4A7F-9416-652584A400DF}" dt="2020-10-16T11:26:39.540" v="166" actId="20577"/>
          <ac:spMkLst>
            <pc:docMk/>
            <pc:sldMk cId="1069267939" sldId="278"/>
            <ac:spMk id="5" creationId="{00000000-0000-0000-0000-000000000000}"/>
          </ac:spMkLst>
        </pc:spChg>
      </pc:sldChg>
      <pc:sldChg chg="modSp mod">
        <pc:chgData name="Adam Nowicki" userId="71fc3e03-cf2e-4453-b22f-8bbaf3d03d4c" providerId="ADAL" clId="{9576149B-32A5-4A7F-9416-652584A400DF}" dt="2020-10-16T11:27:35.233" v="185" actId="20577"/>
        <pc:sldMkLst>
          <pc:docMk/>
          <pc:sldMk cId="3404147474" sldId="279"/>
        </pc:sldMkLst>
        <pc:spChg chg="mod">
          <ac:chgData name="Adam Nowicki" userId="71fc3e03-cf2e-4453-b22f-8bbaf3d03d4c" providerId="ADAL" clId="{9576149B-32A5-4A7F-9416-652584A400DF}" dt="2020-10-16T11:27:35.233" v="185" actId="20577"/>
          <ac:spMkLst>
            <pc:docMk/>
            <pc:sldMk cId="3404147474" sldId="27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67328-A46A-4DFB-B601-F4AA53CD0514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830A4-72AB-4642-9595-F081E016A0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885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0A4-72AB-4642-9595-F081E016A010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61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04.12.2020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04.12.2020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79912" y="3284984"/>
            <a:ext cx="5900192" cy="1470025"/>
          </a:xfrm>
        </p:spPr>
        <p:txBody>
          <a:bodyPr>
            <a:normAutofit/>
          </a:bodyPr>
          <a:lstStyle/>
          <a:p>
            <a:r>
              <a:rPr lang="pl-PL" sz="4200" dirty="0">
                <a:solidFill>
                  <a:schemeClr val="tx1"/>
                </a:solidFill>
              </a:rPr>
              <a:t>AZBEST W TWOIM           OTOCZENIU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72000" y="5007982"/>
            <a:ext cx="3088432" cy="337592"/>
          </a:xfrm>
        </p:spPr>
        <p:txBody>
          <a:bodyPr>
            <a:normAutofit fontScale="92500"/>
          </a:bodyPr>
          <a:lstStyle/>
          <a:p>
            <a:r>
              <a:rPr lang="pl-PL" sz="1600" dirty="0">
                <a:solidFill>
                  <a:schemeClr val="tx1"/>
                </a:solidFill>
              </a:rPr>
              <a:t>Aleksandrów Kujawski, listopad 2020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7" y="1268760"/>
            <a:ext cx="1177742" cy="1083444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6" y="2564904"/>
            <a:ext cx="1179943" cy="1010415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10" y="3717032"/>
            <a:ext cx="1177742" cy="992178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6" y="4869160"/>
            <a:ext cx="1177742" cy="891570"/>
          </a:xfrm>
          <a:prstGeom prst="rect">
            <a:avLst/>
          </a:prstGeom>
        </p:spPr>
      </p:pic>
      <p:pic>
        <p:nvPicPr>
          <p:cNvPr id="23" name="Obraz 15" descr="Obraz 00 2a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5" y="224866"/>
            <a:ext cx="1168954" cy="87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498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20544" cy="1143000"/>
          </a:xfrm>
        </p:spPr>
        <p:txBody>
          <a:bodyPr/>
          <a:lstStyle/>
          <a:p>
            <a:pPr algn="ctr"/>
            <a:r>
              <a:rPr lang="pl-PL" sz="3200" dirty="0"/>
              <a:t>ZASTOSOWANIE AZBESTU - budownictwo jednorodzinne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56606" y="1488604"/>
            <a:ext cx="6720977" cy="4442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Płyty płaskie azbestowo-cementowe, typu „karo” są wykorzystywane jako pokrycia dachowe oraz okładziny elewacyjne budynków mieszkalnych, budynków gospodarczych, budynków przemysłowych i innych.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10694"/>
            <a:ext cx="2890480" cy="214235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29000"/>
            <a:ext cx="2856474" cy="214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6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20544" cy="1143000"/>
          </a:xfrm>
        </p:spPr>
        <p:txBody>
          <a:bodyPr/>
          <a:lstStyle/>
          <a:p>
            <a:pPr algn="ctr"/>
            <a:r>
              <a:rPr lang="pl-PL" sz="3200" dirty="0"/>
              <a:t>ZASTOSOWANIE AZBESTU - budownictwo jednorodzinne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56606" y="1488604"/>
            <a:ext cx="6720977" cy="4442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Płyty faliste azbestowo-cementowe, są wykorzystywane jako pokrycia dachowe, oraz okładziny elewacyjne budynków mieszkalnych, budynków gospodarczych, budynków przemysłowych i innych.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28999"/>
            <a:ext cx="2886968" cy="216522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32438"/>
            <a:ext cx="3050887" cy="20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2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20544" cy="1143000"/>
          </a:xfrm>
        </p:spPr>
        <p:txBody>
          <a:bodyPr/>
          <a:lstStyle/>
          <a:p>
            <a:pPr algn="ctr"/>
            <a:r>
              <a:rPr lang="pl-PL" sz="3200" dirty="0"/>
              <a:t>ZASTOSOWANIE AZBESTU - budownictwo wielorodzinne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56606" y="1488604"/>
            <a:ext cx="6720977" cy="4442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W elewacjach budynków wielorodzinnych stosowano płyty płaskie, prasowane:</a:t>
            </a:r>
          </a:p>
          <a:p>
            <a:pPr lvl="1"/>
            <a:r>
              <a:rPr lang="pl-PL" dirty="0" err="1"/>
              <a:t>acekol</a:t>
            </a:r>
            <a:r>
              <a:rPr lang="pl-PL" dirty="0"/>
              <a:t>, </a:t>
            </a:r>
            <a:r>
              <a:rPr lang="pl-PL" dirty="0" err="1"/>
              <a:t>kolorys</a:t>
            </a:r>
            <a:r>
              <a:rPr lang="pl-PL" dirty="0"/>
              <a:t>, </a:t>
            </a:r>
            <a:r>
              <a:rPr lang="pl-PL" dirty="0" err="1"/>
              <a:t>pikolorys</a:t>
            </a:r>
            <a:r>
              <a:rPr lang="pl-PL" dirty="0"/>
              <a:t>,</a:t>
            </a:r>
          </a:p>
          <a:p>
            <a:pPr lvl="1"/>
            <a:r>
              <a:rPr lang="pl-PL" dirty="0"/>
              <a:t>prasowane, płaskie,</a:t>
            </a:r>
          </a:p>
          <a:p>
            <a:pPr lvl="1"/>
            <a:r>
              <a:rPr lang="pl-PL" dirty="0" err="1"/>
              <a:t>lignocementowe</a:t>
            </a:r>
            <a:r>
              <a:rPr lang="pl-PL" dirty="0"/>
              <a:t>, modyfikowane.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76" y="3645024"/>
            <a:ext cx="2924197" cy="210542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42" y="3645025"/>
            <a:ext cx="3145450" cy="210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27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20544" cy="1143000"/>
          </a:xfrm>
        </p:spPr>
        <p:txBody>
          <a:bodyPr/>
          <a:lstStyle/>
          <a:p>
            <a:pPr algn="ctr"/>
            <a:r>
              <a:rPr lang="pl-PL" sz="3200" dirty="0"/>
              <a:t>ZASTOSOWANIE AZBESTU - budownictwo wielorodzinne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56606" y="1488604"/>
            <a:ext cx="6720977" cy="4442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Wyroby zawierające azbest były wykorzystywane w obudowach wind, zsypów, filarkach międzyokiennych, itp.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57" y="3212976"/>
            <a:ext cx="2728827" cy="204062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50" y="3212975"/>
            <a:ext cx="3149523" cy="204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92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20544" cy="1143000"/>
          </a:xfrm>
        </p:spPr>
        <p:txBody>
          <a:bodyPr/>
          <a:lstStyle/>
          <a:p>
            <a:pPr algn="ctr"/>
            <a:r>
              <a:rPr lang="pl-PL" sz="3200" dirty="0"/>
              <a:t>POZOSTAŁE ZASTOSOWANIA AZBESTU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56606" y="1488604"/>
            <a:ext cx="6720977" cy="4442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Sznur azbestowy stosowany w uszczelnieniach izolacji cieplnej.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Azbestowe płyty podłogowe.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Płótno azbestowe w przewodach wentylacyjnych.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Instalacja wentylacji grawitacyjnej w obiekcie przemysłowym z rur azbestowo-cementowych.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Rury azbestowo cementowe stosowane w wodociągach i kanalizacji.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80502"/>
            <a:ext cx="2232248" cy="16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18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20544" cy="1143000"/>
          </a:xfrm>
        </p:spPr>
        <p:txBody>
          <a:bodyPr/>
          <a:lstStyle/>
          <a:p>
            <a:pPr algn="ctr"/>
            <a:r>
              <a:rPr lang="pl-PL" sz="3200" dirty="0"/>
              <a:t>MIEJSCA SZCZEGÓLNIE ZAGROŻONE AZBESTEM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56606" y="1488604"/>
            <a:ext cx="6720977" cy="4442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Do miejsc szczególnego zagrożenia oddziaływania azbesty należą przede wszystkim:</a:t>
            </a:r>
          </a:p>
          <a:p>
            <a:pPr lvl="1"/>
            <a:r>
              <a:rPr lang="pl-PL" dirty="0"/>
              <a:t>obszary znajdujące się w sąsiedztwie byłych zakładów produkujących wyroby azbestowe,</a:t>
            </a:r>
          </a:p>
          <a:p>
            <a:pPr lvl="1"/>
            <a:r>
              <a:rPr lang="pl-PL" dirty="0"/>
              <a:t>obszary z dużym natężeniem występowania budynków pokrytych płytami azbestowo-cementowymi w szczególności z naruszoną strukturą,</a:t>
            </a:r>
          </a:p>
          <a:p>
            <a:pPr lvl="1"/>
            <a:r>
              <a:rPr lang="pl-PL" dirty="0"/>
              <a:t>nielegalne składowiska odpadów azbestowych.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21088"/>
            <a:ext cx="2369840" cy="155816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221087"/>
            <a:ext cx="2079991" cy="15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81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20544" cy="1143000"/>
          </a:xfrm>
        </p:spPr>
        <p:txBody>
          <a:bodyPr/>
          <a:lstStyle/>
          <a:p>
            <a:pPr algn="ctr"/>
            <a:r>
              <a:rPr lang="pl-PL" sz="3200" dirty="0"/>
              <a:t>MIEJSCA SZCZEGÓLNIE ZAGROŻONE AZBESTEM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56606" y="1488604"/>
            <a:ext cx="6720977" cy="4442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Nadal istnieje ryzyko narażenia na kontakt z wyrobami zawierającymi azbest w budynkach, urządzeniach i instalacjach poprzez:</a:t>
            </a:r>
          </a:p>
          <a:p>
            <a:pPr lvl="1"/>
            <a:r>
              <a:rPr lang="pl-PL" dirty="0"/>
              <a:t>niewłaściwe składowanie odpadów azbestowych,</a:t>
            </a:r>
          </a:p>
          <a:p>
            <a:pPr lvl="1"/>
            <a:r>
              <a:rPr lang="pl-PL" dirty="0"/>
              <a:t>użytkowanie wyrobów azbestowych, prowadzące do zanieczyszczenia powietrza pyłem azbestowym, np. w wyniku: korozji i mechanicznych uszkodzeń płyt azbestowo-cementowych, ścierania tarcz sprzęgłowych i hamulcowych,</a:t>
            </a:r>
          </a:p>
          <a:p>
            <a:pPr lvl="1"/>
            <a:r>
              <a:rPr lang="pl-PL" dirty="0"/>
              <a:t>niewłaściwe usuwanie z dachów i elewacji wyrobów zawierających azbest,</a:t>
            </a:r>
          </a:p>
          <a:p>
            <a:pPr lvl="1"/>
            <a:r>
              <a:rPr lang="pl-PL" dirty="0"/>
              <a:t>powietrze z urządzeń grzewczych, wentylacyjnych, klimatyzacyjnych i izolacji zawierających azbest.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902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20544" cy="1143000"/>
          </a:xfrm>
        </p:spPr>
        <p:txBody>
          <a:bodyPr/>
          <a:lstStyle/>
          <a:p>
            <a:pPr algn="ctr"/>
            <a:r>
              <a:rPr lang="pl-PL" sz="3200" dirty="0"/>
              <a:t>SZKODLIWOŚĆ AZBESTU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56606" y="1488604"/>
            <a:ext cx="6720977" cy="4442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Chorobotwórcze działanie azbestu jest wynikiem wdychania włókien zawieszonych w powietrzu, tzw. </a:t>
            </a:r>
            <a:r>
              <a:rPr lang="pl-PL" b="1" dirty="0"/>
              <a:t>włókien </a:t>
            </a:r>
            <a:r>
              <a:rPr lang="pl-PL" b="1" dirty="0" err="1"/>
              <a:t>respirabilnych</a:t>
            </a:r>
            <a:r>
              <a:rPr lang="pl-PL" dirty="0"/>
              <a:t>, o średnicy poniżej 3µm i długości powyżej 5 µm.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/>
              <a:t> </a:t>
            </a:r>
            <a:r>
              <a:rPr lang="pl-PL" dirty="0"/>
              <a:t>Szczególną cechą azbestu jest to, że włókna gromadzą się i pozostają w tkance płucnej w ciągu całego życia.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/>
              <a:t> </a:t>
            </a:r>
            <a:r>
              <a:rPr lang="pl-PL" dirty="0"/>
              <a:t>Zmiany chorobowe mogą pojawić się po kilku a nawet kilkudziesięciu latach.</a:t>
            </a:r>
            <a:endParaRPr lang="pl-PL" b="1" dirty="0"/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09814"/>
            <a:ext cx="2149123" cy="160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5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20544" cy="1143000"/>
          </a:xfrm>
        </p:spPr>
        <p:txBody>
          <a:bodyPr/>
          <a:lstStyle/>
          <a:p>
            <a:pPr algn="ctr"/>
            <a:r>
              <a:rPr lang="pl-PL" sz="3200" dirty="0"/>
              <a:t>CHOROBOTWÓRCZE DZIAŁANIE AZBESTU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56606" y="1488604"/>
            <a:ext cx="6720977" cy="4442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Włókna azbestowe działają na układ oddechowy człowieka w sposób:</a:t>
            </a:r>
          </a:p>
          <a:p>
            <a:pPr lvl="1"/>
            <a:r>
              <a:rPr lang="pl-PL" dirty="0"/>
              <a:t>rakotwórczy,</a:t>
            </a:r>
          </a:p>
          <a:p>
            <a:pPr lvl="1"/>
            <a:r>
              <a:rPr lang="pl-PL" dirty="0"/>
              <a:t>zwłókniający,</a:t>
            </a:r>
          </a:p>
          <a:p>
            <a:pPr lvl="1"/>
            <a:r>
              <a:rPr lang="pl-PL" dirty="0"/>
              <a:t>drażniący.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Zalegające włókna azbestu mogą powodować następujące choroby:</a:t>
            </a:r>
          </a:p>
          <a:p>
            <a:pPr lvl="1"/>
            <a:r>
              <a:rPr lang="pl-PL" dirty="0"/>
              <a:t>pylica azbestowa (azbestoza),</a:t>
            </a:r>
          </a:p>
          <a:p>
            <a:pPr lvl="1"/>
            <a:r>
              <a:rPr lang="pl-PL" dirty="0"/>
              <a:t>nowotwory złośliwe (</a:t>
            </a:r>
            <a:r>
              <a:rPr lang="pl-PL" dirty="0" err="1"/>
              <a:t>międzybłoniak</a:t>
            </a:r>
            <a:r>
              <a:rPr lang="pl-PL" dirty="0"/>
              <a:t>),</a:t>
            </a:r>
          </a:p>
          <a:p>
            <a:pPr lvl="1"/>
            <a:r>
              <a:rPr lang="pl-PL" dirty="0"/>
              <a:t>nowotwory krtani,</a:t>
            </a:r>
          </a:p>
          <a:p>
            <a:pPr lvl="1"/>
            <a:r>
              <a:rPr lang="pl-PL" dirty="0"/>
              <a:t>zmiany skórne,</a:t>
            </a:r>
          </a:p>
          <a:p>
            <a:pPr lvl="1"/>
            <a:r>
              <a:rPr lang="pl-PL" dirty="0"/>
              <a:t>przewlekłe zapalenia oskrzeli.</a:t>
            </a:r>
          </a:p>
          <a:p>
            <a:pPr lvl="1"/>
            <a:endParaRPr lang="pl-PL" dirty="0"/>
          </a:p>
          <a:p>
            <a:pPr lvl="1"/>
            <a:endParaRPr lang="pl-PL" dirty="0"/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993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20544" cy="1143000"/>
          </a:xfrm>
        </p:spPr>
        <p:txBody>
          <a:bodyPr/>
          <a:lstStyle/>
          <a:p>
            <a:pPr algn="ctr"/>
            <a:r>
              <a:rPr lang="pl-PL" sz="3200" dirty="0"/>
              <a:t>AZBEST NA TERENIE POLSKI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56606" y="1488604"/>
            <a:ext cx="6720977" cy="4442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Według danych zawartych w „Programie Oczyszczania Kraju z Azbestu na lata 2009-2032” w Polsce wykorzystywanych jest ok 14,5mln ton wyrobów zawierających azbest.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Najwięcej wyrobów zawierających azbest znajduje się w województwach: lubelskim i mazowieckim.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Szacunkowo najmniej wyrobów azbestowych wykorzystywanych jest w województwach: lubuskim, zachodniopomorskim i opolskim.</a:t>
            </a:r>
          </a:p>
          <a:p>
            <a:pPr lvl="1"/>
            <a:endParaRPr lang="pl-PL" dirty="0"/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07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276528" cy="1143000"/>
          </a:xfrm>
        </p:spPr>
        <p:txBody>
          <a:bodyPr/>
          <a:lstStyle/>
          <a:p>
            <a:pPr algn="ctr"/>
            <a:r>
              <a:rPr lang="pl-PL" sz="3200" dirty="0"/>
              <a:t>OGÓLNA CHARAKTERYSTYKA AZBESTU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711464" y="1362472"/>
            <a:ext cx="6457528" cy="4442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Azbest jest nazwą handlową </a:t>
            </a:r>
            <a:r>
              <a:rPr lang="pl-PL" b="1" dirty="0"/>
              <a:t>minerałów włóknistych, </a:t>
            </a:r>
            <a:r>
              <a:rPr lang="pl-PL" dirty="0"/>
              <a:t>naturalnie występujących w przyrodzie.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Pod względem chemicznym azbest jest uwodnionym krzemianem różnych metali: magnezu, żelaza, sodu i wapnia.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Azbest występuje jako naturalny składnik gleby i skał w różnych rejonach świata.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Pod względem mineralogicznym rozróżnia się dwie grupy azbestów:</a:t>
            </a:r>
          </a:p>
          <a:p>
            <a:pPr lvl="1"/>
            <a:r>
              <a:rPr lang="pl-PL" dirty="0"/>
              <a:t>grupę azbestów serpentynowych</a:t>
            </a:r>
          </a:p>
          <a:p>
            <a:pPr lvl="1"/>
            <a:r>
              <a:rPr lang="pl-PL" dirty="0"/>
              <a:t>grupę azbestów amfibolowych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/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160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00715"/>
            <a:ext cx="4320480" cy="4270073"/>
          </a:xfr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20544" cy="1143000"/>
          </a:xfrm>
        </p:spPr>
        <p:txBody>
          <a:bodyPr/>
          <a:lstStyle/>
          <a:p>
            <a:pPr algn="ctr"/>
            <a:r>
              <a:rPr lang="pl-PL" sz="3200" dirty="0"/>
              <a:t>ROZMIESZCZENIE WYROBÓW ZAWIERAJĄCYCH AZBEST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306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20544" cy="1143000"/>
          </a:xfrm>
        </p:spPr>
        <p:txBody>
          <a:bodyPr/>
          <a:lstStyle/>
          <a:p>
            <a:pPr algn="ctr"/>
            <a:r>
              <a:rPr lang="pl-PL" sz="2400" dirty="0"/>
              <a:t>INWENTARYZACJA WYROBÓW AZBESTOWYCH NA TERENIE GMINY ALEKSANDRÓW KUJAWSKI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63688" y="1600200"/>
            <a:ext cx="6313512" cy="37730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W roku 2020 opracowany został Program usuwania azbestu dla gminy Aleksandrów Kujawski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Inwentaryzacja wyrobów zawierających azbest wykonana była w trakcie prac terenowych przez inspektorów firmy AM Trans Progres sp. z o.o.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W trakcie wizyt terenowych pozyskano informacje o adresie (lokalizacji) budynku, typie zabudowy, rodzaju wyrobu azbestowego i stanie technicznym wyrobów.</a:t>
            </a:r>
          </a:p>
        </p:txBody>
      </p:sp>
    </p:spTree>
    <p:extLst>
      <p:ext uri="{BB962C8B-B14F-4D97-AF65-F5344CB8AC3E}">
        <p14:creationId xmlns:p14="http://schemas.microsoft.com/office/powerpoint/2010/main" val="3160360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20544" cy="1143000"/>
          </a:xfrm>
        </p:spPr>
        <p:txBody>
          <a:bodyPr/>
          <a:lstStyle/>
          <a:p>
            <a:pPr algn="ctr"/>
            <a:r>
              <a:rPr lang="pl-PL" sz="2400" dirty="0"/>
              <a:t>INWENTARYZACJA WYROBÓW AZBESTOWYCH NA TERENIE  GMINY ALEKSANDRÓW KUJAWSKI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63688" y="1412776"/>
            <a:ext cx="6313512" cy="43924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Na terenie Gminy znajduje się 1695 miejsc, w których występują elementy zawierające azbest.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572 szt. – stanowią budynki mieszkalne, 1102 szt. – stanowią budynki gospodarcze i inne, a 21 lokalizacji – to miejsca składowania azbestu – „luz”.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Powierzchnia zinwentaryzowanych dachów z pokryciem azbestowym wynosi 263 469m²              (3 952 035Mg)</a:t>
            </a:r>
          </a:p>
        </p:txBody>
      </p:sp>
    </p:spTree>
    <p:extLst>
      <p:ext uri="{BB962C8B-B14F-4D97-AF65-F5344CB8AC3E}">
        <p14:creationId xmlns:p14="http://schemas.microsoft.com/office/powerpoint/2010/main" val="2781491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20544" cy="1143000"/>
          </a:xfrm>
        </p:spPr>
        <p:txBody>
          <a:bodyPr/>
          <a:lstStyle/>
          <a:p>
            <a:pPr algn="ctr"/>
            <a:r>
              <a:rPr lang="pl-PL" sz="2400" dirty="0"/>
              <a:t>INWENTARYZACJA WYROBÓW AZBESTOWYCH NA TERENIE GMINY ALEKSANDRÓW KUJAWSKI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63688" y="1412776"/>
            <a:ext cx="6313512" cy="4392488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Zinwentaryzowano łącznie 3 952 035Mg wyrobów zawierających azbest i składowanych na posesjach.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Na terenie gminy nie ma dróg utwardzonych odpadami zawierającymi azbest.</a:t>
            </a:r>
          </a:p>
        </p:txBody>
      </p:sp>
    </p:spTree>
    <p:extLst>
      <p:ext uri="{BB962C8B-B14F-4D97-AF65-F5344CB8AC3E}">
        <p14:creationId xmlns:p14="http://schemas.microsoft.com/office/powerpoint/2010/main" val="1069267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696744" cy="1152128"/>
          </a:xfrm>
        </p:spPr>
        <p:txBody>
          <a:bodyPr/>
          <a:lstStyle/>
          <a:p>
            <a:pPr algn="ctr"/>
            <a:r>
              <a:rPr lang="pl-PL" sz="3200" dirty="0"/>
              <a:t>PROGRAM USUWANIA WYROBÓW ZAWIERAJĄCYCH AZBEST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63688" y="2204864"/>
            <a:ext cx="6313512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Celem głównym, założonym w „Programie” jest zaplanowanie bezpiecznego dla zdrowia mieszkańców i środowiska naturalnego usunięcie wyrobów zawierających azbest z obszaru gminy Aleksandrów Kujawski do końca 2032r.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Program jest zgodny z kierunkami wyznaczonymi w dokumentach wyższego rzędu.</a:t>
            </a:r>
          </a:p>
        </p:txBody>
      </p:sp>
    </p:spTree>
    <p:extLst>
      <p:ext uri="{BB962C8B-B14F-4D97-AF65-F5344CB8AC3E}">
        <p14:creationId xmlns:p14="http://schemas.microsoft.com/office/powerpoint/2010/main" val="3404147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696744" cy="1152128"/>
          </a:xfrm>
        </p:spPr>
        <p:txBody>
          <a:bodyPr/>
          <a:lstStyle/>
          <a:p>
            <a:pPr algn="ctr"/>
            <a:r>
              <a:rPr lang="pl-PL" sz="3200" dirty="0"/>
              <a:t>PROGRAM USUWANIA WYROBÓW ZAWIERAJĄCYCH AZBEST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63688" y="1412776"/>
            <a:ext cx="6313512" cy="43924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 Zadania określone w „ Programie” zostały podzielone na:</a:t>
            </a:r>
          </a:p>
          <a:p>
            <a:pPr lvl="1"/>
            <a:r>
              <a:rPr lang="pl-PL" b="1" dirty="0"/>
              <a:t>inwestycyjne</a:t>
            </a:r>
            <a:r>
              <a:rPr lang="pl-PL" dirty="0"/>
              <a:t>, związane z podjęciem konkretnych działań zmierzających do unieszkodliwienia wyrobów azbestowych zinwentaryzowanych na terenie Gminy</a:t>
            </a:r>
          </a:p>
          <a:p>
            <a:pPr lvl="1"/>
            <a:r>
              <a:rPr lang="pl-PL" b="1" dirty="0"/>
              <a:t>pozainwestycyjne</a:t>
            </a:r>
            <a:r>
              <a:rPr lang="pl-PL" dirty="0"/>
              <a:t>, w tym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l-PL" dirty="0"/>
              <a:t>kampanie informacyjne o szkodliwości azbestu oraz bezpiecznym użytkowaniu i usuwaniu wyrobów zawierających azbest,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l-PL" dirty="0"/>
              <a:t>monitoring realizacji „Programu”,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l-PL" dirty="0"/>
              <a:t>pozyskanie  środków finansowych ze źródeł zewnętrznych,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l-PL" dirty="0"/>
              <a:t>okresowa weryfikacja i aktualizacja „Programu”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2572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696744" cy="1152128"/>
          </a:xfrm>
        </p:spPr>
        <p:txBody>
          <a:bodyPr/>
          <a:lstStyle/>
          <a:p>
            <a:pPr algn="ctr"/>
            <a:r>
              <a:rPr lang="pl-PL" sz="3200" dirty="0"/>
              <a:t>ASPEKTY PRAWNE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63688" y="1412776"/>
            <a:ext cx="6313512" cy="43924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 W ustawie z dnia 19 czerwca 1997r. o zakazie stosowania wyrobów zawierających azbest (tekst jednolity Dz.U. 2020 poz.1680) zakazano:</a:t>
            </a:r>
          </a:p>
          <a:p>
            <a:pPr lvl="1"/>
            <a:r>
              <a:rPr lang="pl-PL" dirty="0"/>
              <a:t>wprowadzania na rynek polski wyrobów zawierających azbest,</a:t>
            </a:r>
          </a:p>
          <a:p>
            <a:pPr lvl="1"/>
            <a:r>
              <a:rPr lang="pl-PL" dirty="0"/>
              <a:t>produkcji wyrobów zawierających azbest,</a:t>
            </a:r>
          </a:p>
          <a:p>
            <a:pPr lvl="1"/>
            <a:r>
              <a:rPr lang="pl-PL" dirty="0"/>
              <a:t>obrotu azbestem i wyrobami zawierającymi azbest.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Wykorzystywanie azbestu lub wyrobów zawierających azbest zostało dopuszczone w użytkowanych instalacjach lub urządzeniach nie dłużej niż </a:t>
            </a:r>
            <a:r>
              <a:rPr lang="pl-PL" b="1" dirty="0">
                <a:solidFill>
                  <a:srgbClr val="FF0000"/>
                </a:solidFill>
              </a:rPr>
              <a:t>do dnia 31 grudnia 2032r.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9187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696744" cy="1152128"/>
          </a:xfrm>
        </p:spPr>
        <p:txBody>
          <a:bodyPr/>
          <a:lstStyle/>
          <a:p>
            <a:pPr algn="ctr"/>
            <a:r>
              <a:rPr lang="pl-PL" sz="3200" dirty="0"/>
              <a:t>OBOWIĄZKI WŁAŚCICIELA NIERUCHOMOŚCI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63688" y="1412776"/>
            <a:ext cx="6313512" cy="439248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 Obowiązki właścicieli nieruchomości, w których wykorzystywane są wyroby zawierające azbest, regulują:</a:t>
            </a:r>
          </a:p>
          <a:p>
            <a:pPr lvl="1"/>
            <a:r>
              <a:rPr lang="pl-PL" dirty="0"/>
              <a:t>Rozporządzenie Ministra Gospodarki, Pracy i Polityki Społecznej z dnia 2 kwietnia 2004r.  w sprawie sposobów i warunków bezpiecznego użytkowania i usuwania wyrobów zawierających azbest (Dz. U. z 2004 r. Nr 71, poz. 649 z </a:t>
            </a:r>
            <a:r>
              <a:rPr lang="pl-PL" dirty="0" err="1"/>
              <a:t>późn</a:t>
            </a:r>
            <a:r>
              <a:rPr lang="pl-PL" dirty="0"/>
              <a:t>. zm.)</a:t>
            </a:r>
          </a:p>
          <a:p>
            <a:pPr lvl="1"/>
            <a:r>
              <a:rPr lang="pl-PL" dirty="0"/>
              <a:t>Rozporządzenie Ministra Gospodarki z dnia 13 grudnia 2010r. w sprawie wymagań w zakresie wykorzystywania wyrobów zawierających azbest oraz wykorzystywania i oczyszczenia instalacji lub urządzeń, w których były lub są wykorzystywane wyroby zawierające azbest. (Dz. U. z 2011 r. Nr 8, poz. 31)</a:t>
            </a:r>
          </a:p>
        </p:txBody>
      </p:sp>
    </p:spTree>
    <p:extLst>
      <p:ext uri="{BB962C8B-B14F-4D97-AF65-F5344CB8AC3E}">
        <p14:creationId xmlns:p14="http://schemas.microsoft.com/office/powerpoint/2010/main" val="3993567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696744" cy="1152128"/>
          </a:xfrm>
        </p:spPr>
        <p:txBody>
          <a:bodyPr/>
          <a:lstStyle/>
          <a:p>
            <a:pPr algn="ctr"/>
            <a:r>
              <a:rPr lang="pl-PL" sz="3200" dirty="0"/>
              <a:t>OBOWIĄZKI WŁAŚCICIELA NIERUCHOMOŚCI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63688" y="1412776"/>
            <a:ext cx="6313512" cy="43924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 Do obowiązków właściciela nieruchomości należą:</a:t>
            </a:r>
          </a:p>
          <a:p>
            <a:pPr lvl="1"/>
            <a:r>
              <a:rPr lang="pl-PL" b="1" dirty="0"/>
              <a:t>inwentaryzacja </a:t>
            </a:r>
            <a:r>
              <a:rPr lang="pl-PL" dirty="0"/>
              <a:t>wyrobów zawierających azbest, instalacji lub urządzeń zawierających azbest, dróg utwardzonych odpadami zawierającymi azbest, rur azbestowo-cementowych oraz usuniętych wyrobów zawierających azbest,</a:t>
            </a:r>
          </a:p>
          <a:p>
            <a:pPr lvl="1"/>
            <a:r>
              <a:rPr lang="pl-PL" b="1" dirty="0"/>
              <a:t>przedłożenie wyników </a:t>
            </a:r>
            <a:r>
              <a:rPr lang="pl-PL" dirty="0"/>
              <a:t>inwentaryzacji każdego roku </a:t>
            </a:r>
            <a:r>
              <a:rPr lang="pl-PL" b="1" dirty="0"/>
              <a:t>do dnia 31 stycznia </a:t>
            </a:r>
            <a:r>
              <a:rPr lang="pl-PL" dirty="0"/>
              <a:t>wójtowi gminy,</a:t>
            </a:r>
          </a:p>
          <a:p>
            <a:pPr lvl="1"/>
            <a:r>
              <a:rPr lang="pl-PL" b="1" dirty="0"/>
              <a:t>przeprowadzenie kontroli stanu </a:t>
            </a:r>
            <a:r>
              <a:rPr lang="pl-PL" dirty="0"/>
              <a:t>wyrobów azbestowych w terminach wynikających z oceny stanu tych wyrobów.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773520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696744" cy="1152128"/>
          </a:xfrm>
        </p:spPr>
        <p:txBody>
          <a:bodyPr/>
          <a:lstStyle/>
          <a:p>
            <a:pPr algn="ctr"/>
            <a:r>
              <a:rPr lang="pl-PL" sz="3200" dirty="0"/>
              <a:t>OBOWIĄZKI WŁAŚCICIELA NIERUCHOMOŚCI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2249119" y="1340768"/>
            <a:ext cx="5482827" cy="29573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l-PL" sz="1000" dirty="0"/>
              <a:t>Dziennik Ustaw Nr 8  	            — 533 — 	Poz. 31</a:t>
            </a:r>
          </a:p>
          <a:p>
            <a:pPr algn="r">
              <a:spcBef>
                <a:spcPts val="0"/>
              </a:spcBef>
              <a:buNone/>
            </a:pPr>
            <a:r>
              <a:rPr lang="pl-PL" sz="1000" dirty="0"/>
              <a:t>Załącznik nr 3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1000" dirty="0"/>
              <a:t>WZÓR</a:t>
            </a:r>
          </a:p>
          <a:p>
            <a:pPr>
              <a:spcBef>
                <a:spcPts val="0"/>
              </a:spcBef>
              <a:buNone/>
            </a:pPr>
            <a:r>
              <a:rPr lang="pl-PL" sz="1000" dirty="0"/>
              <a:t>INFORMACJA O WYROBACH ZAWIERAJĄCYCH AZBEST</a:t>
            </a:r>
          </a:p>
          <a:p>
            <a:pPr>
              <a:spcBef>
                <a:spcPts val="0"/>
              </a:spcBef>
              <a:buNone/>
            </a:pPr>
            <a:r>
              <a:rPr lang="pl-PL" sz="1000" dirty="0"/>
              <a:t>1. Nazwa miejsca/urządzenia/instalacji, adres:</a:t>
            </a:r>
          </a:p>
          <a:p>
            <a:pPr>
              <a:spcBef>
                <a:spcPts val="0"/>
              </a:spcBef>
              <a:buNone/>
            </a:pPr>
            <a:r>
              <a:rPr lang="pl-PL" sz="1000" dirty="0"/>
              <a:t>	.....................................................................................................................................</a:t>
            </a:r>
          </a:p>
          <a:p>
            <a:pPr>
              <a:spcBef>
                <a:spcPts val="0"/>
              </a:spcBef>
              <a:buNone/>
            </a:pPr>
            <a:r>
              <a:rPr lang="pl-PL" sz="1000" dirty="0"/>
              <a:t>2. Wykorzystujący wyroby zawierające azbest — imię i nazwisko lub nazwa i adres:</a:t>
            </a:r>
          </a:p>
          <a:p>
            <a:pPr>
              <a:spcBef>
                <a:spcPts val="0"/>
              </a:spcBef>
              <a:buNone/>
            </a:pPr>
            <a:r>
              <a:rPr lang="pl-PL" sz="1000" dirty="0"/>
              <a:t>	………………………………………………………………………...………………..........................</a:t>
            </a:r>
          </a:p>
          <a:p>
            <a:pPr>
              <a:spcBef>
                <a:spcPts val="0"/>
              </a:spcBef>
              <a:buNone/>
            </a:pPr>
            <a:r>
              <a:rPr lang="pl-PL" sz="1000" dirty="0"/>
              <a:t>3. Rodzaj zabudowy: ..…………………………………………………………………...............................................</a:t>
            </a:r>
          </a:p>
          <a:p>
            <a:pPr>
              <a:spcBef>
                <a:spcPts val="0"/>
              </a:spcBef>
              <a:buNone/>
            </a:pPr>
            <a:r>
              <a:rPr lang="pl-PL" sz="1000" dirty="0"/>
              <a:t>4. Numer działki ewidencyjnej: …………………………...………………………..............................................</a:t>
            </a:r>
          </a:p>
          <a:p>
            <a:pPr>
              <a:spcBef>
                <a:spcPts val="0"/>
              </a:spcBef>
              <a:buNone/>
            </a:pPr>
            <a:r>
              <a:rPr lang="pl-PL" sz="1000" dirty="0"/>
              <a:t>5. Numer obrębu ewidencyjnego: ………………………...………….........................................……………...</a:t>
            </a:r>
          </a:p>
          <a:p>
            <a:pPr>
              <a:spcBef>
                <a:spcPts val="0"/>
              </a:spcBef>
              <a:buNone/>
            </a:pPr>
            <a:r>
              <a:rPr lang="pl-PL" sz="1000" dirty="0"/>
              <a:t>6. Nazwa, rodzaj wyrobu: ..............................................................................................................</a:t>
            </a:r>
          </a:p>
          <a:p>
            <a:pPr>
              <a:spcBef>
                <a:spcPts val="0"/>
              </a:spcBef>
              <a:buNone/>
            </a:pPr>
            <a:r>
              <a:rPr lang="pl-PL" sz="1000" dirty="0"/>
              <a:t>7. Ilość posiadanych wyrobów: ......................................................................................................</a:t>
            </a:r>
          </a:p>
          <a:p>
            <a:pPr>
              <a:spcBef>
                <a:spcPts val="0"/>
              </a:spcBef>
              <a:buNone/>
            </a:pPr>
            <a:r>
              <a:rPr lang="pl-PL" sz="1000" dirty="0"/>
              <a:t>8. Stopień pilności: .........................................................................................................................</a:t>
            </a:r>
          </a:p>
          <a:p>
            <a:pPr>
              <a:spcBef>
                <a:spcPts val="0"/>
              </a:spcBef>
              <a:buNone/>
            </a:pPr>
            <a:r>
              <a:rPr lang="pl-PL" sz="1000" dirty="0"/>
              <a:t>9. Zaznaczenie miejsca występowania wyrobów:</a:t>
            </a:r>
          </a:p>
          <a:p>
            <a:pPr>
              <a:spcBef>
                <a:spcPts val="0"/>
              </a:spcBef>
              <a:buNone/>
            </a:pPr>
            <a:r>
              <a:rPr lang="pl-PL" sz="1000" dirty="0"/>
              <a:t>a) nazwa i numer dokumentu: ……………………………………….................................................……...…</a:t>
            </a:r>
          </a:p>
          <a:p>
            <a:pPr>
              <a:spcBef>
                <a:spcPts val="0"/>
              </a:spcBef>
              <a:buNone/>
            </a:pPr>
            <a:r>
              <a:rPr lang="pl-PL" sz="1000" dirty="0"/>
              <a:t>b) data ostatniej aktualizacji: .........................................................................................................</a:t>
            </a:r>
          </a:p>
          <a:p>
            <a:pPr>
              <a:spcBef>
                <a:spcPts val="0"/>
              </a:spcBef>
              <a:buNone/>
            </a:pPr>
            <a:r>
              <a:rPr lang="pl-PL" sz="1000" dirty="0"/>
              <a:t>10. Przewidywany termin usunięcia wyrobów: ……………………...…........................................………</a:t>
            </a:r>
          </a:p>
          <a:p>
            <a:pPr>
              <a:spcBef>
                <a:spcPts val="0"/>
              </a:spcBef>
              <a:buNone/>
            </a:pPr>
            <a:r>
              <a:rPr lang="pl-PL" sz="1000" dirty="0"/>
              <a:t>11. Ilość usuniętych wyrobów zawierających azbest przekazanych do unieszkodliwienia: .....…….</a:t>
            </a:r>
          </a:p>
          <a:p>
            <a:pPr>
              <a:spcBef>
                <a:spcPts val="0"/>
              </a:spcBef>
              <a:buNone/>
            </a:pPr>
            <a:r>
              <a:rPr lang="pl-PL" sz="1000" dirty="0"/>
              <a:t>						</a:t>
            </a:r>
          </a:p>
          <a:p>
            <a:pPr>
              <a:spcBef>
                <a:spcPts val="0"/>
              </a:spcBef>
              <a:buNone/>
            </a:pPr>
            <a:r>
              <a:rPr lang="pl-PL" sz="1000" dirty="0"/>
              <a:t>						(podpis)</a:t>
            </a:r>
          </a:p>
          <a:p>
            <a:pPr>
              <a:spcBef>
                <a:spcPts val="0"/>
              </a:spcBef>
              <a:buNone/>
            </a:pPr>
            <a:r>
              <a:rPr lang="pl-PL" sz="1000" dirty="0"/>
              <a:t>data 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66288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276528" cy="1143000"/>
          </a:xfrm>
        </p:spPr>
        <p:txBody>
          <a:bodyPr/>
          <a:lstStyle/>
          <a:p>
            <a:pPr algn="ctr"/>
            <a:r>
              <a:rPr lang="pl-PL" sz="3600" dirty="0"/>
              <a:t>     </a:t>
            </a:r>
            <a:r>
              <a:rPr lang="pl-PL" sz="3200" dirty="0"/>
              <a:t>ODMIANY AZBESTU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48014" y="1362472"/>
            <a:ext cx="6720977" cy="444279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</a:t>
            </a:r>
            <a:r>
              <a:rPr lang="pl-PL" sz="2400" dirty="0"/>
              <a:t>Do grupy azbestów serpentynowych należy:</a:t>
            </a:r>
          </a:p>
          <a:p>
            <a:pPr lvl="1"/>
            <a:r>
              <a:rPr lang="pl-PL" dirty="0"/>
              <a:t>chryzotyl (azbest biały), będący uwodnionym krzemianem magnezu, posiada włókna w kształcie spirali.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Do grupy azbestów amfibolowych należą:</a:t>
            </a:r>
          </a:p>
          <a:p>
            <a:pPr lvl="1"/>
            <a:r>
              <a:rPr lang="pl-PL" dirty="0"/>
              <a:t>krokidolit  (azbest niebieski), będący krzemianem sodowo-żelazowym, posiada włókna w kształcie pręta. Jest odporny na działanie chemikaliów i wody morskiej.</a:t>
            </a:r>
          </a:p>
          <a:p>
            <a:pPr lvl="1"/>
            <a:r>
              <a:rPr lang="pl-PL" dirty="0" err="1"/>
              <a:t>antiofilit</a:t>
            </a:r>
            <a:r>
              <a:rPr lang="pl-PL" dirty="0"/>
              <a:t> (azbest żółtawy), będący krzemianem magnezowym, odporny na chemikalia i wysokie temperatury.</a:t>
            </a:r>
          </a:p>
          <a:p>
            <a:pPr lvl="1"/>
            <a:r>
              <a:rPr lang="pl-PL" dirty="0" err="1"/>
              <a:t>amozyt</a:t>
            </a:r>
            <a:r>
              <a:rPr lang="pl-PL" dirty="0"/>
              <a:t> (azbest brązowy), będący krzemianem żelazowo-magnezowym, odporny na kwasy, alkohole i wodę morską. </a:t>
            </a:r>
          </a:p>
          <a:p>
            <a:pPr lvl="1"/>
            <a:endParaRPr lang="pl-PL" dirty="0"/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396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696744" cy="1152128"/>
          </a:xfrm>
        </p:spPr>
        <p:txBody>
          <a:bodyPr/>
          <a:lstStyle/>
          <a:p>
            <a:pPr algn="ctr"/>
            <a:r>
              <a:rPr lang="pl-PL" sz="3200" dirty="0"/>
              <a:t>OCENA STANU WYROBÓW ZAWIERAJACYCH AZBEST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2041501" y="1830338"/>
            <a:ext cx="5593432" cy="383589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Wymagania zostały podzielone na 5 grup:</a:t>
            </a:r>
          </a:p>
          <a:p>
            <a:pPr marL="925830" lvl="1" indent="-514350">
              <a:buFont typeface="+mj-lt"/>
              <a:buAutoNum type="romanUcPeriod"/>
            </a:pPr>
            <a:r>
              <a:rPr lang="pl-PL" dirty="0"/>
              <a:t>Sposób zastosowania azbestu.</a:t>
            </a:r>
          </a:p>
          <a:p>
            <a:pPr marL="925830" lvl="1" indent="-514350">
              <a:buFont typeface="+mj-lt"/>
              <a:buAutoNum type="romanUcPeriod"/>
            </a:pPr>
            <a:r>
              <a:rPr lang="pl-PL" dirty="0"/>
              <a:t>Struktura powierzchni wyrobu z azbestem.</a:t>
            </a:r>
          </a:p>
          <a:p>
            <a:pPr marL="925830" lvl="1" indent="-514350">
              <a:buFont typeface="+mj-lt"/>
              <a:buAutoNum type="romanUcPeriod"/>
            </a:pPr>
            <a:r>
              <a:rPr lang="pl-PL" dirty="0"/>
              <a:t>Możliwość uszkodzenia powierzchni wyrobu z azbestem.</a:t>
            </a:r>
          </a:p>
          <a:p>
            <a:pPr marL="925830" lvl="1" indent="-514350">
              <a:buFont typeface="+mj-lt"/>
              <a:buAutoNum type="romanUcPeriod"/>
            </a:pPr>
            <a:r>
              <a:rPr lang="pl-PL" dirty="0"/>
              <a:t>Miejsce usytuowania wyrobów w stosunku do pomieszczeń użytkowych.</a:t>
            </a:r>
          </a:p>
          <a:p>
            <a:pPr marL="925830" lvl="1" indent="-514350">
              <a:buFont typeface="+mj-lt"/>
              <a:buAutoNum type="romanUcPeriod"/>
            </a:pPr>
            <a:r>
              <a:rPr lang="pl-PL" dirty="0"/>
              <a:t>Wykorzystanie miejsca/obiektu/urządzenia budowlanego/ instalacji przemysłowej.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W każdej z pięciu grup arkusza należy     wskazać co najmniej jedną pozycję.</a:t>
            </a:r>
          </a:p>
        </p:txBody>
      </p:sp>
    </p:spTree>
    <p:extLst>
      <p:ext uri="{BB962C8B-B14F-4D97-AF65-F5344CB8AC3E}">
        <p14:creationId xmlns:p14="http://schemas.microsoft.com/office/powerpoint/2010/main" val="2959006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696744" cy="1152128"/>
          </a:xfrm>
        </p:spPr>
        <p:txBody>
          <a:bodyPr/>
          <a:lstStyle/>
          <a:p>
            <a:pPr algn="ctr"/>
            <a:r>
              <a:rPr lang="pl-PL" sz="3200" dirty="0"/>
              <a:t>OCENA STANU WYROBÓW ZAWIERAJĄCYCH AZBEST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96" y="1412776"/>
            <a:ext cx="3007307" cy="4195440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0768"/>
            <a:ext cx="3024335" cy="42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74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696744" cy="1152128"/>
          </a:xfrm>
        </p:spPr>
        <p:txBody>
          <a:bodyPr/>
          <a:lstStyle/>
          <a:p>
            <a:pPr algn="ctr"/>
            <a:r>
              <a:rPr lang="pl-PL" sz="3200" dirty="0"/>
              <a:t>OCENA STANU WYROBÓW ZAWIERAJĄCYCH AZBEST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763688" y="1600200"/>
            <a:ext cx="6313512" cy="413305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Jeżeli w grupie zostanie wskazana więcej niż jedna pozycja, sumując punkty z poszczególnych grup, należy uwzględnić tylko pozycję o najwyższej punktacji w danej grupie.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Sumaryczna liczba punktów pozwala określić stopień pilności:</a:t>
            </a:r>
          </a:p>
          <a:p>
            <a:pPr lvl="1"/>
            <a:r>
              <a:rPr lang="pl-PL" b="1" dirty="0"/>
              <a:t>stopień pilności I </a:t>
            </a:r>
            <a:r>
              <a:rPr lang="pl-PL" dirty="0"/>
              <a:t>– wymagane pilne usunięcie (wymiana na wyrób bezazbestowy) lub zabezpieczenie,</a:t>
            </a:r>
          </a:p>
          <a:p>
            <a:pPr lvl="1"/>
            <a:r>
              <a:rPr lang="pl-PL" b="1" dirty="0"/>
              <a:t>stopień pilności II </a:t>
            </a:r>
            <a:r>
              <a:rPr lang="pl-PL" dirty="0"/>
              <a:t>– wymagana ponowna ocena w terminie do 1 roku,</a:t>
            </a:r>
          </a:p>
          <a:p>
            <a:pPr lvl="1"/>
            <a:r>
              <a:rPr lang="pl-PL" b="1" dirty="0"/>
              <a:t> stopień pilności III </a:t>
            </a:r>
            <a:r>
              <a:rPr lang="pl-PL" dirty="0"/>
              <a:t>– wymagana ponowna ocena w terminie do 5 lat.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84292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696744" cy="1152128"/>
          </a:xfrm>
        </p:spPr>
        <p:txBody>
          <a:bodyPr/>
          <a:lstStyle/>
          <a:p>
            <a:pPr algn="ctr"/>
            <a:r>
              <a:rPr lang="pl-PL" sz="3200" dirty="0"/>
              <a:t>OCENA STANU WYROBÓW ZAWIERAJĄCYCH AZBEST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763688" y="1600200"/>
            <a:ext cx="6313512" cy="41330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Stopień pilności I otrzymują obiekty, które na podstawie oceny uzyskały </a:t>
            </a:r>
            <a:r>
              <a:rPr lang="pl-PL" b="1" dirty="0"/>
              <a:t>120 i więcej punktów</a:t>
            </a:r>
            <a:r>
              <a:rPr lang="pl-PL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Stopień pilności II otrzymują obiekty, które na podstawie oceny uzyskały </a:t>
            </a:r>
            <a:r>
              <a:rPr lang="pl-PL" b="1" dirty="0"/>
              <a:t>powyżej 95 i mniej niż 115 punktów</a:t>
            </a:r>
            <a:r>
              <a:rPr lang="pl-PL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Stopień pilności III otrzymują obiekty, które na podstawie oceny uzyskały </a:t>
            </a:r>
            <a:r>
              <a:rPr lang="pl-PL" b="1" dirty="0"/>
              <a:t>do 90 punktów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5551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696744" cy="1152128"/>
          </a:xfrm>
        </p:spPr>
        <p:txBody>
          <a:bodyPr/>
          <a:lstStyle/>
          <a:p>
            <a:pPr algn="ctr"/>
            <a:r>
              <a:rPr lang="pl-PL" sz="3200" dirty="0"/>
              <a:t>UNIESZKODLIWIANIE ODPADÓW AZBESTOWYCH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763688" y="1600200"/>
            <a:ext cx="6313512" cy="413305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Należy zwrócić szczególną uwagę, aby odpady zawierające azbest były unieszkodliwiane na uprawnionych do tego składowiskach.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Zasady bezpiecznego unieszkodliwiania wyrobów azbestowych regulują:</a:t>
            </a:r>
          </a:p>
          <a:p>
            <a:pPr lvl="1"/>
            <a:r>
              <a:rPr lang="pl-PL" dirty="0"/>
              <a:t>Rozporządzenie Ministra Środowiska z dnia 30 kwietnia 2013r. W sprawie składowisk odpadów,       (Dz. U. z 2013 r., poz. 523)</a:t>
            </a:r>
          </a:p>
          <a:p>
            <a:pPr lvl="1"/>
            <a:r>
              <a:rPr lang="pl-PL" dirty="0"/>
              <a:t>Rozporządzenie Ministra  Gospodarki, Pracy i Polityki Społecznej z dnia 2 kwietnia 2004r. W sprawie sposobów i warunków bezpiecznego użytkowania i usuwania wyrobów zawierających azbest (Dz. U. z 2004 r. Nr 71, poz. 649 z </a:t>
            </a:r>
            <a:r>
              <a:rPr lang="pl-PL" dirty="0" err="1"/>
              <a:t>późn</a:t>
            </a:r>
            <a:r>
              <a:rPr lang="pl-PL" dirty="0"/>
              <a:t>. zm.)</a:t>
            </a:r>
          </a:p>
        </p:txBody>
      </p:sp>
    </p:spTree>
    <p:extLst>
      <p:ext uri="{BB962C8B-B14F-4D97-AF65-F5344CB8AC3E}">
        <p14:creationId xmlns:p14="http://schemas.microsoft.com/office/powerpoint/2010/main" val="2944153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696744" cy="1152128"/>
          </a:xfrm>
        </p:spPr>
        <p:txBody>
          <a:bodyPr/>
          <a:lstStyle/>
          <a:p>
            <a:pPr algn="ctr"/>
            <a:r>
              <a:rPr lang="pl-PL" sz="3200" dirty="0"/>
              <a:t>UNIESZKODLIWIANIE ODPADÓW AZBESTOWYCH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763688" y="1600200"/>
            <a:ext cx="6313512" cy="41330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Na terenie Polski funkcjonuje wiele ogólnodostępnych </a:t>
            </a:r>
          </a:p>
          <a:p>
            <a:pPr marL="114300" indent="0">
              <a:buNone/>
            </a:pPr>
            <a:r>
              <a:rPr lang="pl-PL" dirty="0"/>
              <a:t>    składowisk.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20888"/>
            <a:ext cx="4126738" cy="313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12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840760" cy="1944216"/>
          </a:xfrm>
        </p:spPr>
        <p:txBody>
          <a:bodyPr/>
          <a:lstStyle/>
          <a:p>
            <a:pPr algn="ctr"/>
            <a:r>
              <a:rPr lang="pl-PL" sz="3200" dirty="0"/>
              <a:t>DOFINANSOWANIE Z WOJEWÓDZKIEGO FUNDUSZ OCHRONY ŚRODOWISKA I GOSPODARKI WODNEJ W BYDGOSZCZY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763688" y="2060848"/>
            <a:ext cx="6313512" cy="36724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1800" dirty="0"/>
              <a:t> Cel programu – Unieszkodliwianie odpadów i wyrobów zawierających azbest na terenie województwa kujawsko-pomorskiego</a:t>
            </a:r>
            <a:endParaRPr lang="pl-PL" sz="1800" i="1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sz="1800" i="1" dirty="0"/>
              <a:t> </a:t>
            </a:r>
            <a:r>
              <a:rPr lang="pl-PL" sz="1800" dirty="0"/>
              <a:t>Beneficjentami programu mogą być jednostki samorządu terytorialnego na terenie województwa wielkopolskiego które przeprowadziły </a:t>
            </a:r>
            <a:r>
              <a:rPr lang="pl-PL" sz="1800" b="1" dirty="0"/>
              <a:t>inwentaryzację wyrobów zawierających azbest </a:t>
            </a:r>
            <a:r>
              <a:rPr lang="pl-PL" sz="1800" dirty="0"/>
              <a:t>i posiadają aktualny, zatwierdzony przez odpowiedni organ, </a:t>
            </a:r>
            <a:r>
              <a:rPr lang="pl-PL" sz="1800" b="1" dirty="0"/>
              <a:t>program usuwania azbestu i wyrobów zawierających azbest.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64912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840760" cy="1944216"/>
          </a:xfrm>
        </p:spPr>
        <p:txBody>
          <a:bodyPr/>
          <a:lstStyle/>
          <a:p>
            <a:pPr algn="ctr"/>
            <a:r>
              <a:rPr lang="pl-PL" sz="3200" dirty="0"/>
              <a:t>WOJEWÓDZKI FUNDUSZ OCHRONY ŚRODOWISKA I GOSPODARKI WODNEJ W BYDGOSZCZY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763688" y="2060848"/>
            <a:ext cx="6313512" cy="36724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100" b="1" dirty="0"/>
              <a:t> Koszty kwalifikowane </a:t>
            </a:r>
            <a:r>
              <a:rPr lang="pl-PL" sz="2100" dirty="0"/>
              <a:t>obejmują działania związane z demontażem, zbieraniem, transportem oraz unieszkodliwieniem wyrobów zawierających azbest.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100" b="1" dirty="0"/>
              <a:t> </a:t>
            </a:r>
            <a:r>
              <a:rPr lang="pl-PL" sz="2100" dirty="0"/>
              <a:t>Do zadań wnioskującej jednostki należy pośrednictwo w przekazywaniu dofinansowania ostatecznemu odbiorcy, jak również wybór </a:t>
            </a:r>
            <a:r>
              <a:rPr lang="pl-PL" sz="2100" b="1" dirty="0"/>
              <a:t>wykonawcy </a:t>
            </a:r>
            <a:r>
              <a:rPr lang="pl-PL" sz="2100" dirty="0"/>
              <a:t>prac, zgodnie z przepisami ustawy Prawo Zamówień Publicznych.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100" dirty="0"/>
              <a:t> Szczegółowe warunki dofinansowania są zawarte na stronie internetowej </a:t>
            </a:r>
            <a:r>
              <a:rPr lang="pl-PL" sz="2100" dirty="0" err="1"/>
              <a:t>WFOŚiGW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561060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840760" cy="1080120"/>
          </a:xfrm>
        </p:spPr>
        <p:txBody>
          <a:bodyPr/>
          <a:lstStyle/>
          <a:p>
            <a:pPr algn="ctr"/>
            <a:r>
              <a:rPr lang="pl-PL" sz="3600" dirty="0"/>
              <a:t>AM TRANS PROGRES SP. ZO.O.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691680" y="1628800"/>
            <a:ext cx="6313512" cy="37444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100" dirty="0"/>
              <a:t> </a:t>
            </a:r>
            <a:r>
              <a:rPr lang="pl-PL" sz="2100" b="1" dirty="0"/>
              <a:t>AM TRANS PROGRES SP Z O.O. </a:t>
            </a:r>
            <a:r>
              <a:rPr lang="pl-PL" sz="2100" dirty="0"/>
              <a:t>świadczy usługi z zakresu ochrony środowiska. Wykonujemy prace projektowo-konsultingowe oraz zajmujemy się usuwaniem substancji niebezpiecznych z otoczenia.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100" b="1" dirty="0"/>
              <a:t> </a:t>
            </a:r>
            <a:r>
              <a:rPr lang="pl-PL" sz="2100" dirty="0"/>
              <a:t>Do grona naszych klientów należą jednostki samorządu terytorialnego – Urzędy Gmin i Powiatów z terenu całej Polski oraz przedsiębiorstwa i zakłady produkcyjne i usługowe.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100" b="1" dirty="0"/>
              <a:t> www.amtrans.pl</a:t>
            </a:r>
            <a:endParaRPr lang="pl-PL" sz="1900" b="1" dirty="0"/>
          </a:p>
        </p:txBody>
      </p:sp>
    </p:spTree>
    <p:extLst>
      <p:ext uri="{BB962C8B-B14F-4D97-AF65-F5344CB8AC3E}">
        <p14:creationId xmlns:p14="http://schemas.microsoft.com/office/powerpoint/2010/main" val="335777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20544" cy="1143000"/>
          </a:xfrm>
        </p:spPr>
        <p:txBody>
          <a:bodyPr/>
          <a:lstStyle/>
          <a:p>
            <a:pPr algn="ctr"/>
            <a:r>
              <a:rPr lang="pl-PL" sz="3600" dirty="0"/>
              <a:t>     </a:t>
            </a:r>
            <a:r>
              <a:rPr lang="pl-PL" sz="3200" dirty="0"/>
              <a:t>CHARAKTERYSTYKA AZBESTU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48014" y="1362472"/>
            <a:ext cx="6720977" cy="4442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Włókna azbestu:</a:t>
            </a:r>
          </a:p>
          <a:p>
            <a:pPr lvl="1"/>
            <a:r>
              <a:rPr lang="pl-PL" dirty="0"/>
              <a:t>są najcieńsze ze wszystkich włókien pochodzenia naturalnego, </a:t>
            </a:r>
          </a:p>
          <a:p>
            <a:pPr lvl="1"/>
            <a:r>
              <a:rPr lang="pl-PL" dirty="0"/>
              <a:t>są wiązkami zbudowanymi z dużej liczby (nawet do kilku tysięcy, a niekiedy nawet do kilkudziesięciu tysięcy) włókien elementarnych,</a:t>
            </a:r>
          </a:p>
          <a:p>
            <a:pPr lvl="1"/>
            <a:r>
              <a:rPr lang="pl-PL" dirty="0"/>
              <a:t>nie ulegają degradacji w środowisku, przez co mogą w nim pozostawać dowolnie długo.</a:t>
            </a:r>
          </a:p>
          <a:p>
            <a:pPr lvl="1"/>
            <a:r>
              <a:rPr lang="pl-PL" dirty="0"/>
              <a:t>mogą się przemieszczać na duże                             odległości z powietrzem.</a:t>
            </a:r>
          </a:p>
          <a:p>
            <a:pPr marL="411480" lvl="1" indent="0">
              <a:buNone/>
            </a:pPr>
            <a:endParaRPr lang="pl-PL" dirty="0"/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932312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5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20544" cy="1143000"/>
          </a:xfrm>
        </p:spPr>
        <p:txBody>
          <a:bodyPr/>
          <a:lstStyle/>
          <a:p>
            <a:pPr algn="ctr"/>
            <a:r>
              <a:rPr lang="pl-PL" sz="3200" dirty="0"/>
              <a:t>WŁAŚCIOWŚCI AZBESTU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75656" y="1810549"/>
            <a:ext cx="6720977" cy="4442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Azbesty posiadają unikalne właściwości chemiczne i fizyczne, ponieważ są:</a:t>
            </a:r>
          </a:p>
          <a:p>
            <a:pPr lvl="1"/>
            <a:r>
              <a:rPr lang="pl-PL" dirty="0"/>
              <a:t>odporne na wysoką temperaturę, a przede wszystkim na ogień,</a:t>
            </a:r>
          </a:p>
          <a:p>
            <a:pPr lvl="1"/>
            <a:r>
              <a:rPr lang="pl-PL" dirty="0"/>
              <a:t>odporne na działanie mrozu, wody morskiej, kwasów i chemikaliów,</a:t>
            </a:r>
          </a:p>
          <a:p>
            <a:pPr lvl="1"/>
            <a:r>
              <a:rPr lang="pl-PL" dirty="0"/>
              <a:t>niezwykle elastyczne i wytrzymałe na rozciąganie,</a:t>
            </a:r>
          </a:p>
          <a:p>
            <a:pPr lvl="1"/>
            <a:r>
              <a:rPr lang="pl-PL" dirty="0"/>
              <a:t>odporne na ścieranie, ściskanie i rozciąganie</a:t>
            </a:r>
          </a:p>
          <a:p>
            <a:pPr lvl="1"/>
            <a:r>
              <a:rPr lang="pl-PL" dirty="0"/>
              <a:t>dobrymi izolatorami ciepła, elektryczności i dźwięku.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1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20544" cy="1143000"/>
          </a:xfrm>
        </p:spPr>
        <p:txBody>
          <a:bodyPr/>
          <a:lstStyle/>
          <a:p>
            <a:pPr algn="ctr"/>
            <a:r>
              <a:rPr lang="pl-PL" sz="3200" dirty="0"/>
              <a:t>KLASYFIKACJA WYROBÓW ZAWIERAJĄCYCH AZBEST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75656" y="1810549"/>
            <a:ext cx="6720977" cy="4442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Wyrób zawierający azbest to każdy wyrób, w którym zawartość azbestu jest równa lub większa od 0,1%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Wyroby zawierające azbest klasyfikowane są w dwóch grupach, biorąc pod uwagę kryterium zawartości azbestu, stosowane spoiwo oraz gęstość objętościową wyrobu:</a:t>
            </a:r>
          </a:p>
          <a:p>
            <a:pPr lvl="1"/>
            <a:r>
              <a:rPr lang="pl-PL" dirty="0"/>
              <a:t>Wyroby miękkie (łamliwe, kruche) o gęstości mniejszej niż 1000kg/m³, które charakteryzują się dużym procentowym udziałem azbestu (ponad 20%) i małym udziałem spoiwa.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670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20544" cy="1143000"/>
          </a:xfrm>
        </p:spPr>
        <p:txBody>
          <a:bodyPr/>
          <a:lstStyle/>
          <a:p>
            <a:pPr algn="ctr"/>
            <a:r>
              <a:rPr lang="pl-PL" sz="3200" dirty="0"/>
              <a:t>KLASYFIKACJA WYROBÓW ZAWIERAJĄCYCH AZBEST C.D.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75656" y="1810549"/>
            <a:ext cx="6720977" cy="4442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Wyroby twarde (</a:t>
            </a:r>
            <a:r>
              <a:rPr lang="pl-PL" dirty="0" err="1"/>
              <a:t>niekruche</a:t>
            </a:r>
            <a:r>
              <a:rPr lang="pl-PL" dirty="0"/>
              <a:t>, sztywne) o gęstości większej niż 1000 kg/m³. Wyroby te były powszechnie stosowane w budownictwie. Charakteryzują się niską procentową zawartością minerałów azbestowych (poniżej 20%) oraz wysoką zawartością spoiwa         (np. cementu).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933242"/>
            <a:ext cx="2387104" cy="179032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03176"/>
            <a:ext cx="1872208" cy="16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9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20544" cy="1143000"/>
          </a:xfrm>
        </p:spPr>
        <p:txBody>
          <a:bodyPr/>
          <a:lstStyle/>
          <a:p>
            <a:pPr algn="ctr"/>
            <a:r>
              <a:rPr lang="pl-PL" sz="3200" dirty="0"/>
              <a:t>ILOŚCI AZBESTU W POSZCZEGÓLNYCH WYROBACH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75656" y="1810549"/>
            <a:ext cx="6720977" cy="4442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Wyroby izolacyjne: wata, włóknina, sznury, przędza, tkaniny termoizolacyjne, taśmy, posiadają 75-100% azbestu.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Wyroby </a:t>
            </a:r>
            <a:r>
              <a:rPr lang="pl-PL" dirty="0" err="1"/>
              <a:t>hydroizolacyjne</a:t>
            </a:r>
            <a:r>
              <a:rPr lang="pl-PL" dirty="0"/>
              <a:t>: lepiki asfaltowe, kity uszczelniające, zaprawy gruntujące, papa dachowa, płytki podłogowe, filtry, posiadają 20-40% azbestu.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Rury kanalizacyjne (bezciśnieniowe) zawierają 15-20% azbestu.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40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" y="6305428"/>
            <a:ext cx="1259632" cy="303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20544" cy="1143000"/>
          </a:xfrm>
        </p:spPr>
        <p:txBody>
          <a:bodyPr/>
          <a:lstStyle/>
          <a:p>
            <a:pPr algn="ctr"/>
            <a:r>
              <a:rPr lang="pl-PL" sz="3200" dirty="0"/>
              <a:t>ILOŚCI AZBESTU W POSZCZEGÓLNYCH WYROBACH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456606" y="1488604"/>
            <a:ext cx="6720977" cy="4442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Rury azbestowo-cementowe zawierają 17-18% azbestu.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Płyty azbestowo-cementowe faliste zawierają 11-13% azbestu.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Płyty azbestowo-cementowe płaskie zawierają 9-11% azbestu.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0" y="5949280"/>
            <a:ext cx="8460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763688" y="623121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Złotniki, ul. Krzemowa 1</a:t>
            </a:r>
          </a:p>
          <a:p>
            <a:r>
              <a:rPr lang="pl-PL" sz="800" dirty="0"/>
              <a:t>62-002 Suchy Las</a:t>
            </a:r>
          </a:p>
          <a:p>
            <a:r>
              <a:rPr lang="pl-PL" sz="800" dirty="0"/>
              <a:t>Tel. 61 656 97 37</a:t>
            </a:r>
          </a:p>
          <a:p>
            <a:r>
              <a:rPr lang="pl-PL" sz="800" dirty="0"/>
              <a:t>e-mail: biuro@amtrans.pl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475656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98" y="3861048"/>
            <a:ext cx="2676093" cy="179298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09" y="3861049"/>
            <a:ext cx="2686115" cy="17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41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1589</TotalTime>
  <Words>3055</Words>
  <Application>Microsoft Office PowerPoint</Application>
  <PresentationFormat>Pokaz na ekranie (4:3)</PresentationFormat>
  <Paragraphs>380</Paragraphs>
  <Slides>38</Slides>
  <Notes>38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3" baseType="lpstr">
      <vt:lpstr>Arial</vt:lpstr>
      <vt:lpstr>Calibri</vt:lpstr>
      <vt:lpstr>Cambria</vt:lpstr>
      <vt:lpstr>Wingdings</vt:lpstr>
      <vt:lpstr>Przyleganie</vt:lpstr>
      <vt:lpstr>AZBEST W TWOIM           OTOCZENIU</vt:lpstr>
      <vt:lpstr>OGÓLNA CHARAKTERYSTYKA AZBESTU</vt:lpstr>
      <vt:lpstr>     ODMIANY AZBESTU</vt:lpstr>
      <vt:lpstr>     CHARAKTERYSTYKA AZBESTU</vt:lpstr>
      <vt:lpstr>WŁAŚCIOWŚCI AZBESTU</vt:lpstr>
      <vt:lpstr>KLASYFIKACJA WYROBÓW ZAWIERAJĄCYCH AZBEST</vt:lpstr>
      <vt:lpstr>KLASYFIKACJA WYROBÓW ZAWIERAJĄCYCH AZBEST C.D.</vt:lpstr>
      <vt:lpstr>ILOŚCI AZBESTU W POSZCZEGÓLNYCH WYROBACH</vt:lpstr>
      <vt:lpstr>ILOŚCI AZBESTU W POSZCZEGÓLNYCH WYROBACH</vt:lpstr>
      <vt:lpstr>ZASTOSOWANIE AZBESTU - budownictwo jednorodzinne</vt:lpstr>
      <vt:lpstr>ZASTOSOWANIE AZBESTU - budownictwo jednorodzinne</vt:lpstr>
      <vt:lpstr>ZASTOSOWANIE AZBESTU - budownictwo wielorodzinne</vt:lpstr>
      <vt:lpstr>ZASTOSOWANIE AZBESTU - budownictwo wielorodzinne</vt:lpstr>
      <vt:lpstr>POZOSTAŁE ZASTOSOWANIA AZBESTU</vt:lpstr>
      <vt:lpstr>MIEJSCA SZCZEGÓLNIE ZAGROŻONE AZBESTEM</vt:lpstr>
      <vt:lpstr>MIEJSCA SZCZEGÓLNIE ZAGROŻONE AZBESTEM</vt:lpstr>
      <vt:lpstr>SZKODLIWOŚĆ AZBESTU</vt:lpstr>
      <vt:lpstr>CHOROBOTWÓRCZE DZIAŁANIE AZBESTU</vt:lpstr>
      <vt:lpstr>AZBEST NA TERENIE POLSKI</vt:lpstr>
      <vt:lpstr>ROZMIESZCZENIE WYROBÓW ZAWIERAJĄCYCH AZBEST</vt:lpstr>
      <vt:lpstr>INWENTARYZACJA WYROBÓW AZBESTOWYCH NA TERENIE GMINY ALEKSANDRÓW KUJAWSKI</vt:lpstr>
      <vt:lpstr>INWENTARYZACJA WYROBÓW AZBESTOWYCH NA TERENIE  GMINY ALEKSANDRÓW KUJAWSKI</vt:lpstr>
      <vt:lpstr>INWENTARYZACJA WYROBÓW AZBESTOWYCH NA TERENIE GMINY ALEKSANDRÓW KUJAWSKI</vt:lpstr>
      <vt:lpstr>PROGRAM USUWANIA WYROBÓW ZAWIERAJĄCYCH AZBEST</vt:lpstr>
      <vt:lpstr>PROGRAM USUWANIA WYROBÓW ZAWIERAJĄCYCH AZBEST</vt:lpstr>
      <vt:lpstr>ASPEKTY PRAWNE</vt:lpstr>
      <vt:lpstr>OBOWIĄZKI WŁAŚCICIELA NIERUCHOMOŚCI</vt:lpstr>
      <vt:lpstr>OBOWIĄZKI WŁAŚCICIELA NIERUCHOMOŚCI</vt:lpstr>
      <vt:lpstr>OBOWIĄZKI WŁAŚCICIELA NIERUCHOMOŚCI</vt:lpstr>
      <vt:lpstr>OCENA STANU WYROBÓW ZAWIERAJACYCH AZBEST</vt:lpstr>
      <vt:lpstr>OCENA STANU WYROBÓW ZAWIERAJĄCYCH AZBEST</vt:lpstr>
      <vt:lpstr>OCENA STANU WYROBÓW ZAWIERAJĄCYCH AZBEST</vt:lpstr>
      <vt:lpstr>OCENA STANU WYROBÓW ZAWIERAJĄCYCH AZBEST</vt:lpstr>
      <vt:lpstr>UNIESZKODLIWIANIE ODPADÓW AZBESTOWYCH</vt:lpstr>
      <vt:lpstr>UNIESZKODLIWIANIE ODPADÓW AZBESTOWYCH</vt:lpstr>
      <vt:lpstr>DOFINANSOWANIE Z WOJEWÓDZKIEGO FUNDUSZ OCHRONY ŚRODOWISKA I GOSPODARKI WODNEJ W BYDGOSZCZY</vt:lpstr>
      <vt:lpstr>WOJEWÓDZKI FUNDUSZ OCHRONY ŚRODOWISKA I GOSPODARKI WODNEJ W BYDGOSZCZY</vt:lpstr>
      <vt:lpstr>AM TRANS PROGRES SP. ZO.O.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amplant</dc:creator>
  <cp:lastModifiedBy>Adam Nowicki</cp:lastModifiedBy>
  <cp:revision>99</cp:revision>
  <dcterms:created xsi:type="dcterms:W3CDTF">2014-01-17T07:50:20Z</dcterms:created>
  <dcterms:modified xsi:type="dcterms:W3CDTF">2020-12-04T09:56:14Z</dcterms:modified>
</cp:coreProperties>
</file>