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67" r:id="rId4"/>
    <p:sldId id="272" r:id="rId5"/>
    <p:sldId id="258" r:id="rId6"/>
    <p:sldId id="259" r:id="rId7"/>
    <p:sldId id="273" r:id="rId8"/>
    <p:sldId id="275" r:id="rId9"/>
    <p:sldId id="260" r:id="rId10"/>
    <p:sldId id="266" r:id="rId11"/>
    <p:sldId id="276" r:id="rId12"/>
    <p:sldId id="277" r:id="rId13"/>
    <p:sldId id="269" r:id="rId14"/>
    <p:sldId id="274"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Styl jasny 2 — Ak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6053" autoAdjust="0"/>
  </p:normalViewPr>
  <p:slideViewPr>
    <p:cSldViewPr snapToGrid="0">
      <p:cViewPr varScale="1">
        <p:scale>
          <a:sx n="77" d="100"/>
          <a:sy n="77" d="100"/>
        </p:scale>
        <p:origin x="18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E489B9-483F-4D6B-8A37-C34BBC2E0BB0}" type="doc">
      <dgm:prSet loTypeId="urn:microsoft.com/office/officeart/2005/8/layout/hProcess9" loCatId="process" qsTypeId="urn:microsoft.com/office/officeart/2005/8/quickstyle/simple1" qsCatId="simple" csTypeId="urn:microsoft.com/office/officeart/2005/8/colors/accent1_1" csCatId="accent1" phldr="1"/>
      <dgm:spPr/>
      <dgm:t>
        <a:bodyPr/>
        <a:lstStyle/>
        <a:p>
          <a:endParaRPr lang="pl-PL"/>
        </a:p>
      </dgm:t>
    </dgm:pt>
    <dgm:pt modelId="{589F82C0-77A9-43AF-BD42-8618FE92836B}">
      <dgm:prSet phldrT="[Tekst]"/>
      <dgm:spPr/>
      <dgm:t>
        <a:bodyPr/>
        <a:lstStyle/>
        <a:p>
          <a:r>
            <a:rPr lang="pl-PL" smtClean="0"/>
            <a:t>Udostępnienie mieszkańcom ankiety internetowej</a:t>
          </a:r>
          <a:endParaRPr lang="pl-PL" dirty="0"/>
        </a:p>
      </dgm:t>
    </dgm:pt>
    <dgm:pt modelId="{B1F2AF4A-5BB1-4220-AE29-EEAEB17AFCB9}" type="parTrans" cxnId="{3CC1B448-4CCA-4D8A-AA24-3B0E8F2CA178}">
      <dgm:prSet/>
      <dgm:spPr/>
      <dgm:t>
        <a:bodyPr/>
        <a:lstStyle/>
        <a:p>
          <a:endParaRPr lang="pl-PL"/>
        </a:p>
      </dgm:t>
    </dgm:pt>
    <dgm:pt modelId="{8F425B79-90AE-4987-A11A-205D49612DA2}" type="sibTrans" cxnId="{3CC1B448-4CCA-4D8A-AA24-3B0E8F2CA178}">
      <dgm:prSet/>
      <dgm:spPr/>
      <dgm:t>
        <a:bodyPr/>
        <a:lstStyle/>
        <a:p>
          <a:endParaRPr lang="pl-PL"/>
        </a:p>
      </dgm:t>
    </dgm:pt>
    <dgm:pt modelId="{4C847066-7F6C-4AB7-AB70-88334B84E7B1}">
      <dgm:prSet phldrT="[Tekst]"/>
      <dgm:spPr/>
      <dgm:t>
        <a:bodyPr/>
        <a:lstStyle/>
        <a:p>
          <a:r>
            <a:rPr lang="pl-PL" smtClean="0"/>
            <a:t>Opracowanie wstępnego projektu Strategii Elektromobilności</a:t>
          </a:r>
          <a:endParaRPr lang="pl-PL" dirty="0"/>
        </a:p>
      </dgm:t>
    </dgm:pt>
    <dgm:pt modelId="{A0CEB990-2D62-44E5-9064-49F1840B53DE}" type="parTrans" cxnId="{A2E35E06-1D25-432E-90EA-8D6B27BDB19F}">
      <dgm:prSet/>
      <dgm:spPr/>
      <dgm:t>
        <a:bodyPr/>
        <a:lstStyle/>
        <a:p>
          <a:endParaRPr lang="pl-PL"/>
        </a:p>
      </dgm:t>
    </dgm:pt>
    <dgm:pt modelId="{FB6DB384-3964-4AD9-B23B-88B4377DF1A2}" type="sibTrans" cxnId="{A2E35E06-1D25-432E-90EA-8D6B27BDB19F}">
      <dgm:prSet/>
      <dgm:spPr/>
      <dgm:t>
        <a:bodyPr/>
        <a:lstStyle/>
        <a:p>
          <a:endParaRPr lang="pl-PL"/>
        </a:p>
      </dgm:t>
    </dgm:pt>
    <dgm:pt modelId="{A2BD5033-141B-45E0-BC1C-DC0E7EE6E9C2}">
      <dgm:prSet phldrT="[Tekst]"/>
      <dgm:spPr/>
      <dgm:t>
        <a:bodyPr/>
        <a:lstStyle/>
        <a:p>
          <a:r>
            <a:rPr lang="pl-PL" smtClean="0"/>
            <a:t>Konsultacje społeczne projektu Strategii Elektromobilności</a:t>
          </a:r>
          <a:endParaRPr lang="pl-PL" dirty="0"/>
        </a:p>
      </dgm:t>
    </dgm:pt>
    <dgm:pt modelId="{B64576E3-EE3A-468D-969E-3C42EAE48498}" type="parTrans" cxnId="{9E0FF245-42CE-45FC-B01E-4F11B333D9A2}">
      <dgm:prSet/>
      <dgm:spPr/>
      <dgm:t>
        <a:bodyPr/>
        <a:lstStyle/>
        <a:p>
          <a:endParaRPr lang="pl-PL"/>
        </a:p>
      </dgm:t>
    </dgm:pt>
    <dgm:pt modelId="{24396380-7AF8-403D-91D5-21122425B88B}" type="sibTrans" cxnId="{9E0FF245-42CE-45FC-B01E-4F11B333D9A2}">
      <dgm:prSet/>
      <dgm:spPr/>
      <dgm:t>
        <a:bodyPr/>
        <a:lstStyle/>
        <a:p>
          <a:endParaRPr lang="pl-PL"/>
        </a:p>
      </dgm:t>
    </dgm:pt>
    <dgm:pt modelId="{0D78AA42-0229-4101-962E-D84874AEFB78}">
      <dgm:prSet/>
      <dgm:spPr/>
      <dgm:t>
        <a:bodyPr/>
        <a:lstStyle/>
        <a:p>
          <a:r>
            <a:rPr lang="pl-PL" smtClean="0"/>
            <a:t>Uchwalenie dokumentu przez Radę Miasta </a:t>
          </a:r>
          <a:endParaRPr lang="pl-PL" dirty="0"/>
        </a:p>
      </dgm:t>
    </dgm:pt>
    <dgm:pt modelId="{61E0B4A0-E989-4482-B40D-EC9DAF4B0613}" type="parTrans" cxnId="{77F90039-3B0C-4D02-87A0-2E0FAB5ED819}">
      <dgm:prSet/>
      <dgm:spPr/>
      <dgm:t>
        <a:bodyPr/>
        <a:lstStyle/>
        <a:p>
          <a:endParaRPr lang="pl-PL"/>
        </a:p>
      </dgm:t>
    </dgm:pt>
    <dgm:pt modelId="{73409D4C-AEC5-4FA3-9624-6AFFB47D07DD}" type="sibTrans" cxnId="{77F90039-3B0C-4D02-87A0-2E0FAB5ED819}">
      <dgm:prSet/>
      <dgm:spPr/>
      <dgm:t>
        <a:bodyPr/>
        <a:lstStyle/>
        <a:p>
          <a:endParaRPr lang="pl-PL"/>
        </a:p>
      </dgm:t>
    </dgm:pt>
    <dgm:pt modelId="{7414F0A9-D32F-4CBE-8BC0-5EA325C908B3}">
      <dgm:prSet/>
      <dgm:spPr/>
      <dgm:t>
        <a:bodyPr/>
        <a:lstStyle/>
        <a:p>
          <a:r>
            <a:rPr lang="pl-PL" smtClean="0"/>
            <a:t>Realizacja założeń Strategii </a:t>
          </a:r>
          <a:endParaRPr lang="pl-PL" dirty="0"/>
        </a:p>
      </dgm:t>
    </dgm:pt>
    <dgm:pt modelId="{C50C5953-696D-45F3-A43E-F89A35F0F0A2}" type="parTrans" cxnId="{4692094B-7D3B-4A7A-9F39-7C3B1BA39A75}">
      <dgm:prSet/>
      <dgm:spPr/>
      <dgm:t>
        <a:bodyPr/>
        <a:lstStyle/>
        <a:p>
          <a:endParaRPr lang="pl-PL"/>
        </a:p>
      </dgm:t>
    </dgm:pt>
    <dgm:pt modelId="{FEFAEB6F-9195-4A93-B288-5A06B7FEE314}" type="sibTrans" cxnId="{4692094B-7D3B-4A7A-9F39-7C3B1BA39A75}">
      <dgm:prSet/>
      <dgm:spPr/>
      <dgm:t>
        <a:bodyPr/>
        <a:lstStyle/>
        <a:p>
          <a:endParaRPr lang="pl-PL"/>
        </a:p>
      </dgm:t>
    </dgm:pt>
    <dgm:pt modelId="{6CD1711E-5436-4523-BDBB-AB0A916E5D13}" type="pres">
      <dgm:prSet presAssocID="{CCE489B9-483F-4D6B-8A37-C34BBC2E0BB0}" presName="CompostProcess" presStyleCnt="0">
        <dgm:presLayoutVars>
          <dgm:dir/>
          <dgm:resizeHandles val="exact"/>
        </dgm:presLayoutVars>
      </dgm:prSet>
      <dgm:spPr/>
      <dgm:t>
        <a:bodyPr/>
        <a:lstStyle/>
        <a:p>
          <a:endParaRPr lang="pl-PL"/>
        </a:p>
      </dgm:t>
    </dgm:pt>
    <dgm:pt modelId="{23F5603A-4668-4ECD-A58A-78C2281C8F4D}" type="pres">
      <dgm:prSet presAssocID="{CCE489B9-483F-4D6B-8A37-C34BBC2E0BB0}" presName="arrow" presStyleLbl="bgShp" presStyleIdx="0" presStyleCnt="1"/>
      <dgm:spPr/>
      <dgm:t>
        <a:bodyPr/>
        <a:lstStyle/>
        <a:p>
          <a:endParaRPr lang="pl-PL"/>
        </a:p>
      </dgm:t>
    </dgm:pt>
    <dgm:pt modelId="{36B33FDF-4798-4442-9B25-BC85B9FC87BC}" type="pres">
      <dgm:prSet presAssocID="{CCE489B9-483F-4D6B-8A37-C34BBC2E0BB0}" presName="linearProcess" presStyleCnt="0"/>
      <dgm:spPr/>
      <dgm:t>
        <a:bodyPr/>
        <a:lstStyle/>
        <a:p>
          <a:endParaRPr lang="pl-PL"/>
        </a:p>
      </dgm:t>
    </dgm:pt>
    <dgm:pt modelId="{1B32A5F9-3BFA-43A9-BC83-B0860B84A14A}" type="pres">
      <dgm:prSet presAssocID="{589F82C0-77A9-43AF-BD42-8618FE92836B}" presName="textNode" presStyleLbl="node1" presStyleIdx="0" presStyleCnt="5">
        <dgm:presLayoutVars>
          <dgm:bulletEnabled val="1"/>
        </dgm:presLayoutVars>
      </dgm:prSet>
      <dgm:spPr/>
      <dgm:t>
        <a:bodyPr/>
        <a:lstStyle/>
        <a:p>
          <a:endParaRPr lang="pl-PL"/>
        </a:p>
      </dgm:t>
    </dgm:pt>
    <dgm:pt modelId="{228E7DE6-D511-4712-8011-A0E247A8669E}" type="pres">
      <dgm:prSet presAssocID="{8F425B79-90AE-4987-A11A-205D49612DA2}" presName="sibTrans" presStyleCnt="0"/>
      <dgm:spPr/>
      <dgm:t>
        <a:bodyPr/>
        <a:lstStyle/>
        <a:p>
          <a:endParaRPr lang="pl-PL"/>
        </a:p>
      </dgm:t>
    </dgm:pt>
    <dgm:pt modelId="{04844F0A-B62F-46A2-9A6F-5C2A5A99D965}" type="pres">
      <dgm:prSet presAssocID="{4C847066-7F6C-4AB7-AB70-88334B84E7B1}" presName="textNode" presStyleLbl="node1" presStyleIdx="1" presStyleCnt="5">
        <dgm:presLayoutVars>
          <dgm:bulletEnabled val="1"/>
        </dgm:presLayoutVars>
      </dgm:prSet>
      <dgm:spPr/>
      <dgm:t>
        <a:bodyPr/>
        <a:lstStyle/>
        <a:p>
          <a:endParaRPr lang="pl-PL"/>
        </a:p>
      </dgm:t>
    </dgm:pt>
    <dgm:pt modelId="{80D81435-9207-461D-80BC-DF6DBFF9AC20}" type="pres">
      <dgm:prSet presAssocID="{FB6DB384-3964-4AD9-B23B-88B4377DF1A2}" presName="sibTrans" presStyleCnt="0"/>
      <dgm:spPr/>
      <dgm:t>
        <a:bodyPr/>
        <a:lstStyle/>
        <a:p>
          <a:endParaRPr lang="pl-PL"/>
        </a:p>
      </dgm:t>
    </dgm:pt>
    <dgm:pt modelId="{2B192EF2-89CB-4CF0-83A0-14614CA6D320}" type="pres">
      <dgm:prSet presAssocID="{A2BD5033-141B-45E0-BC1C-DC0E7EE6E9C2}" presName="textNode" presStyleLbl="node1" presStyleIdx="2" presStyleCnt="5">
        <dgm:presLayoutVars>
          <dgm:bulletEnabled val="1"/>
        </dgm:presLayoutVars>
      </dgm:prSet>
      <dgm:spPr/>
      <dgm:t>
        <a:bodyPr/>
        <a:lstStyle/>
        <a:p>
          <a:endParaRPr lang="pl-PL"/>
        </a:p>
      </dgm:t>
    </dgm:pt>
    <dgm:pt modelId="{22E7E13A-6545-4B15-9CCD-6680C3E2912C}" type="pres">
      <dgm:prSet presAssocID="{24396380-7AF8-403D-91D5-21122425B88B}" presName="sibTrans" presStyleCnt="0"/>
      <dgm:spPr/>
      <dgm:t>
        <a:bodyPr/>
        <a:lstStyle/>
        <a:p>
          <a:endParaRPr lang="pl-PL"/>
        </a:p>
      </dgm:t>
    </dgm:pt>
    <dgm:pt modelId="{CDBED52C-B6AB-40FC-9BF9-013D968109C9}" type="pres">
      <dgm:prSet presAssocID="{0D78AA42-0229-4101-962E-D84874AEFB78}" presName="textNode" presStyleLbl="node1" presStyleIdx="3" presStyleCnt="5">
        <dgm:presLayoutVars>
          <dgm:bulletEnabled val="1"/>
        </dgm:presLayoutVars>
      </dgm:prSet>
      <dgm:spPr/>
      <dgm:t>
        <a:bodyPr/>
        <a:lstStyle/>
        <a:p>
          <a:endParaRPr lang="pl-PL"/>
        </a:p>
      </dgm:t>
    </dgm:pt>
    <dgm:pt modelId="{FDCBF503-72DC-4032-899D-438403E0B957}" type="pres">
      <dgm:prSet presAssocID="{73409D4C-AEC5-4FA3-9624-6AFFB47D07DD}" presName="sibTrans" presStyleCnt="0"/>
      <dgm:spPr/>
      <dgm:t>
        <a:bodyPr/>
        <a:lstStyle/>
        <a:p>
          <a:endParaRPr lang="pl-PL"/>
        </a:p>
      </dgm:t>
    </dgm:pt>
    <dgm:pt modelId="{51E1D18C-5755-4749-A69B-DBCAA25B03D6}" type="pres">
      <dgm:prSet presAssocID="{7414F0A9-D32F-4CBE-8BC0-5EA325C908B3}" presName="textNode" presStyleLbl="node1" presStyleIdx="4" presStyleCnt="5">
        <dgm:presLayoutVars>
          <dgm:bulletEnabled val="1"/>
        </dgm:presLayoutVars>
      </dgm:prSet>
      <dgm:spPr/>
      <dgm:t>
        <a:bodyPr/>
        <a:lstStyle/>
        <a:p>
          <a:endParaRPr lang="pl-PL"/>
        </a:p>
      </dgm:t>
    </dgm:pt>
  </dgm:ptLst>
  <dgm:cxnLst>
    <dgm:cxn modelId="{3CC1B448-4CCA-4D8A-AA24-3B0E8F2CA178}" srcId="{CCE489B9-483F-4D6B-8A37-C34BBC2E0BB0}" destId="{589F82C0-77A9-43AF-BD42-8618FE92836B}" srcOrd="0" destOrd="0" parTransId="{B1F2AF4A-5BB1-4220-AE29-EEAEB17AFCB9}" sibTransId="{8F425B79-90AE-4987-A11A-205D49612DA2}"/>
    <dgm:cxn modelId="{E5D038B0-7B8F-4415-B102-C7C6877EA95A}" type="presOf" srcId="{A2BD5033-141B-45E0-BC1C-DC0E7EE6E9C2}" destId="{2B192EF2-89CB-4CF0-83A0-14614CA6D320}" srcOrd="0" destOrd="0" presId="urn:microsoft.com/office/officeart/2005/8/layout/hProcess9"/>
    <dgm:cxn modelId="{7105F45F-841A-432D-9658-9BCBFAEFC459}" type="presOf" srcId="{7414F0A9-D32F-4CBE-8BC0-5EA325C908B3}" destId="{51E1D18C-5755-4749-A69B-DBCAA25B03D6}" srcOrd="0" destOrd="0" presId="urn:microsoft.com/office/officeart/2005/8/layout/hProcess9"/>
    <dgm:cxn modelId="{9E0FF245-42CE-45FC-B01E-4F11B333D9A2}" srcId="{CCE489B9-483F-4D6B-8A37-C34BBC2E0BB0}" destId="{A2BD5033-141B-45E0-BC1C-DC0E7EE6E9C2}" srcOrd="2" destOrd="0" parTransId="{B64576E3-EE3A-468D-969E-3C42EAE48498}" sibTransId="{24396380-7AF8-403D-91D5-21122425B88B}"/>
    <dgm:cxn modelId="{77F90039-3B0C-4D02-87A0-2E0FAB5ED819}" srcId="{CCE489B9-483F-4D6B-8A37-C34BBC2E0BB0}" destId="{0D78AA42-0229-4101-962E-D84874AEFB78}" srcOrd="3" destOrd="0" parTransId="{61E0B4A0-E989-4482-B40D-EC9DAF4B0613}" sibTransId="{73409D4C-AEC5-4FA3-9624-6AFFB47D07DD}"/>
    <dgm:cxn modelId="{63ABB392-8031-4D45-82F9-D265D9145DCA}" type="presOf" srcId="{0D78AA42-0229-4101-962E-D84874AEFB78}" destId="{CDBED52C-B6AB-40FC-9BF9-013D968109C9}" srcOrd="0" destOrd="0" presId="urn:microsoft.com/office/officeart/2005/8/layout/hProcess9"/>
    <dgm:cxn modelId="{9F55BA56-89B7-49DD-8A95-F0871993EB79}" type="presOf" srcId="{4C847066-7F6C-4AB7-AB70-88334B84E7B1}" destId="{04844F0A-B62F-46A2-9A6F-5C2A5A99D965}" srcOrd="0" destOrd="0" presId="urn:microsoft.com/office/officeart/2005/8/layout/hProcess9"/>
    <dgm:cxn modelId="{A2E35E06-1D25-432E-90EA-8D6B27BDB19F}" srcId="{CCE489B9-483F-4D6B-8A37-C34BBC2E0BB0}" destId="{4C847066-7F6C-4AB7-AB70-88334B84E7B1}" srcOrd="1" destOrd="0" parTransId="{A0CEB990-2D62-44E5-9064-49F1840B53DE}" sibTransId="{FB6DB384-3964-4AD9-B23B-88B4377DF1A2}"/>
    <dgm:cxn modelId="{252A139F-5DFB-4090-8CD4-9513A9BC8DEC}" type="presOf" srcId="{CCE489B9-483F-4D6B-8A37-C34BBC2E0BB0}" destId="{6CD1711E-5436-4523-BDBB-AB0A916E5D13}" srcOrd="0" destOrd="0" presId="urn:microsoft.com/office/officeart/2005/8/layout/hProcess9"/>
    <dgm:cxn modelId="{4692094B-7D3B-4A7A-9F39-7C3B1BA39A75}" srcId="{CCE489B9-483F-4D6B-8A37-C34BBC2E0BB0}" destId="{7414F0A9-D32F-4CBE-8BC0-5EA325C908B3}" srcOrd="4" destOrd="0" parTransId="{C50C5953-696D-45F3-A43E-F89A35F0F0A2}" sibTransId="{FEFAEB6F-9195-4A93-B288-5A06B7FEE314}"/>
    <dgm:cxn modelId="{09022F44-84AD-4807-973E-B3D3B9370C0C}" type="presOf" srcId="{589F82C0-77A9-43AF-BD42-8618FE92836B}" destId="{1B32A5F9-3BFA-43A9-BC83-B0860B84A14A}" srcOrd="0" destOrd="0" presId="urn:microsoft.com/office/officeart/2005/8/layout/hProcess9"/>
    <dgm:cxn modelId="{B5A48D80-84F7-40AA-A56D-A6FB62865634}" type="presParOf" srcId="{6CD1711E-5436-4523-BDBB-AB0A916E5D13}" destId="{23F5603A-4668-4ECD-A58A-78C2281C8F4D}" srcOrd="0" destOrd="0" presId="urn:microsoft.com/office/officeart/2005/8/layout/hProcess9"/>
    <dgm:cxn modelId="{A9278A70-F247-4C10-A6D7-3B0933A420D3}" type="presParOf" srcId="{6CD1711E-5436-4523-BDBB-AB0A916E5D13}" destId="{36B33FDF-4798-4442-9B25-BC85B9FC87BC}" srcOrd="1" destOrd="0" presId="urn:microsoft.com/office/officeart/2005/8/layout/hProcess9"/>
    <dgm:cxn modelId="{8D0C6393-8668-4D74-9AF3-46FDDB187E52}" type="presParOf" srcId="{36B33FDF-4798-4442-9B25-BC85B9FC87BC}" destId="{1B32A5F9-3BFA-43A9-BC83-B0860B84A14A}" srcOrd="0" destOrd="0" presId="urn:microsoft.com/office/officeart/2005/8/layout/hProcess9"/>
    <dgm:cxn modelId="{8FDE4542-D86F-434C-A49C-AE8DD590AE52}" type="presParOf" srcId="{36B33FDF-4798-4442-9B25-BC85B9FC87BC}" destId="{228E7DE6-D511-4712-8011-A0E247A8669E}" srcOrd="1" destOrd="0" presId="urn:microsoft.com/office/officeart/2005/8/layout/hProcess9"/>
    <dgm:cxn modelId="{683997AB-9E89-49EA-877D-4216F55E64DB}" type="presParOf" srcId="{36B33FDF-4798-4442-9B25-BC85B9FC87BC}" destId="{04844F0A-B62F-46A2-9A6F-5C2A5A99D965}" srcOrd="2" destOrd="0" presId="urn:microsoft.com/office/officeart/2005/8/layout/hProcess9"/>
    <dgm:cxn modelId="{6F16C7B7-31D3-4DA5-A85E-6313A8069CEE}" type="presParOf" srcId="{36B33FDF-4798-4442-9B25-BC85B9FC87BC}" destId="{80D81435-9207-461D-80BC-DF6DBFF9AC20}" srcOrd="3" destOrd="0" presId="urn:microsoft.com/office/officeart/2005/8/layout/hProcess9"/>
    <dgm:cxn modelId="{5C0D7DBD-AAEB-4D5D-A5F8-BCB4DDF79E8A}" type="presParOf" srcId="{36B33FDF-4798-4442-9B25-BC85B9FC87BC}" destId="{2B192EF2-89CB-4CF0-83A0-14614CA6D320}" srcOrd="4" destOrd="0" presId="urn:microsoft.com/office/officeart/2005/8/layout/hProcess9"/>
    <dgm:cxn modelId="{8FA3A974-A1E5-424E-9EEB-A2140429FD3B}" type="presParOf" srcId="{36B33FDF-4798-4442-9B25-BC85B9FC87BC}" destId="{22E7E13A-6545-4B15-9CCD-6680C3E2912C}" srcOrd="5" destOrd="0" presId="urn:microsoft.com/office/officeart/2005/8/layout/hProcess9"/>
    <dgm:cxn modelId="{2F830A91-CFE2-46A8-85D8-2995091B276B}" type="presParOf" srcId="{36B33FDF-4798-4442-9B25-BC85B9FC87BC}" destId="{CDBED52C-B6AB-40FC-9BF9-013D968109C9}" srcOrd="6" destOrd="0" presId="urn:microsoft.com/office/officeart/2005/8/layout/hProcess9"/>
    <dgm:cxn modelId="{86D49A11-4E65-435C-884F-095F0DA3CC86}" type="presParOf" srcId="{36B33FDF-4798-4442-9B25-BC85B9FC87BC}" destId="{FDCBF503-72DC-4032-899D-438403E0B957}" srcOrd="7" destOrd="0" presId="urn:microsoft.com/office/officeart/2005/8/layout/hProcess9"/>
    <dgm:cxn modelId="{E4532E4D-363A-4397-97B7-04EECD6CD756}" type="presParOf" srcId="{36B33FDF-4798-4442-9B25-BC85B9FC87BC}" destId="{51E1D18C-5755-4749-A69B-DBCAA25B03D6}"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036F795-3418-40D4-B0B7-E91CBA6D07B9}" type="doc">
      <dgm:prSet loTypeId="urn:microsoft.com/office/officeart/2005/8/layout/hList3" loCatId="list" qsTypeId="urn:microsoft.com/office/officeart/2005/8/quickstyle/3d3" qsCatId="3D" csTypeId="urn:microsoft.com/office/officeart/2005/8/colors/accent1_1" csCatId="accent1" phldr="1"/>
      <dgm:spPr/>
    </dgm:pt>
    <dgm:pt modelId="{493737EA-A8D5-4C94-B880-04421E2D384E}">
      <dgm:prSet phldrT="[Tekst]"/>
      <dgm:spPr/>
      <dgm:t>
        <a:bodyPr/>
        <a:lstStyle/>
        <a:p>
          <a:r>
            <a:rPr lang="pl-PL" dirty="0" err="1">
              <a:solidFill>
                <a:schemeClr val="tx1">
                  <a:lumMod val="95000"/>
                  <a:lumOff val="5000"/>
                </a:schemeClr>
              </a:solidFill>
            </a:rPr>
            <a:t>Elektromobilność</a:t>
          </a:r>
          <a:r>
            <a:rPr lang="pl-PL" dirty="0">
              <a:solidFill>
                <a:schemeClr val="tx1">
                  <a:lumMod val="95000"/>
                  <a:lumOff val="5000"/>
                </a:schemeClr>
              </a:solidFill>
            </a:rPr>
            <a:t> drogą do zwiększenia dostępności komunikacyjnej i poprawy poziomu życia mieszkańców gminy</a:t>
          </a:r>
        </a:p>
      </dgm:t>
    </dgm:pt>
    <dgm:pt modelId="{D6F7F790-816E-4690-9F64-7AAE31EA9F5C}" type="parTrans" cxnId="{16A09088-1E8B-44FB-ADDE-EB2CC5532622}">
      <dgm:prSet/>
      <dgm:spPr/>
      <dgm:t>
        <a:bodyPr/>
        <a:lstStyle/>
        <a:p>
          <a:endParaRPr lang="pl-PL"/>
        </a:p>
      </dgm:t>
    </dgm:pt>
    <dgm:pt modelId="{19EB4972-9982-44E0-AB62-C76E64F19500}" type="sibTrans" cxnId="{16A09088-1E8B-44FB-ADDE-EB2CC5532622}">
      <dgm:prSet/>
      <dgm:spPr/>
      <dgm:t>
        <a:bodyPr/>
        <a:lstStyle/>
        <a:p>
          <a:endParaRPr lang="pl-PL"/>
        </a:p>
      </dgm:t>
    </dgm:pt>
    <dgm:pt modelId="{F15F63AC-6DD8-4EDA-8289-82E78DD85975}">
      <dgm:prSet phldrT="[Tekst]"/>
      <dgm:spPr/>
      <dgm:t>
        <a:bodyPr/>
        <a:lstStyle/>
        <a:p>
          <a:r>
            <a:rPr lang="pl-PL"/>
            <a:t>Dobry klimat dla rozwoju elektromobilności</a:t>
          </a:r>
        </a:p>
      </dgm:t>
    </dgm:pt>
    <dgm:pt modelId="{EDBADAFB-A85D-4508-A565-583FEDFFBB52}" type="parTrans" cxnId="{4884181F-72F6-4AAA-B33A-3C3F37D45229}">
      <dgm:prSet/>
      <dgm:spPr/>
      <dgm:t>
        <a:bodyPr/>
        <a:lstStyle/>
        <a:p>
          <a:endParaRPr lang="pl-PL"/>
        </a:p>
      </dgm:t>
    </dgm:pt>
    <dgm:pt modelId="{6998F312-02B7-4955-A30A-575C7C562723}" type="sibTrans" cxnId="{4884181F-72F6-4AAA-B33A-3C3F37D45229}">
      <dgm:prSet/>
      <dgm:spPr/>
      <dgm:t>
        <a:bodyPr/>
        <a:lstStyle/>
        <a:p>
          <a:endParaRPr lang="pl-PL"/>
        </a:p>
      </dgm:t>
    </dgm:pt>
    <dgm:pt modelId="{7BE5CEC3-E025-4A09-B049-0358441D0705}">
      <dgm:prSet phldrT="[Tekst]"/>
      <dgm:spPr/>
      <dgm:t>
        <a:bodyPr/>
        <a:lstStyle/>
        <a:p>
          <a:r>
            <a:rPr lang="pl-PL"/>
            <a:t>Gmina na drodze do zerowej emisji i zrównoważonego transportu</a:t>
          </a:r>
        </a:p>
      </dgm:t>
    </dgm:pt>
    <dgm:pt modelId="{FE85427D-FE33-4035-BBEE-87DE25A6F72A}" type="parTrans" cxnId="{D0C7D0AE-44B3-45EB-BCB3-FABB03361C51}">
      <dgm:prSet/>
      <dgm:spPr/>
      <dgm:t>
        <a:bodyPr/>
        <a:lstStyle/>
        <a:p>
          <a:endParaRPr lang="pl-PL"/>
        </a:p>
      </dgm:t>
    </dgm:pt>
    <dgm:pt modelId="{6EA81712-9F5A-4B77-A695-C599BAE8ECF1}" type="sibTrans" cxnId="{D0C7D0AE-44B3-45EB-BCB3-FABB03361C51}">
      <dgm:prSet/>
      <dgm:spPr/>
      <dgm:t>
        <a:bodyPr/>
        <a:lstStyle/>
        <a:p>
          <a:endParaRPr lang="pl-PL"/>
        </a:p>
      </dgm:t>
    </dgm:pt>
    <dgm:pt modelId="{288154F5-F80F-4DBE-BE52-48CA0464636A}">
      <dgm:prSet phldrT="[Tekst]"/>
      <dgm:spPr/>
      <dgm:t>
        <a:bodyPr/>
        <a:lstStyle/>
        <a:p>
          <a:r>
            <a:rPr lang="pl-PL"/>
            <a:t>Gmina przyjazna niskoemisyjnym źródłom napędu</a:t>
          </a:r>
        </a:p>
      </dgm:t>
    </dgm:pt>
    <dgm:pt modelId="{95FB3C22-DE19-4FD4-9CA4-4EE9FD8EEC07}" type="parTrans" cxnId="{B7E88A8D-1C9E-4CA6-B9B1-CEA8E968BC2C}">
      <dgm:prSet/>
      <dgm:spPr/>
      <dgm:t>
        <a:bodyPr/>
        <a:lstStyle/>
        <a:p>
          <a:endParaRPr lang="pl-PL"/>
        </a:p>
      </dgm:t>
    </dgm:pt>
    <dgm:pt modelId="{43854808-C661-4D38-95C5-F889F51374CF}" type="sibTrans" cxnId="{B7E88A8D-1C9E-4CA6-B9B1-CEA8E968BC2C}">
      <dgm:prSet/>
      <dgm:spPr/>
      <dgm:t>
        <a:bodyPr/>
        <a:lstStyle/>
        <a:p>
          <a:endParaRPr lang="pl-PL"/>
        </a:p>
      </dgm:t>
    </dgm:pt>
    <dgm:pt modelId="{5E1D2EB7-6A80-41F4-9EF0-3E110F665386}" type="pres">
      <dgm:prSet presAssocID="{9036F795-3418-40D4-B0B7-E91CBA6D07B9}" presName="composite" presStyleCnt="0">
        <dgm:presLayoutVars>
          <dgm:chMax val="1"/>
          <dgm:dir/>
          <dgm:resizeHandles val="exact"/>
        </dgm:presLayoutVars>
      </dgm:prSet>
      <dgm:spPr/>
    </dgm:pt>
    <dgm:pt modelId="{E562B8C8-3D2C-418C-818F-F474880B4BF8}" type="pres">
      <dgm:prSet presAssocID="{493737EA-A8D5-4C94-B880-04421E2D384E}" presName="roof" presStyleLbl="dkBgShp" presStyleIdx="0" presStyleCnt="2" custScaleY="137651" custLinFactNeighborX="347" custLinFactNeighborY="5952"/>
      <dgm:spPr/>
      <dgm:t>
        <a:bodyPr/>
        <a:lstStyle/>
        <a:p>
          <a:endParaRPr lang="pl-PL"/>
        </a:p>
      </dgm:t>
    </dgm:pt>
    <dgm:pt modelId="{D655E515-68CC-46D6-BFA3-D9A587A8A256}" type="pres">
      <dgm:prSet presAssocID="{493737EA-A8D5-4C94-B880-04421E2D384E}" presName="pillars" presStyleCnt="0"/>
      <dgm:spPr/>
    </dgm:pt>
    <dgm:pt modelId="{8D2942D1-D3CA-41C6-AE2A-6494172988DB}" type="pres">
      <dgm:prSet presAssocID="{493737EA-A8D5-4C94-B880-04421E2D384E}" presName="pillar1" presStyleLbl="node1" presStyleIdx="0" presStyleCnt="3" custScaleY="81972">
        <dgm:presLayoutVars>
          <dgm:bulletEnabled val="1"/>
        </dgm:presLayoutVars>
      </dgm:prSet>
      <dgm:spPr/>
      <dgm:t>
        <a:bodyPr/>
        <a:lstStyle/>
        <a:p>
          <a:endParaRPr lang="pl-PL"/>
        </a:p>
      </dgm:t>
    </dgm:pt>
    <dgm:pt modelId="{D309EC35-D184-4BFF-BA3A-B7BF6A8BB38F}" type="pres">
      <dgm:prSet presAssocID="{7BE5CEC3-E025-4A09-B049-0358441D0705}" presName="pillarX" presStyleLbl="node1" presStyleIdx="1" presStyleCnt="3" custScaleX="100639" custScaleY="81972" custLinFactNeighborX="-179" custLinFactNeighborY="0">
        <dgm:presLayoutVars>
          <dgm:bulletEnabled val="1"/>
        </dgm:presLayoutVars>
      </dgm:prSet>
      <dgm:spPr/>
      <dgm:t>
        <a:bodyPr/>
        <a:lstStyle/>
        <a:p>
          <a:endParaRPr lang="pl-PL"/>
        </a:p>
      </dgm:t>
    </dgm:pt>
    <dgm:pt modelId="{B77D1726-BFBB-4605-9785-23CA9CE32EB4}" type="pres">
      <dgm:prSet presAssocID="{288154F5-F80F-4DBE-BE52-48CA0464636A}" presName="pillarX" presStyleLbl="node1" presStyleIdx="2" presStyleCnt="3" custScaleY="81972">
        <dgm:presLayoutVars>
          <dgm:bulletEnabled val="1"/>
        </dgm:presLayoutVars>
      </dgm:prSet>
      <dgm:spPr/>
      <dgm:t>
        <a:bodyPr/>
        <a:lstStyle/>
        <a:p>
          <a:endParaRPr lang="pl-PL"/>
        </a:p>
      </dgm:t>
    </dgm:pt>
    <dgm:pt modelId="{170C1132-F419-42C7-8714-36C450EE30F7}" type="pres">
      <dgm:prSet presAssocID="{493737EA-A8D5-4C94-B880-04421E2D384E}" presName="base" presStyleLbl="dkBgShp" presStyleIdx="1" presStyleCnt="2"/>
      <dgm:spPr/>
    </dgm:pt>
  </dgm:ptLst>
  <dgm:cxnLst>
    <dgm:cxn modelId="{D0C7D0AE-44B3-45EB-BCB3-FABB03361C51}" srcId="{493737EA-A8D5-4C94-B880-04421E2D384E}" destId="{7BE5CEC3-E025-4A09-B049-0358441D0705}" srcOrd="1" destOrd="0" parTransId="{FE85427D-FE33-4035-BBEE-87DE25A6F72A}" sibTransId="{6EA81712-9F5A-4B77-A695-C599BAE8ECF1}"/>
    <dgm:cxn modelId="{B7E88A8D-1C9E-4CA6-B9B1-CEA8E968BC2C}" srcId="{493737EA-A8D5-4C94-B880-04421E2D384E}" destId="{288154F5-F80F-4DBE-BE52-48CA0464636A}" srcOrd="2" destOrd="0" parTransId="{95FB3C22-DE19-4FD4-9CA4-4EE9FD8EEC07}" sibTransId="{43854808-C661-4D38-95C5-F889F51374CF}"/>
    <dgm:cxn modelId="{9A6BE3AE-49C5-4415-83AE-B6F16E20D270}" type="presOf" srcId="{493737EA-A8D5-4C94-B880-04421E2D384E}" destId="{E562B8C8-3D2C-418C-818F-F474880B4BF8}" srcOrd="0" destOrd="0" presId="urn:microsoft.com/office/officeart/2005/8/layout/hList3"/>
    <dgm:cxn modelId="{02E55E16-DF64-4B0F-A83E-B2454F8E730B}" type="presOf" srcId="{9036F795-3418-40D4-B0B7-E91CBA6D07B9}" destId="{5E1D2EB7-6A80-41F4-9EF0-3E110F665386}" srcOrd="0" destOrd="0" presId="urn:microsoft.com/office/officeart/2005/8/layout/hList3"/>
    <dgm:cxn modelId="{4884181F-72F6-4AAA-B33A-3C3F37D45229}" srcId="{493737EA-A8D5-4C94-B880-04421E2D384E}" destId="{F15F63AC-6DD8-4EDA-8289-82E78DD85975}" srcOrd="0" destOrd="0" parTransId="{EDBADAFB-A85D-4508-A565-583FEDFFBB52}" sibTransId="{6998F312-02B7-4955-A30A-575C7C562723}"/>
    <dgm:cxn modelId="{5E3499CF-6A18-4043-93D6-483312703B1B}" type="presOf" srcId="{288154F5-F80F-4DBE-BE52-48CA0464636A}" destId="{B77D1726-BFBB-4605-9785-23CA9CE32EB4}" srcOrd="0" destOrd="0" presId="urn:microsoft.com/office/officeart/2005/8/layout/hList3"/>
    <dgm:cxn modelId="{AF63895B-AE2C-4C9E-B03B-62734C9B68F6}" type="presOf" srcId="{F15F63AC-6DD8-4EDA-8289-82E78DD85975}" destId="{8D2942D1-D3CA-41C6-AE2A-6494172988DB}" srcOrd="0" destOrd="0" presId="urn:microsoft.com/office/officeart/2005/8/layout/hList3"/>
    <dgm:cxn modelId="{4E17F7AA-7B19-41D2-9600-AC06AC51E690}" type="presOf" srcId="{7BE5CEC3-E025-4A09-B049-0358441D0705}" destId="{D309EC35-D184-4BFF-BA3A-B7BF6A8BB38F}" srcOrd="0" destOrd="0" presId="urn:microsoft.com/office/officeart/2005/8/layout/hList3"/>
    <dgm:cxn modelId="{16A09088-1E8B-44FB-ADDE-EB2CC5532622}" srcId="{9036F795-3418-40D4-B0B7-E91CBA6D07B9}" destId="{493737EA-A8D5-4C94-B880-04421E2D384E}" srcOrd="0" destOrd="0" parTransId="{D6F7F790-816E-4690-9F64-7AAE31EA9F5C}" sibTransId="{19EB4972-9982-44E0-AB62-C76E64F19500}"/>
    <dgm:cxn modelId="{5FDDE281-4C40-4FF4-A584-873403E0C90C}" type="presParOf" srcId="{5E1D2EB7-6A80-41F4-9EF0-3E110F665386}" destId="{E562B8C8-3D2C-418C-818F-F474880B4BF8}" srcOrd="0" destOrd="0" presId="urn:microsoft.com/office/officeart/2005/8/layout/hList3"/>
    <dgm:cxn modelId="{7610D169-19EA-4A98-BCFD-28B0A8EAB762}" type="presParOf" srcId="{5E1D2EB7-6A80-41F4-9EF0-3E110F665386}" destId="{D655E515-68CC-46D6-BFA3-D9A587A8A256}" srcOrd="1" destOrd="0" presId="urn:microsoft.com/office/officeart/2005/8/layout/hList3"/>
    <dgm:cxn modelId="{20005694-B2FB-4A73-BEC3-730C6AFBA6AF}" type="presParOf" srcId="{D655E515-68CC-46D6-BFA3-D9A587A8A256}" destId="{8D2942D1-D3CA-41C6-AE2A-6494172988DB}" srcOrd="0" destOrd="0" presId="urn:microsoft.com/office/officeart/2005/8/layout/hList3"/>
    <dgm:cxn modelId="{87A51D8E-CAC6-422D-82D9-29C77BECF5F9}" type="presParOf" srcId="{D655E515-68CC-46D6-BFA3-D9A587A8A256}" destId="{D309EC35-D184-4BFF-BA3A-B7BF6A8BB38F}" srcOrd="1" destOrd="0" presId="urn:microsoft.com/office/officeart/2005/8/layout/hList3"/>
    <dgm:cxn modelId="{5027B016-A2CB-4B8D-883A-018E0AF89EDD}" type="presParOf" srcId="{D655E515-68CC-46D6-BFA3-D9A587A8A256}" destId="{B77D1726-BFBB-4605-9785-23CA9CE32EB4}" srcOrd="2" destOrd="0" presId="urn:microsoft.com/office/officeart/2005/8/layout/hList3"/>
    <dgm:cxn modelId="{D87B2392-90FC-451B-B87C-0CEBB52E71AB}" type="presParOf" srcId="{5E1D2EB7-6A80-41F4-9EF0-3E110F665386}" destId="{170C1132-F419-42C7-8714-36C450EE30F7}"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F5603A-4668-4ECD-A58A-78C2281C8F4D}">
      <dsp:nvSpPr>
        <dsp:cNvPr id="0" name=""/>
        <dsp:cNvSpPr/>
      </dsp:nvSpPr>
      <dsp:spPr>
        <a:xfrm>
          <a:off x="674965" y="0"/>
          <a:ext cx="7649607" cy="388143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B32A5F9-3BFA-43A9-BC83-B0860B84A14A}">
      <dsp:nvSpPr>
        <dsp:cNvPr id="0" name=""/>
        <dsp:cNvSpPr/>
      </dsp:nvSpPr>
      <dsp:spPr>
        <a:xfrm>
          <a:off x="3954" y="1164431"/>
          <a:ext cx="1729159" cy="1552574"/>
        </a:xfrm>
        <a:prstGeom prst="round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smtClean="0"/>
            <a:t>Udostępnienie mieszkańcom ankiety internetowej</a:t>
          </a:r>
          <a:endParaRPr lang="pl-PL" sz="1400" kern="1200" dirty="0"/>
        </a:p>
      </dsp:txBody>
      <dsp:txXfrm>
        <a:off x="79744" y="1240221"/>
        <a:ext cx="1577579" cy="1400994"/>
      </dsp:txXfrm>
    </dsp:sp>
    <dsp:sp modelId="{04844F0A-B62F-46A2-9A6F-5C2A5A99D965}">
      <dsp:nvSpPr>
        <dsp:cNvPr id="0" name=""/>
        <dsp:cNvSpPr/>
      </dsp:nvSpPr>
      <dsp:spPr>
        <a:xfrm>
          <a:off x="1819572" y="1164431"/>
          <a:ext cx="1729159" cy="1552574"/>
        </a:xfrm>
        <a:prstGeom prst="round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smtClean="0"/>
            <a:t>Opracowanie wstępnego projektu Strategii Elektromobilności</a:t>
          </a:r>
          <a:endParaRPr lang="pl-PL" sz="1400" kern="1200" dirty="0"/>
        </a:p>
      </dsp:txBody>
      <dsp:txXfrm>
        <a:off x="1895362" y="1240221"/>
        <a:ext cx="1577579" cy="1400994"/>
      </dsp:txXfrm>
    </dsp:sp>
    <dsp:sp modelId="{2B192EF2-89CB-4CF0-83A0-14614CA6D320}">
      <dsp:nvSpPr>
        <dsp:cNvPr id="0" name=""/>
        <dsp:cNvSpPr/>
      </dsp:nvSpPr>
      <dsp:spPr>
        <a:xfrm>
          <a:off x="3635189" y="1164431"/>
          <a:ext cx="1729159" cy="1552574"/>
        </a:xfrm>
        <a:prstGeom prst="round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smtClean="0"/>
            <a:t>Konsultacje społeczne projektu Strategii Elektromobilności</a:t>
          </a:r>
          <a:endParaRPr lang="pl-PL" sz="1400" kern="1200" dirty="0"/>
        </a:p>
      </dsp:txBody>
      <dsp:txXfrm>
        <a:off x="3710979" y="1240221"/>
        <a:ext cx="1577579" cy="1400994"/>
      </dsp:txXfrm>
    </dsp:sp>
    <dsp:sp modelId="{CDBED52C-B6AB-40FC-9BF9-013D968109C9}">
      <dsp:nvSpPr>
        <dsp:cNvPr id="0" name=""/>
        <dsp:cNvSpPr/>
      </dsp:nvSpPr>
      <dsp:spPr>
        <a:xfrm>
          <a:off x="5450806" y="1164431"/>
          <a:ext cx="1729159" cy="1552574"/>
        </a:xfrm>
        <a:prstGeom prst="round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smtClean="0"/>
            <a:t>Uchwalenie dokumentu przez Radę Miasta </a:t>
          </a:r>
          <a:endParaRPr lang="pl-PL" sz="1400" kern="1200" dirty="0"/>
        </a:p>
      </dsp:txBody>
      <dsp:txXfrm>
        <a:off x="5526596" y="1240221"/>
        <a:ext cx="1577579" cy="1400994"/>
      </dsp:txXfrm>
    </dsp:sp>
    <dsp:sp modelId="{51E1D18C-5755-4749-A69B-DBCAA25B03D6}">
      <dsp:nvSpPr>
        <dsp:cNvPr id="0" name=""/>
        <dsp:cNvSpPr/>
      </dsp:nvSpPr>
      <dsp:spPr>
        <a:xfrm>
          <a:off x="7266423" y="1164431"/>
          <a:ext cx="1729159" cy="1552574"/>
        </a:xfrm>
        <a:prstGeom prst="round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smtClean="0"/>
            <a:t>Realizacja założeń Strategii </a:t>
          </a:r>
          <a:endParaRPr lang="pl-PL" sz="1400" kern="1200" dirty="0"/>
        </a:p>
      </dsp:txBody>
      <dsp:txXfrm>
        <a:off x="7342213" y="1240221"/>
        <a:ext cx="1577579" cy="14009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3D7B88-D2BA-4254-9988-571C7C1239C6}" type="datetimeFigureOut">
              <a:rPr lang="pl-PL" smtClean="0"/>
              <a:t>23.06.2020</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BF5038-8A9D-4A42-A0E7-84F47DB8DAA4}" type="slidenum">
              <a:rPr lang="pl-PL" smtClean="0"/>
              <a:t>‹#›</a:t>
            </a:fld>
            <a:endParaRPr lang="pl-PL"/>
          </a:p>
        </p:txBody>
      </p:sp>
    </p:spTree>
    <p:extLst>
      <p:ext uri="{BB962C8B-B14F-4D97-AF65-F5344CB8AC3E}">
        <p14:creationId xmlns:p14="http://schemas.microsoft.com/office/powerpoint/2010/main" val="1030369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DCBF5038-8A9D-4A42-A0E7-84F47DB8DAA4}" type="slidenum">
              <a:rPr lang="pl-PL" smtClean="0"/>
              <a:t>1</a:t>
            </a:fld>
            <a:endParaRPr lang="pl-PL"/>
          </a:p>
        </p:txBody>
      </p:sp>
    </p:spTree>
    <p:extLst>
      <p:ext uri="{BB962C8B-B14F-4D97-AF65-F5344CB8AC3E}">
        <p14:creationId xmlns:p14="http://schemas.microsoft.com/office/powerpoint/2010/main" val="39855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kern="1200" dirty="0" smtClean="0">
                <a:solidFill>
                  <a:schemeClr val="tx1"/>
                </a:solidFill>
                <a:effectLst/>
                <a:latin typeface="+mn-lt"/>
                <a:ea typeface="+mn-ea"/>
                <a:cs typeface="+mn-cs"/>
              </a:rPr>
              <a:t>Rozwój </a:t>
            </a:r>
            <a:r>
              <a:rPr lang="pl-PL" sz="1200" kern="1200" dirty="0" err="1" smtClean="0">
                <a:solidFill>
                  <a:schemeClr val="tx1"/>
                </a:solidFill>
                <a:effectLst/>
                <a:latin typeface="+mn-lt"/>
                <a:ea typeface="+mn-ea"/>
                <a:cs typeface="+mn-cs"/>
              </a:rPr>
              <a:t>elektromobilności</a:t>
            </a:r>
            <a:r>
              <a:rPr lang="pl-PL" sz="1200" kern="1200" dirty="0" smtClean="0">
                <a:solidFill>
                  <a:schemeClr val="tx1"/>
                </a:solidFill>
                <a:effectLst/>
                <a:latin typeface="+mn-lt"/>
                <a:ea typeface="+mn-ea"/>
                <a:cs typeface="+mn-cs"/>
              </a:rPr>
              <a:t> w Polsce podyktowany jest wdrażaniem </a:t>
            </a:r>
            <a:r>
              <a:rPr lang="pl-PL" sz="1200" b="1" kern="1200" dirty="0" smtClean="0">
                <a:solidFill>
                  <a:schemeClr val="tx1"/>
                </a:solidFill>
                <a:effectLst/>
                <a:latin typeface="+mn-lt"/>
                <a:ea typeface="+mn-ea"/>
                <a:cs typeface="+mn-cs"/>
              </a:rPr>
              <a:t>Programu Rozwoju </a:t>
            </a:r>
            <a:r>
              <a:rPr lang="pl-PL" sz="1200" b="1" kern="1200" dirty="0" err="1" smtClean="0">
                <a:solidFill>
                  <a:schemeClr val="tx1"/>
                </a:solidFill>
                <a:effectLst/>
                <a:latin typeface="+mn-lt"/>
                <a:ea typeface="+mn-ea"/>
                <a:cs typeface="+mn-cs"/>
              </a:rPr>
              <a:t>Elektromobilności</a:t>
            </a:r>
            <a:r>
              <a:rPr lang="pl-PL" sz="1200" kern="1200" dirty="0" smtClean="0">
                <a:solidFill>
                  <a:schemeClr val="tx1"/>
                </a:solidFill>
                <a:effectLst/>
                <a:latin typeface="+mn-lt"/>
                <a:ea typeface="+mn-ea"/>
                <a:cs typeface="+mn-cs"/>
              </a:rPr>
              <a:t> w ramach Strategii na rzecz Odpowiedzialnego Rozwoju. Podstawą prawną wdrażania </a:t>
            </a:r>
            <a:r>
              <a:rPr lang="pl-PL" sz="1200" kern="1200" dirty="0" err="1" smtClean="0">
                <a:solidFill>
                  <a:schemeClr val="tx1"/>
                </a:solidFill>
                <a:effectLst/>
                <a:latin typeface="+mn-lt"/>
                <a:ea typeface="+mn-ea"/>
                <a:cs typeface="+mn-cs"/>
              </a:rPr>
              <a:t>elektromobilności</a:t>
            </a:r>
            <a:r>
              <a:rPr lang="pl-PL" sz="1200" kern="1200" dirty="0" smtClean="0">
                <a:solidFill>
                  <a:schemeClr val="tx1"/>
                </a:solidFill>
                <a:effectLst/>
                <a:latin typeface="+mn-lt"/>
                <a:ea typeface="+mn-ea"/>
                <a:cs typeface="+mn-cs"/>
              </a:rPr>
              <a:t> w Polsce jest </a:t>
            </a:r>
            <a:r>
              <a:rPr lang="pl-PL" sz="1200" b="1" kern="1200" dirty="0" smtClean="0">
                <a:solidFill>
                  <a:schemeClr val="tx1"/>
                </a:solidFill>
                <a:effectLst/>
                <a:latin typeface="+mn-lt"/>
                <a:ea typeface="+mn-ea"/>
                <a:cs typeface="+mn-cs"/>
              </a:rPr>
              <a:t>Ustawa o </a:t>
            </a:r>
            <a:r>
              <a:rPr lang="pl-PL" sz="1200" b="1" kern="1200" dirty="0" err="1" smtClean="0">
                <a:solidFill>
                  <a:schemeClr val="tx1"/>
                </a:solidFill>
                <a:effectLst/>
                <a:latin typeface="+mn-lt"/>
                <a:ea typeface="+mn-ea"/>
                <a:cs typeface="+mn-cs"/>
              </a:rPr>
              <a:t>elektromobilności</a:t>
            </a:r>
            <a:r>
              <a:rPr lang="pl-PL" sz="1200" b="1" kern="1200" dirty="0" smtClean="0">
                <a:solidFill>
                  <a:schemeClr val="tx1"/>
                </a:solidFill>
                <a:effectLst/>
                <a:latin typeface="+mn-lt"/>
                <a:ea typeface="+mn-ea"/>
                <a:cs typeface="+mn-cs"/>
              </a:rPr>
              <a:t> i paliwach alternatywnych.</a:t>
            </a:r>
            <a:endParaRPr lang="pl-PL" sz="1200" kern="1200" dirty="0">
              <a:solidFill>
                <a:schemeClr val="tx1"/>
              </a:solidFill>
              <a:effectLst/>
              <a:latin typeface="+mn-lt"/>
              <a:ea typeface="+mn-ea"/>
              <a:cs typeface="+mn-cs"/>
            </a:endParaRPr>
          </a:p>
        </p:txBody>
      </p:sp>
      <p:sp>
        <p:nvSpPr>
          <p:cNvPr id="4" name="Symbol zastępczy numeru slajdu 3"/>
          <p:cNvSpPr>
            <a:spLocks noGrp="1"/>
          </p:cNvSpPr>
          <p:nvPr>
            <p:ph type="sldNum" sz="quarter" idx="10"/>
          </p:nvPr>
        </p:nvSpPr>
        <p:spPr/>
        <p:txBody>
          <a:bodyPr/>
          <a:lstStyle/>
          <a:p>
            <a:fld id="{DCBF5038-8A9D-4A42-A0E7-84F47DB8DAA4}" type="slidenum">
              <a:rPr lang="pl-PL" smtClean="0"/>
              <a:t>2</a:t>
            </a:fld>
            <a:endParaRPr lang="pl-PL"/>
          </a:p>
        </p:txBody>
      </p:sp>
    </p:spTree>
    <p:extLst>
      <p:ext uri="{BB962C8B-B14F-4D97-AF65-F5344CB8AC3E}">
        <p14:creationId xmlns:p14="http://schemas.microsoft.com/office/powerpoint/2010/main" val="1695863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kern="1200" dirty="0" smtClean="0">
                <a:solidFill>
                  <a:schemeClr val="tx1"/>
                </a:solidFill>
                <a:effectLst/>
                <a:latin typeface="+mn-lt"/>
                <a:ea typeface="+mn-ea"/>
                <a:cs typeface="+mn-cs"/>
              </a:rPr>
              <a:t>Zbyt duże natężenie pojazdów emitujących szkodliwe spaliny</a:t>
            </a:r>
          </a:p>
          <a:p>
            <a:pPr marL="0" marR="0" lvl="0" indent="0" algn="l" defTabSz="914400" rtl="0" eaLnBrk="1" fontAlgn="auto" latinLnBrk="0" hangingPunct="1">
              <a:lnSpc>
                <a:spcPct val="100000"/>
              </a:lnSpc>
              <a:spcBef>
                <a:spcPts val="0"/>
              </a:spcBef>
              <a:spcAft>
                <a:spcPts val="0"/>
              </a:spcAft>
              <a:buClrTx/>
              <a:buSzTx/>
              <a:buFontTx/>
              <a:buNone/>
              <a:tabLst/>
              <a:defRPr/>
            </a:pPr>
            <a:r>
              <a:rPr lang="pl-PL" sz="1200" kern="1200" dirty="0" smtClean="0">
                <a:solidFill>
                  <a:schemeClr val="tx1"/>
                </a:solidFill>
                <a:effectLst/>
                <a:latin typeface="+mn-lt"/>
                <a:ea typeface="+mn-ea"/>
                <a:cs typeface="+mn-cs"/>
              </a:rPr>
              <a:t>Zbyt mała lub brak infrastruktury potrzebnej do ładowania autobusów i samochodów elektrycznych oraz zbyt wysokie koszty nabycia tego typu pojazdów</a:t>
            </a:r>
          </a:p>
          <a:p>
            <a:pPr marL="0" marR="0" lvl="0" indent="0" algn="l" defTabSz="914400" rtl="0" eaLnBrk="1" fontAlgn="auto" latinLnBrk="0" hangingPunct="1">
              <a:lnSpc>
                <a:spcPct val="100000"/>
              </a:lnSpc>
              <a:spcBef>
                <a:spcPts val="0"/>
              </a:spcBef>
              <a:spcAft>
                <a:spcPts val="0"/>
              </a:spcAft>
              <a:buClrTx/>
              <a:buSzTx/>
              <a:buFontTx/>
              <a:buNone/>
              <a:tabLst/>
              <a:defRPr/>
            </a:pPr>
            <a:r>
              <a:rPr lang="pl-PL" sz="1200" kern="1200" dirty="0" smtClean="0">
                <a:solidFill>
                  <a:schemeClr val="tx1"/>
                </a:solidFill>
                <a:effectLst/>
                <a:latin typeface="+mn-lt"/>
                <a:ea typeface="+mn-ea"/>
                <a:cs typeface="+mn-cs"/>
              </a:rPr>
              <a:t>Ograniczone możliwości korzystania z roweru jako codziennego środka transportu, brak zeroemisyjnych pojazdów używanych do obsługi Urzędu oraz jednostek podległych oraz brak zeroemisyjnego taboru komunikacji publicznej</a:t>
            </a:r>
          </a:p>
          <a:p>
            <a:pPr marL="0" marR="0" lvl="0" indent="0" algn="l" defTabSz="914400" rtl="0" eaLnBrk="1" fontAlgn="auto" latinLnBrk="0" hangingPunct="1">
              <a:lnSpc>
                <a:spcPct val="100000"/>
              </a:lnSpc>
              <a:spcBef>
                <a:spcPts val="0"/>
              </a:spcBef>
              <a:spcAft>
                <a:spcPts val="0"/>
              </a:spcAft>
              <a:buClrTx/>
              <a:buSzTx/>
              <a:buFontTx/>
              <a:buNone/>
              <a:tabLst/>
              <a:defRPr/>
            </a:pPr>
            <a:r>
              <a:rPr lang="pl-PL" sz="1200" kern="1200" dirty="0" smtClean="0">
                <a:solidFill>
                  <a:schemeClr val="tx1"/>
                </a:solidFill>
                <a:effectLst/>
                <a:latin typeface="+mn-lt"/>
                <a:ea typeface="+mn-ea"/>
                <a:cs typeface="+mn-cs"/>
              </a:rPr>
              <a:t>Niska świadomość mieszkańców dotycząca alternatywnych środków transportu</a:t>
            </a:r>
          </a:p>
          <a:p>
            <a:pPr marL="0" marR="0" lvl="0" indent="0" algn="l" defTabSz="914400" rtl="0" eaLnBrk="1" fontAlgn="auto" latinLnBrk="0" hangingPunct="1">
              <a:lnSpc>
                <a:spcPct val="100000"/>
              </a:lnSpc>
              <a:spcBef>
                <a:spcPts val="0"/>
              </a:spcBef>
              <a:spcAft>
                <a:spcPts val="0"/>
              </a:spcAft>
              <a:buClrTx/>
              <a:buSzTx/>
              <a:buFontTx/>
              <a:buNone/>
              <a:tabLst/>
              <a:defRPr/>
            </a:pPr>
            <a:endParaRPr lang="pl-PL"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pl-PL" sz="1200" kern="1200" dirty="0" smtClean="0">
              <a:solidFill>
                <a:schemeClr val="tx1"/>
              </a:solidFill>
              <a:effectLst/>
              <a:latin typeface="+mn-lt"/>
              <a:ea typeface="+mn-ea"/>
              <a:cs typeface="+mn-cs"/>
            </a:endParaRPr>
          </a:p>
          <a:p>
            <a:endParaRPr lang="pl-PL" dirty="0"/>
          </a:p>
        </p:txBody>
      </p:sp>
      <p:sp>
        <p:nvSpPr>
          <p:cNvPr id="4" name="Symbol zastępczy numeru slajdu 3"/>
          <p:cNvSpPr>
            <a:spLocks noGrp="1"/>
          </p:cNvSpPr>
          <p:nvPr>
            <p:ph type="sldNum" sz="quarter" idx="10"/>
          </p:nvPr>
        </p:nvSpPr>
        <p:spPr/>
        <p:txBody>
          <a:bodyPr/>
          <a:lstStyle/>
          <a:p>
            <a:fld id="{DCBF5038-8A9D-4A42-A0E7-84F47DB8DAA4}" type="slidenum">
              <a:rPr lang="pl-PL" smtClean="0"/>
              <a:t>6</a:t>
            </a:fld>
            <a:endParaRPr lang="pl-PL"/>
          </a:p>
        </p:txBody>
      </p:sp>
    </p:spTree>
    <p:extLst>
      <p:ext uri="{BB962C8B-B14F-4D97-AF65-F5344CB8AC3E}">
        <p14:creationId xmlns:p14="http://schemas.microsoft.com/office/powerpoint/2010/main" val="2575678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lvl="0"/>
            <a:r>
              <a:rPr lang="pl-PL" sz="1200" b="1" kern="1200" dirty="0" smtClean="0">
                <a:solidFill>
                  <a:schemeClr val="tx1"/>
                </a:solidFill>
                <a:effectLst/>
                <a:latin typeface="+mn-lt"/>
                <a:ea typeface="+mn-ea"/>
                <a:cs typeface="+mn-cs"/>
              </a:rPr>
              <a:t>bardzo wysoki </a:t>
            </a:r>
            <a:r>
              <a:rPr lang="pl-PL" sz="1200" kern="1200" dirty="0" smtClean="0">
                <a:solidFill>
                  <a:schemeClr val="tx1"/>
                </a:solidFill>
                <a:effectLst/>
                <a:latin typeface="+mn-lt"/>
                <a:ea typeface="+mn-ea"/>
                <a:cs typeface="+mn-cs"/>
              </a:rPr>
              <a:t>udział transportu indywidualnego w codziennych dojazdach. Ponad 80% codziennych dojazdów odbywa się z wykorzystaniem samochodów prywatnych,</a:t>
            </a:r>
          </a:p>
          <a:p>
            <a:pPr lvl="0"/>
            <a:r>
              <a:rPr lang="pl-PL" sz="1200" b="1" kern="1200" dirty="0" smtClean="0">
                <a:solidFill>
                  <a:schemeClr val="tx1"/>
                </a:solidFill>
                <a:effectLst/>
                <a:latin typeface="+mn-lt"/>
                <a:ea typeface="+mn-ea"/>
                <a:cs typeface="+mn-cs"/>
              </a:rPr>
              <a:t>niska ocena </a:t>
            </a:r>
            <a:r>
              <a:rPr lang="pl-PL" sz="1200" kern="1200" dirty="0" smtClean="0">
                <a:solidFill>
                  <a:schemeClr val="tx1"/>
                </a:solidFill>
                <a:effectLst/>
                <a:latin typeface="+mn-lt"/>
                <a:ea typeface="+mn-ea"/>
                <a:cs typeface="+mn-cs"/>
              </a:rPr>
              <a:t>komunikacji publicznej realizowanej na terenie gminy. 47% ankietowanych raczej źle lub bardzo źle oceniła jakość transportu zbiorowego, </a:t>
            </a:r>
          </a:p>
          <a:p>
            <a:pPr lvl="0"/>
            <a:r>
              <a:rPr lang="pl-PL" sz="1200" b="1" kern="1200" dirty="0" smtClean="0">
                <a:solidFill>
                  <a:schemeClr val="tx1"/>
                </a:solidFill>
                <a:effectLst/>
                <a:latin typeface="+mn-lt"/>
                <a:ea typeface="+mn-ea"/>
                <a:cs typeface="+mn-cs"/>
              </a:rPr>
              <a:t>brak zeroemisyjnych autobusów</a:t>
            </a:r>
            <a:r>
              <a:rPr lang="pl-PL" sz="1200" kern="1200" dirty="0" smtClean="0">
                <a:solidFill>
                  <a:schemeClr val="tx1"/>
                </a:solidFill>
                <a:effectLst/>
                <a:latin typeface="+mn-lt"/>
                <a:ea typeface="+mn-ea"/>
                <a:cs typeface="+mn-cs"/>
              </a:rPr>
              <a:t> wykorzystywanych do realizacji usług publicznego transportu zbiorowego – w komunikacji miejskiej. Gmina nie posiada obecnie pojazdów o takim napędzie,</a:t>
            </a:r>
          </a:p>
          <a:p>
            <a:pPr lvl="0"/>
            <a:r>
              <a:rPr lang="pl-PL" sz="1200" b="1" kern="1200" dirty="0" smtClean="0">
                <a:solidFill>
                  <a:schemeClr val="tx1"/>
                </a:solidFill>
                <a:effectLst/>
                <a:latin typeface="+mn-lt"/>
                <a:ea typeface="+mn-ea"/>
                <a:cs typeface="+mn-cs"/>
              </a:rPr>
              <a:t>brak zeroemisyjnych pojazdów</a:t>
            </a:r>
            <a:r>
              <a:rPr lang="pl-PL" sz="1200" kern="1200" dirty="0" smtClean="0">
                <a:solidFill>
                  <a:schemeClr val="tx1"/>
                </a:solidFill>
                <a:effectLst/>
                <a:latin typeface="+mn-lt"/>
                <a:ea typeface="+mn-ea"/>
                <a:cs typeface="+mn-cs"/>
              </a:rPr>
              <a:t> w strukturach Urzędu Gminy i jednostek podległych służących do realizacji zadań publicznych. Obecnie żaden z pojazdów użytkowany do realizowania zadań gminy nie posiada napędu elektrycznego,</a:t>
            </a:r>
          </a:p>
          <a:p>
            <a:pPr lvl="0"/>
            <a:r>
              <a:rPr lang="pl-PL" sz="1200" b="1" kern="1200" dirty="0" smtClean="0">
                <a:solidFill>
                  <a:schemeClr val="tx1"/>
                </a:solidFill>
                <a:effectLst/>
                <a:latin typeface="+mn-lt"/>
                <a:ea typeface="+mn-ea"/>
                <a:cs typeface="+mn-cs"/>
              </a:rPr>
              <a:t>brak dostępnych stacji i punktów ładowania samochodów elektrycznych oraz hybryd </a:t>
            </a:r>
            <a:br>
              <a:rPr lang="pl-PL" sz="1200" b="1" kern="1200" dirty="0" smtClean="0">
                <a:solidFill>
                  <a:schemeClr val="tx1"/>
                </a:solidFill>
                <a:effectLst/>
                <a:latin typeface="+mn-lt"/>
                <a:ea typeface="+mn-ea"/>
                <a:cs typeface="+mn-cs"/>
              </a:rPr>
            </a:br>
            <a:r>
              <a:rPr lang="pl-PL" sz="1200" b="1" kern="1200" dirty="0" smtClean="0">
                <a:solidFill>
                  <a:schemeClr val="tx1"/>
                </a:solidFill>
                <a:effectLst/>
                <a:latin typeface="+mn-lt"/>
                <a:ea typeface="+mn-ea"/>
                <a:cs typeface="+mn-cs"/>
              </a:rPr>
              <a:t>plug-in</a:t>
            </a:r>
            <a:r>
              <a:rPr lang="pl-PL" sz="1200" kern="1200" dirty="0" smtClean="0">
                <a:solidFill>
                  <a:schemeClr val="tx1"/>
                </a:solidFill>
                <a:effectLst/>
                <a:latin typeface="+mn-lt"/>
                <a:ea typeface="+mn-ea"/>
                <a:cs typeface="+mn-cs"/>
              </a:rPr>
              <a:t>. Na terenie gminy nie funkcjonują miejsca służące zapewnianiu energii pojazdom wykorzystującym energię elektryczną. Najbliższe takie stację znajdują się wzdłuż autostrady A1 oraz w gminie Ciechocinek,</a:t>
            </a:r>
          </a:p>
          <a:p>
            <a:pPr lvl="0"/>
            <a:r>
              <a:rPr lang="pl-PL" sz="1200" b="1" kern="1200" dirty="0" smtClean="0">
                <a:solidFill>
                  <a:schemeClr val="tx1"/>
                </a:solidFill>
                <a:effectLst/>
                <a:latin typeface="+mn-lt"/>
                <a:ea typeface="+mn-ea"/>
                <a:cs typeface="+mn-cs"/>
              </a:rPr>
              <a:t>bardzo niska dostępność stacji tankowania gazu ziemnego CNG/LNG</a:t>
            </a:r>
            <a:r>
              <a:rPr lang="pl-PL" sz="1200" kern="1200" dirty="0" smtClean="0">
                <a:solidFill>
                  <a:schemeClr val="tx1"/>
                </a:solidFill>
                <a:effectLst/>
                <a:latin typeface="+mn-lt"/>
                <a:ea typeface="+mn-ea"/>
                <a:cs typeface="+mn-cs"/>
              </a:rPr>
              <a:t>. Obecnie najbliższa stacja ładowania CNG/LNG znajduje się w Toruniu. Brak dostępności miejsc tankowania paliwa takiego pochodzenia uniemożliwia wykorzystanie gazu CNG/LNG na terenie gminy,</a:t>
            </a:r>
          </a:p>
          <a:p>
            <a:pPr lvl="0"/>
            <a:r>
              <a:rPr lang="pl-PL" sz="1200" b="1" kern="1200" dirty="0" smtClean="0">
                <a:solidFill>
                  <a:schemeClr val="tx1"/>
                </a:solidFill>
                <a:effectLst/>
                <a:latin typeface="+mn-lt"/>
                <a:ea typeface="+mn-ea"/>
                <a:cs typeface="+mn-cs"/>
              </a:rPr>
              <a:t>brak stacji tankowania wodoru</a:t>
            </a:r>
            <a:r>
              <a:rPr lang="pl-PL" sz="1200" kern="1200" dirty="0" smtClean="0">
                <a:solidFill>
                  <a:schemeClr val="tx1"/>
                </a:solidFill>
                <a:effectLst/>
                <a:latin typeface="+mn-lt"/>
                <a:ea typeface="+mn-ea"/>
                <a:cs typeface="+mn-cs"/>
              </a:rPr>
              <a:t>. Aktualnie dostępna najczystsza forma przemieszczania zeroemisyjnego posiada największą barierę wejścia na rynek właśnie ze względu na brak miejsc tankowania, oraz wysokie koszty budowy infrastruktury. </a:t>
            </a:r>
          </a:p>
          <a:p>
            <a:pPr lvl="0"/>
            <a:r>
              <a:rPr lang="pl-PL" sz="1200" b="1" kern="1200" dirty="0" smtClean="0">
                <a:solidFill>
                  <a:schemeClr val="tx1"/>
                </a:solidFill>
                <a:effectLst/>
                <a:latin typeface="+mn-lt"/>
                <a:ea typeface="+mn-ea"/>
                <a:cs typeface="+mn-cs"/>
              </a:rPr>
              <a:t>słabo rozwinięta infrastruktura rowerowa </a:t>
            </a:r>
            <a:r>
              <a:rPr lang="pl-PL" sz="1200" kern="1200" dirty="0" smtClean="0">
                <a:solidFill>
                  <a:schemeClr val="tx1"/>
                </a:solidFill>
                <a:effectLst/>
                <a:latin typeface="+mn-lt"/>
                <a:ea typeface="+mn-ea"/>
                <a:cs typeface="+mn-cs"/>
              </a:rPr>
              <a:t>ułatwiająca wykorzystanie roweru w codziennych dojazdach</a:t>
            </a:r>
          </a:p>
          <a:p>
            <a:endParaRPr lang="pl-PL" dirty="0"/>
          </a:p>
        </p:txBody>
      </p:sp>
      <p:sp>
        <p:nvSpPr>
          <p:cNvPr id="4" name="Symbol zastępczy numeru slajdu 3"/>
          <p:cNvSpPr>
            <a:spLocks noGrp="1"/>
          </p:cNvSpPr>
          <p:nvPr>
            <p:ph type="sldNum" sz="quarter" idx="5"/>
          </p:nvPr>
        </p:nvSpPr>
        <p:spPr/>
        <p:txBody>
          <a:bodyPr/>
          <a:lstStyle/>
          <a:p>
            <a:fld id="{DCBF5038-8A9D-4A42-A0E7-84F47DB8DAA4}" type="slidenum">
              <a:rPr lang="pl-PL" smtClean="0"/>
              <a:t>7</a:t>
            </a:fld>
            <a:endParaRPr lang="pl-PL"/>
          </a:p>
        </p:txBody>
      </p:sp>
    </p:spTree>
    <p:extLst>
      <p:ext uri="{BB962C8B-B14F-4D97-AF65-F5344CB8AC3E}">
        <p14:creationId xmlns:p14="http://schemas.microsoft.com/office/powerpoint/2010/main" val="27928993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b="1" kern="1200" dirty="0" smtClean="0">
                <a:solidFill>
                  <a:schemeClr val="tx1"/>
                </a:solidFill>
                <a:effectLst/>
                <a:latin typeface="+mn-lt"/>
                <a:ea typeface="+mn-ea"/>
                <a:cs typeface="+mn-cs"/>
              </a:rPr>
              <a:t>Cel Strategiczny I - Dobry klimat dla rozwoju </a:t>
            </a:r>
            <a:r>
              <a:rPr lang="pl-PL" sz="1200" b="1" kern="1200" dirty="0" err="1" smtClean="0">
                <a:solidFill>
                  <a:schemeClr val="tx1"/>
                </a:solidFill>
                <a:effectLst/>
                <a:latin typeface="+mn-lt"/>
                <a:ea typeface="+mn-ea"/>
                <a:cs typeface="+mn-cs"/>
              </a:rPr>
              <a:t>elektromobilności</a:t>
            </a:r>
            <a:endParaRPr lang="pl-PL" sz="1200" kern="1200" dirty="0" smtClean="0">
              <a:solidFill>
                <a:schemeClr val="tx1"/>
              </a:solidFill>
              <a:effectLst/>
              <a:latin typeface="+mn-lt"/>
              <a:ea typeface="+mn-ea"/>
              <a:cs typeface="+mn-cs"/>
            </a:endParaRPr>
          </a:p>
          <a:p>
            <a:r>
              <a:rPr lang="pl-PL" sz="1200" kern="1200" dirty="0" smtClean="0">
                <a:solidFill>
                  <a:schemeClr val="tx1"/>
                </a:solidFill>
                <a:effectLst/>
                <a:latin typeface="+mn-lt"/>
                <a:ea typeface="+mn-ea"/>
                <a:cs typeface="+mn-cs"/>
              </a:rPr>
              <a:t>Zgodnie z nazwą Działania I, aby rozpowszechnić pojazdy elektryczne należy stworzyć odpowiednie warunki do ich korzystania, w skład których można zaliczyć odpowiednią infrastrukturę, stworzenie możliwości otrzymania pomocy w nabyciu samochodu elektrycznego, kompatybilność energetyki z transportem, a przede wszystkim należy zadbać o odpowiednią edukację mieszkańców gminy. Wprowadzanie zmian w codziennych przyzwyczajeniach mieszkańców często budzi opór oraz niezrozumienie. Wyjście naprzeciw tym obawom, odpowiednia edukacja oraz pokazanie realnych korzyści płynących z wprowadzenia założeń </a:t>
            </a:r>
            <a:r>
              <a:rPr lang="pl-PL" sz="1200" kern="1200" dirty="0" err="1" smtClean="0">
                <a:solidFill>
                  <a:schemeClr val="tx1"/>
                </a:solidFill>
                <a:effectLst/>
                <a:latin typeface="+mn-lt"/>
                <a:ea typeface="+mn-ea"/>
                <a:cs typeface="+mn-cs"/>
              </a:rPr>
              <a:t>elektromobilności</a:t>
            </a:r>
            <a:r>
              <a:rPr lang="pl-PL" sz="1200" kern="1200" dirty="0" smtClean="0">
                <a:solidFill>
                  <a:schemeClr val="tx1"/>
                </a:solidFill>
                <a:effectLst/>
                <a:latin typeface="+mn-lt"/>
                <a:ea typeface="+mn-ea"/>
                <a:cs typeface="+mn-cs"/>
              </a:rPr>
              <a:t> w gminie pozwoli płynnie przejść do etapu realizacji założeń strategii.</a:t>
            </a:r>
          </a:p>
          <a:p>
            <a:r>
              <a:rPr lang="pl-PL" sz="1200" b="1" kern="1200" dirty="0" smtClean="0">
                <a:solidFill>
                  <a:schemeClr val="tx1"/>
                </a:solidFill>
                <a:effectLst/>
                <a:latin typeface="+mn-lt"/>
                <a:ea typeface="+mn-ea"/>
                <a:cs typeface="+mn-cs"/>
              </a:rPr>
              <a:t>Cel Strategiczny II - Gmina na drodze do zerowej emisji i zrównoważonego transportu</a:t>
            </a:r>
            <a:endParaRPr lang="pl-PL" sz="1200" kern="1200" dirty="0" smtClean="0">
              <a:solidFill>
                <a:schemeClr val="tx1"/>
              </a:solidFill>
              <a:effectLst/>
              <a:latin typeface="+mn-lt"/>
              <a:ea typeface="+mn-ea"/>
              <a:cs typeface="+mn-cs"/>
            </a:endParaRPr>
          </a:p>
          <a:p>
            <a:r>
              <a:rPr lang="pl-PL" sz="1200" kern="1200" dirty="0" smtClean="0">
                <a:solidFill>
                  <a:schemeClr val="tx1"/>
                </a:solidFill>
                <a:effectLst/>
                <a:latin typeface="+mn-lt"/>
                <a:ea typeface="+mn-ea"/>
                <a:cs typeface="+mn-cs"/>
              </a:rPr>
              <a:t>W ramach Celu Strategicznego I wskazuje się kierunek działania związany z przekształceniem Urzędu Gminy i jednostek podległych jako podmiotów generujących w bieżącym funkcjonowania coraz niższy poziom emisji zanieczyszczeń związanych z bieżącym wykorzystywaniem środków transportu.</a:t>
            </a:r>
          </a:p>
          <a:p>
            <a:r>
              <a:rPr lang="pl-PL" sz="1200" kern="1200" dirty="0" smtClean="0">
                <a:solidFill>
                  <a:schemeClr val="tx1"/>
                </a:solidFill>
                <a:effectLst/>
                <a:latin typeface="+mn-lt"/>
                <a:ea typeface="+mn-ea"/>
                <a:cs typeface="+mn-cs"/>
              </a:rPr>
              <a:t>Osiągnięcie efektów związanych z realizacją niniejszego celu wynikać będzie z sukcesywnej wymiany floty pojazdów będących w dyspozycji Urzędu i jednostek podległych na zeroemisyjne (ewentualnie niskoemisyjne), a także samodzielne lub we współpracy z podmiotami zewnętrznymi niezbędnej infrastruktury zasilania tych pojazdów.</a:t>
            </a:r>
          </a:p>
          <a:p>
            <a:r>
              <a:rPr lang="pl-PL" sz="1200" kern="1200" dirty="0" smtClean="0">
                <a:solidFill>
                  <a:schemeClr val="tx1"/>
                </a:solidFill>
                <a:effectLst/>
                <a:latin typeface="+mn-lt"/>
                <a:ea typeface="+mn-ea"/>
                <a:cs typeface="+mn-cs"/>
              </a:rPr>
              <a:t>Oprócz inwestycji w tabor zero i niskoemisyjny ważne jest konsekwentne rozwijanie infrastruktury obsługującej nowoczesne źródła napędu z których korzystać będą pojazdy w zasobie gminnym. Celem dodatkowym jest prowadzenie polityki komunikacyjnej gminy w kierunku zrównoważonego transportu, tj. zmniejszania udziału pojazdów indywidualnych w ogóle codziennych dojazdów. Ten trudny proces należy stymulować zwiększając konkurencyjność komunikacji publicznej. Ważne jest podniesienie jakości oferowanych usług, dostosowanie ich do potrzeb transportowych mieszkańców oraz skomunikowanie różnych środków transportu. Rozwijać należy także infrastrukturę rowerową, która może stanowić alternatywę dla pojazdów indywidualnych na krótszych trasach.</a:t>
            </a:r>
          </a:p>
          <a:p>
            <a:r>
              <a:rPr lang="pl-PL" sz="1200" b="1" kern="1200" dirty="0" smtClean="0">
                <a:solidFill>
                  <a:schemeClr val="tx1"/>
                </a:solidFill>
                <a:effectLst/>
                <a:latin typeface="+mn-lt"/>
                <a:ea typeface="+mn-ea"/>
                <a:cs typeface="+mn-cs"/>
              </a:rPr>
              <a:t>Cel Strategiczny III - Gmina przyjazna niskoemisyjnym źródłom napędu</a:t>
            </a:r>
            <a:endParaRPr lang="pl-PL" sz="1200" kern="1200" dirty="0" smtClean="0">
              <a:solidFill>
                <a:schemeClr val="tx1"/>
              </a:solidFill>
              <a:effectLst/>
              <a:latin typeface="+mn-lt"/>
              <a:ea typeface="+mn-ea"/>
              <a:cs typeface="+mn-cs"/>
            </a:endParaRPr>
          </a:p>
          <a:p>
            <a:r>
              <a:rPr lang="pl-PL" sz="1200" kern="1200" dirty="0" smtClean="0">
                <a:solidFill>
                  <a:schemeClr val="tx1"/>
                </a:solidFill>
                <a:effectLst/>
                <a:latin typeface="+mn-lt"/>
                <a:ea typeface="+mn-ea"/>
                <a:cs typeface="+mn-cs"/>
              </a:rPr>
              <a:t>W ramach Celu Strategicznego III wskazuje się kierunek działania związany z przekształceniem mobilności miejskiej, zarówno w przypadku podróży prywatnymi środkami transportu jak i w transporcie towarowym w mobilność zeroemisyjną, czyli mobilność, generującą w bieżącym funkcjonowania coraz niższy poziom emisji zanieczyszczeń związanych z bieżącym wykorzystywaniem środków transportu.</a:t>
            </a:r>
          </a:p>
          <a:p>
            <a:r>
              <a:rPr lang="pl-PL" sz="1200" kern="1200" dirty="0" smtClean="0">
                <a:solidFill>
                  <a:schemeClr val="tx1"/>
                </a:solidFill>
                <a:effectLst/>
                <a:latin typeface="+mn-lt"/>
                <a:ea typeface="+mn-ea"/>
                <a:cs typeface="+mn-cs"/>
              </a:rPr>
              <a:t>Osiągnięcie efektów związanych z realizacją niniejszego celu wynikać będzie z konsekwentnej realizacji założeń rozwoju infrastruktury ładowania i tankowania pojazdów zeroemisyjnych i niskoemisyjnych, a także promocji i wsparcia wszelkich alternatywnych dla emisyjnego pojazdu samochodowego środków transportu. Działania te powinny być systematycznie uzupełniane o klasyczne, ale też nieszablonowe działania informacyjno-promocyjne oraz edukacyjne, związane ze zrównoważoną mobilnością i mobilnością zeroemisyjną.</a:t>
            </a:r>
            <a:endParaRPr lang="pl-PL" sz="1200" kern="1200" dirty="0">
              <a:solidFill>
                <a:schemeClr val="tx1"/>
              </a:solidFill>
              <a:effectLst/>
              <a:latin typeface="+mn-lt"/>
              <a:ea typeface="+mn-ea"/>
              <a:cs typeface="+mn-cs"/>
            </a:endParaRPr>
          </a:p>
        </p:txBody>
      </p:sp>
      <p:sp>
        <p:nvSpPr>
          <p:cNvPr id="4" name="Symbol zastępczy numeru slajdu 3"/>
          <p:cNvSpPr>
            <a:spLocks noGrp="1"/>
          </p:cNvSpPr>
          <p:nvPr>
            <p:ph type="sldNum" sz="quarter" idx="10"/>
          </p:nvPr>
        </p:nvSpPr>
        <p:spPr/>
        <p:txBody>
          <a:bodyPr/>
          <a:lstStyle/>
          <a:p>
            <a:fld id="{DCBF5038-8A9D-4A42-A0E7-84F47DB8DAA4}" type="slidenum">
              <a:rPr lang="pl-PL" smtClean="0"/>
              <a:t>8</a:t>
            </a:fld>
            <a:endParaRPr lang="pl-PL"/>
          </a:p>
        </p:txBody>
      </p:sp>
    </p:spTree>
    <p:extLst>
      <p:ext uri="{BB962C8B-B14F-4D97-AF65-F5344CB8AC3E}">
        <p14:creationId xmlns:p14="http://schemas.microsoft.com/office/powerpoint/2010/main" val="4171125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kern="1200" dirty="0" smtClean="0">
                <a:solidFill>
                  <a:schemeClr val="tx1"/>
                </a:solidFill>
                <a:effectLst/>
                <a:latin typeface="+mn-lt"/>
                <a:ea typeface="+mn-ea"/>
                <a:cs typeface="+mn-cs"/>
              </a:rPr>
              <a:t>Analiza możliwych strategii </a:t>
            </a:r>
            <a:r>
              <a:rPr lang="pl-PL" sz="1200" kern="1200" dirty="0" err="1" smtClean="0">
                <a:solidFill>
                  <a:schemeClr val="tx1"/>
                </a:solidFill>
                <a:effectLst/>
                <a:latin typeface="+mn-lt"/>
                <a:ea typeface="+mn-ea"/>
                <a:cs typeface="+mn-cs"/>
              </a:rPr>
              <a:t>elektromobilności</a:t>
            </a:r>
            <a:r>
              <a:rPr lang="pl-PL" sz="1200" kern="1200" dirty="0" smtClean="0">
                <a:solidFill>
                  <a:schemeClr val="tx1"/>
                </a:solidFill>
                <a:effectLst/>
                <a:latin typeface="+mn-lt"/>
                <a:ea typeface="+mn-ea"/>
                <a:cs typeface="+mn-cs"/>
              </a:rPr>
              <a:t> została przeprowadzona w celu oceny oraz porównania alternatywnych wariantów strategii rozwoju. Celem analizy jest wybór jednego, najlepszego rozwiązania pod względem kryteriów technicznych, instytucjonalnych, ekonomicznych oraz środowiskowych. Każdy z ocenianych wariantów powinien realizować cele projektowe i zaspokajać potrzeby interesariuszy Strategii </a:t>
            </a:r>
            <a:r>
              <a:rPr lang="pl-PL" sz="1200" kern="1200" dirty="0" err="1" smtClean="0">
                <a:solidFill>
                  <a:schemeClr val="tx1"/>
                </a:solidFill>
                <a:effectLst/>
                <a:latin typeface="+mn-lt"/>
                <a:ea typeface="+mn-ea"/>
                <a:cs typeface="+mn-cs"/>
              </a:rPr>
              <a:t>elektromobilności</a:t>
            </a:r>
            <a:endParaRPr lang="pl-PL" sz="1200" kern="1200" dirty="0" smtClean="0">
              <a:solidFill>
                <a:schemeClr val="tx1"/>
              </a:solidFill>
              <a:effectLst/>
              <a:latin typeface="+mn-lt"/>
              <a:ea typeface="+mn-ea"/>
              <a:cs typeface="+mn-cs"/>
            </a:endParaRPr>
          </a:p>
          <a:p>
            <a:endParaRPr lang="pl-PL" sz="1200" kern="1200" dirty="0" smtClean="0">
              <a:solidFill>
                <a:schemeClr val="tx1"/>
              </a:solidFill>
              <a:effectLst/>
              <a:latin typeface="+mn-lt"/>
              <a:ea typeface="+mn-ea"/>
              <a:cs typeface="+mn-cs"/>
            </a:endParaRPr>
          </a:p>
          <a:p>
            <a:r>
              <a:rPr lang="pl-PL" sz="1200" b="1" kern="1200" dirty="0" smtClean="0">
                <a:solidFill>
                  <a:schemeClr val="tx1"/>
                </a:solidFill>
                <a:effectLst/>
                <a:latin typeface="+mn-lt"/>
                <a:ea typeface="+mn-ea"/>
                <a:cs typeface="+mn-cs"/>
              </a:rPr>
              <a:t>WARIANT I - Strategia rozwoju </a:t>
            </a:r>
            <a:r>
              <a:rPr lang="pl-PL" sz="1200" b="1" kern="1200" dirty="0" err="1" smtClean="0">
                <a:solidFill>
                  <a:schemeClr val="tx1"/>
                </a:solidFill>
                <a:effectLst/>
                <a:latin typeface="+mn-lt"/>
                <a:ea typeface="+mn-ea"/>
                <a:cs typeface="+mn-cs"/>
              </a:rPr>
              <a:t>elektromobilności</a:t>
            </a:r>
            <a:r>
              <a:rPr lang="pl-PL" sz="1200" b="1" kern="1200" dirty="0" smtClean="0">
                <a:solidFill>
                  <a:schemeClr val="tx1"/>
                </a:solidFill>
                <a:effectLst/>
                <a:latin typeface="+mn-lt"/>
                <a:ea typeface="+mn-ea"/>
                <a:cs typeface="+mn-cs"/>
              </a:rPr>
              <a:t> w oparciu wyłącznie o napędy elektryczne</a:t>
            </a:r>
            <a:endParaRPr lang="pl-PL" sz="1200" kern="1200" dirty="0" smtClean="0">
              <a:solidFill>
                <a:schemeClr val="tx1"/>
              </a:solidFill>
              <a:effectLst/>
              <a:latin typeface="+mn-lt"/>
              <a:ea typeface="+mn-ea"/>
              <a:cs typeface="+mn-cs"/>
            </a:endParaRPr>
          </a:p>
          <a:p>
            <a:r>
              <a:rPr lang="pl-PL" sz="1200" kern="1200" dirty="0" smtClean="0">
                <a:solidFill>
                  <a:schemeClr val="tx1"/>
                </a:solidFill>
                <a:effectLst/>
                <a:latin typeface="+mn-lt"/>
                <a:ea typeface="+mn-ea"/>
                <a:cs typeface="+mn-cs"/>
              </a:rPr>
              <a:t>Strategia zakłada na terenie gminy Aleksandrów Kujawski promocję oraz rozwój tylko i wyłącznie jednego rodzaju napędu – tj. napędu elektrycznego. Strategia w tym wariancie jest w pełni zgodna z obowiązującym normami prawnymi oraz jest wykonalna z punktu widzenia technologicznego. </a:t>
            </a:r>
          </a:p>
          <a:p>
            <a:r>
              <a:rPr lang="pl-PL" sz="1200" b="1" kern="1200" dirty="0" smtClean="0">
                <a:solidFill>
                  <a:schemeClr val="tx1"/>
                </a:solidFill>
                <a:effectLst/>
                <a:latin typeface="+mn-lt"/>
                <a:ea typeface="+mn-ea"/>
                <a:cs typeface="+mn-cs"/>
              </a:rPr>
              <a:t>WARIANT II - Strategia rozwoju </a:t>
            </a:r>
            <a:r>
              <a:rPr lang="pl-PL" sz="1200" b="1" kern="1200" dirty="0" err="1" smtClean="0">
                <a:solidFill>
                  <a:schemeClr val="tx1"/>
                </a:solidFill>
                <a:effectLst/>
                <a:latin typeface="+mn-lt"/>
                <a:ea typeface="+mn-ea"/>
                <a:cs typeface="+mn-cs"/>
              </a:rPr>
              <a:t>elektromobilności</a:t>
            </a:r>
            <a:r>
              <a:rPr lang="pl-PL" sz="1200" b="1" kern="1200" dirty="0" smtClean="0">
                <a:solidFill>
                  <a:schemeClr val="tx1"/>
                </a:solidFill>
                <a:effectLst/>
                <a:latin typeface="+mn-lt"/>
                <a:ea typeface="+mn-ea"/>
                <a:cs typeface="+mn-cs"/>
              </a:rPr>
              <a:t> w oparciu o napędy elektryczne oraz napędy na  sprężony  gaz  ziemny  (CNG)  lub  skroplony  gaz ziemny (LNG) w tym również inne alternatywne rozwiązania</a:t>
            </a:r>
            <a:endParaRPr lang="pl-PL" sz="1200" kern="1200" dirty="0" smtClean="0">
              <a:solidFill>
                <a:schemeClr val="tx1"/>
              </a:solidFill>
              <a:effectLst/>
              <a:latin typeface="+mn-lt"/>
              <a:ea typeface="+mn-ea"/>
              <a:cs typeface="+mn-cs"/>
            </a:endParaRPr>
          </a:p>
          <a:p>
            <a:r>
              <a:rPr lang="pl-PL" sz="1200" kern="1200" dirty="0" smtClean="0">
                <a:solidFill>
                  <a:schemeClr val="tx1"/>
                </a:solidFill>
                <a:effectLst/>
                <a:latin typeface="+mn-lt"/>
                <a:ea typeface="+mn-ea"/>
                <a:cs typeface="+mn-cs"/>
              </a:rPr>
              <a:t>Wariant zakłada, że na terenie Aleksandrowa Kujawskiego będzie rozwijana infrastruktura zarówno dedykowana zarówno napędom elektrycznym jak i innym rodzajom napędów alternatywnych, w tym głównie napędom CNG/LNG.</a:t>
            </a:r>
          </a:p>
          <a:p>
            <a:endParaRPr lang="pl-PL" dirty="0"/>
          </a:p>
        </p:txBody>
      </p:sp>
      <p:sp>
        <p:nvSpPr>
          <p:cNvPr id="4" name="Symbol zastępczy numeru slajdu 3"/>
          <p:cNvSpPr>
            <a:spLocks noGrp="1"/>
          </p:cNvSpPr>
          <p:nvPr>
            <p:ph type="sldNum" sz="quarter" idx="10"/>
          </p:nvPr>
        </p:nvSpPr>
        <p:spPr/>
        <p:txBody>
          <a:bodyPr/>
          <a:lstStyle/>
          <a:p>
            <a:fld id="{DCBF5038-8A9D-4A42-A0E7-84F47DB8DAA4}" type="slidenum">
              <a:rPr lang="pl-PL" smtClean="0"/>
              <a:t>9</a:t>
            </a:fld>
            <a:endParaRPr lang="pl-PL"/>
          </a:p>
        </p:txBody>
      </p:sp>
    </p:spTree>
    <p:extLst>
      <p:ext uri="{BB962C8B-B14F-4D97-AF65-F5344CB8AC3E}">
        <p14:creationId xmlns:p14="http://schemas.microsoft.com/office/powerpoint/2010/main" val="22806344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DCBF5038-8A9D-4A42-A0E7-84F47DB8DAA4}" type="slidenum">
              <a:rPr lang="pl-PL" smtClean="0"/>
              <a:t>15</a:t>
            </a:fld>
            <a:endParaRPr lang="pl-PL"/>
          </a:p>
        </p:txBody>
      </p:sp>
    </p:spTree>
    <p:extLst>
      <p:ext uri="{BB962C8B-B14F-4D97-AF65-F5344CB8AC3E}">
        <p14:creationId xmlns:p14="http://schemas.microsoft.com/office/powerpoint/2010/main" val="25432563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2">
                    <a:lumMod val="50000"/>
                  </a:schemeClr>
                </a:solidFill>
              </a:defRPr>
            </a:lvl1pPr>
          </a:lstStyle>
          <a:p>
            <a:r>
              <a:rPr lang="pl-PL" dirty="0"/>
              <a:t>Kliknij, aby edytować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698A871A-8ACD-4116-9D16-5BF0B6AE6AE2}" type="datetimeFigureOut">
              <a:rPr lang="pl-PL" smtClean="0"/>
              <a:t>23.06.2020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24B7F0-D1DA-4A0D-B6CA-E258C40F8351}" type="slidenum">
              <a:rPr lang="pl-PL" smtClean="0"/>
              <a:t>‹#›</a:t>
            </a:fld>
            <a:endParaRPr lang="pl-PL"/>
          </a:p>
        </p:txBody>
      </p:sp>
      <p:pic>
        <p:nvPicPr>
          <p:cNvPr id="20" name="Obraz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777180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solidFill>
                  <a:schemeClr val="accent2">
                    <a:lumMod val="50000"/>
                  </a:schemeClr>
                </a:solidFill>
              </a:defRPr>
            </a:lvl1pPr>
          </a:lstStyle>
          <a:p>
            <a:r>
              <a:rPr lang="pl-PL"/>
              <a:t>Kliknij, aby edytować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698A871A-8ACD-4116-9D16-5BF0B6AE6AE2}" type="datetimeFigureOut">
              <a:rPr lang="pl-PL" smtClean="0"/>
              <a:t>23.06.2020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24B7F0-D1DA-4A0D-B6CA-E258C40F8351}" type="slidenum">
              <a:rPr lang="pl-PL" smtClean="0"/>
              <a:t>‹#›</a:t>
            </a:fld>
            <a:endParaRPr lang="pl-PL"/>
          </a:p>
        </p:txBody>
      </p:sp>
    </p:spTree>
    <p:extLst>
      <p:ext uri="{BB962C8B-B14F-4D97-AF65-F5344CB8AC3E}">
        <p14:creationId xmlns:p14="http://schemas.microsoft.com/office/powerpoint/2010/main" val="1471248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solidFill>
                  <a:schemeClr val="accent2">
                    <a:lumMod val="50000"/>
                  </a:schemeClr>
                </a:solidFill>
              </a:defRPr>
            </a:lvl1pPr>
          </a:lstStyle>
          <a:p>
            <a:r>
              <a:rPr lang="pl-PL"/>
              <a:t>Kliknij, aby edytować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698A871A-8ACD-4116-9D16-5BF0B6AE6AE2}" type="datetimeFigureOut">
              <a:rPr lang="pl-PL" smtClean="0"/>
              <a:t>23.06.2020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24B7F0-D1DA-4A0D-B6CA-E258C40F8351}" type="slidenum">
              <a:rPr lang="pl-PL" smtClean="0"/>
              <a:t>‹#›</a:t>
            </a:fld>
            <a:endParaRPr lang="pl-P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6180538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solidFill>
                  <a:schemeClr val="accent2">
                    <a:lumMod val="50000"/>
                  </a:schemeClr>
                </a:solidFill>
              </a:defRPr>
            </a:lvl1pPr>
          </a:lstStyle>
          <a:p>
            <a:r>
              <a:rPr lang="pl-PL"/>
              <a:t>Kliknij, aby edytować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698A871A-8ACD-4116-9D16-5BF0B6AE6AE2}" type="datetimeFigureOut">
              <a:rPr lang="pl-PL" smtClean="0"/>
              <a:t>23.06.2020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24B7F0-D1DA-4A0D-B6CA-E258C40F8351}" type="slidenum">
              <a:rPr lang="pl-PL" smtClean="0"/>
              <a:t>‹#›</a:t>
            </a:fld>
            <a:endParaRPr lang="pl-PL"/>
          </a:p>
        </p:txBody>
      </p:sp>
    </p:spTree>
    <p:extLst>
      <p:ext uri="{BB962C8B-B14F-4D97-AF65-F5344CB8AC3E}">
        <p14:creationId xmlns:p14="http://schemas.microsoft.com/office/powerpoint/2010/main" val="23426269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solidFill>
                  <a:schemeClr val="accent2">
                    <a:lumMod val="50000"/>
                  </a:schemeClr>
                </a:solidFill>
              </a:defRPr>
            </a:lvl1pPr>
          </a:lstStyle>
          <a:p>
            <a:r>
              <a:rPr lang="pl-PL"/>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698A871A-8ACD-4116-9D16-5BF0B6AE6AE2}" type="datetimeFigureOut">
              <a:rPr lang="pl-PL" smtClean="0"/>
              <a:t>23.06.2020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24B7F0-D1DA-4A0D-B6CA-E258C40F8351}" type="slidenum">
              <a:rPr lang="pl-PL" smtClean="0"/>
              <a:t>‹#›</a:t>
            </a:fld>
            <a:endParaRPr lang="pl-P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589137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solidFill>
                  <a:schemeClr val="accent2">
                    <a:lumMod val="50000"/>
                  </a:schemeClr>
                </a:solidFill>
              </a:defRPr>
            </a:lvl1pPr>
          </a:lstStyle>
          <a:p>
            <a:r>
              <a:rPr lang="pl-PL"/>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698A871A-8ACD-4116-9D16-5BF0B6AE6AE2}" type="datetimeFigureOut">
              <a:rPr lang="pl-PL" smtClean="0"/>
              <a:t>23.06.2020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24B7F0-D1DA-4A0D-B6CA-E258C40F8351}" type="slidenum">
              <a:rPr lang="pl-PL" smtClean="0"/>
              <a:t>‹#›</a:t>
            </a:fld>
            <a:endParaRPr lang="pl-PL"/>
          </a:p>
        </p:txBody>
      </p:sp>
    </p:spTree>
    <p:extLst>
      <p:ext uri="{BB962C8B-B14F-4D97-AF65-F5344CB8AC3E}">
        <p14:creationId xmlns:p14="http://schemas.microsoft.com/office/powerpoint/2010/main" val="33198573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lumMod val="50000"/>
                  </a:schemeClr>
                </a:solidFill>
              </a:defRPr>
            </a:lvl1p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98A871A-8ACD-4116-9D16-5BF0B6AE6AE2}" type="datetimeFigureOut">
              <a:rPr lang="pl-PL" smtClean="0"/>
              <a:t>23.06.2020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24B7F0-D1DA-4A0D-B6CA-E258C40F8351}" type="slidenum">
              <a:rPr lang="pl-PL" smtClean="0"/>
              <a:t>‹#›</a:t>
            </a:fld>
            <a:endParaRPr lang="pl-PL"/>
          </a:p>
        </p:txBody>
      </p:sp>
    </p:spTree>
    <p:extLst>
      <p:ext uri="{BB962C8B-B14F-4D97-AF65-F5344CB8AC3E}">
        <p14:creationId xmlns:p14="http://schemas.microsoft.com/office/powerpoint/2010/main" val="36019688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98A871A-8ACD-4116-9D16-5BF0B6AE6AE2}" type="datetimeFigureOut">
              <a:rPr lang="pl-PL" smtClean="0"/>
              <a:t>23.06.2020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24B7F0-D1DA-4A0D-B6CA-E258C40F8351}" type="slidenum">
              <a:rPr lang="pl-PL" smtClean="0"/>
              <a:t>‹#›</a:t>
            </a:fld>
            <a:endParaRPr lang="pl-PL"/>
          </a:p>
        </p:txBody>
      </p:sp>
    </p:spTree>
    <p:extLst>
      <p:ext uri="{BB962C8B-B14F-4D97-AF65-F5344CB8AC3E}">
        <p14:creationId xmlns:p14="http://schemas.microsoft.com/office/powerpoint/2010/main" val="2381088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chemeClr val="accent2">
                    <a:lumMod val="50000"/>
                  </a:schemeClr>
                </a:solidFill>
              </a:defRPr>
            </a:lvl1p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98A871A-8ACD-4116-9D16-5BF0B6AE6AE2}" type="datetimeFigureOut">
              <a:rPr lang="pl-PL" smtClean="0"/>
              <a:t>23.06.2020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24B7F0-D1DA-4A0D-B6CA-E258C40F8351}" type="slidenum">
              <a:rPr lang="pl-PL" smtClean="0"/>
              <a:t>‹#›</a:t>
            </a:fld>
            <a:endParaRPr lang="pl-PL"/>
          </a:p>
        </p:txBody>
      </p:sp>
    </p:spTree>
    <p:extLst>
      <p:ext uri="{BB962C8B-B14F-4D97-AF65-F5344CB8AC3E}">
        <p14:creationId xmlns:p14="http://schemas.microsoft.com/office/powerpoint/2010/main" val="3209629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solidFill>
                  <a:schemeClr val="accent2">
                    <a:lumMod val="50000"/>
                  </a:schemeClr>
                </a:solidFill>
              </a:defRPr>
            </a:lvl1pPr>
          </a:lstStyle>
          <a:p>
            <a:r>
              <a:rPr lang="pl-PL"/>
              <a:t>Kliknij, aby edytować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698A871A-8ACD-4116-9D16-5BF0B6AE6AE2}" type="datetimeFigureOut">
              <a:rPr lang="pl-PL" smtClean="0"/>
              <a:t>23.06.2020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24B7F0-D1DA-4A0D-B6CA-E258C40F8351}" type="slidenum">
              <a:rPr lang="pl-PL" smtClean="0"/>
              <a:t>‹#›</a:t>
            </a:fld>
            <a:endParaRPr lang="pl-PL"/>
          </a:p>
        </p:txBody>
      </p:sp>
    </p:spTree>
    <p:extLst>
      <p:ext uri="{BB962C8B-B14F-4D97-AF65-F5344CB8AC3E}">
        <p14:creationId xmlns:p14="http://schemas.microsoft.com/office/powerpoint/2010/main" val="18490669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lumMod val="50000"/>
                  </a:schemeClr>
                </a:solidFill>
              </a:defRPr>
            </a:lvl1pPr>
          </a:lstStyle>
          <a:p>
            <a:r>
              <a:rPr lang="pl-PL"/>
              <a:t>Kliknij, aby edytować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698A871A-8ACD-4116-9D16-5BF0B6AE6AE2}" type="datetimeFigureOut">
              <a:rPr lang="pl-PL" smtClean="0"/>
              <a:t>23.06.2020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D24B7F0-D1DA-4A0D-B6CA-E258C40F8351}" type="slidenum">
              <a:rPr lang="pl-PL" smtClean="0"/>
              <a:t>‹#›</a:t>
            </a:fld>
            <a:endParaRPr lang="pl-PL"/>
          </a:p>
        </p:txBody>
      </p:sp>
    </p:spTree>
    <p:extLst>
      <p:ext uri="{BB962C8B-B14F-4D97-AF65-F5344CB8AC3E}">
        <p14:creationId xmlns:p14="http://schemas.microsoft.com/office/powerpoint/2010/main" val="1461904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675745" y="585107"/>
            <a:ext cx="8596668" cy="1320800"/>
          </a:xfrm>
        </p:spPr>
        <p:txBody>
          <a:bodyPr/>
          <a:lstStyle>
            <a:lvl1pPr>
              <a:defRPr>
                <a:solidFill>
                  <a:schemeClr val="accent2">
                    <a:lumMod val="50000"/>
                  </a:schemeClr>
                </a:solidFill>
              </a:defRPr>
            </a:lvl1pPr>
          </a:lstStyle>
          <a:p>
            <a:r>
              <a:rPr lang="pl-PL"/>
              <a:t>Kliknij, aby edytować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698A871A-8ACD-4116-9D16-5BF0B6AE6AE2}" type="datetimeFigureOut">
              <a:rPr lang="pl-PL" smtClean="0"/>
              <a:t>23.06.2020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D24B7F0-D1DA-4A0D-B6CA-E258C40F8351}" type="slidenum">
              <a:rPr lang="pl-PL" smtClean="0"/>
              <a:t>‹#›</a:t>
            </a:fld>
            <a:endParaRPr lang="pl-PL"/>
          </a:p>
        </p:txBody>
      </p:sp>
    </p:spTree>
    <p:extLst>
      <p:ext uri="{BB962C8B-B14F-4D97-AF65-F5344CB8AC3E}">
        <p14:creationId xmlns:p14="http://schemas.microsoft.com/office/powerpoint/2010/main" val="833132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lvl1pPr>
              <a:defRPr>
                <a:solidFill>
                  <a:schemeClr val="accent2">
                    <a:lumMod val="50000"/>
                  </a:schemeClr>
                </a:solidFill>
              </a:defRPr>
            </a:lvl1pPr>
          </a:lstStyle>
          <a:p>
            <a:r>
              <a:rPr lang="pl-PL"/>
              <a:t>Kliknij, aby edytować styl</a:t>
            </a:r>
            <a:endParaRPr lang="en-US" dirty="0"/>
          </a:p>
        </p:txBody>
      </p:sp>
      <p:sp>
        <p:nvSpPr>
          <p:cNvPr id="3" name="Date Placeholder 2"/>
          <p:cNvSpPr>
            <a:spLocks noGrp="1"/>
          </p:cNvSpPr>
          <p:nvPr>
            <p:ph type="dt" sz="half" idx="10"/>
          </p:nvPr>
        </p:nvSpPr>
        <p:spPr/>
        <p:txBody>
          <a:bodyPr/>
          <a:lstStyle/>
          <a:p>
            <a:fld id="{698A871A-8ACD-4116-9D16-5BF0B6AE6AE2}" type="datetimeFigureOut">
              <a:rPr lang="pl-PL" smtClean="0"/>
              <a:t>23.06.2020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D24B7F0-D1DA-4A0D-B6CA-E258C40F8351}" type="slidenum">
              <a:rPr lang="pl-PL" smtClean="0"/>
              <a:t>‹#›</a:t>
            </a:fld>
            <a:endParaRPr lang="pl-PL"/>
          </a:p>
        </p:txBody>
      </p:sp>
    </p:spTree>
    <p:extLst>
      <p:ext uri="{BB962C8B-B14F-4D97-AF65-F5344CB8AC3E}">
        <p14:creationId xmlns:p14="http://schemas.microsoft.com/office/powerpoint/2010/main" val="2679106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8A871A-8ACD-4116-9D16-5BF0B6AE6AE2}" type="datetimeFigureOut">
              <a:rPr lang="pl-PL" smtClean="0"/>
              <a:t>23.06.2020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ED24B7F0-D1DA-4A0D-B6CA-E258C40F8351}" type="slidenum">
              <a:rPr lang="pl-PL" smtClean="0"/>
              <a:t>‹#›</a:t>
            </a:fld>
            <a:endParaRPr lang="pl-PL"/>
          </a:p>
        </p:txBody>
      </p:sp>
    </p:spTree>
    <p:extLst>
      <p:ext uri="{BB962C8B-B14F-4D97-AF65-F5344CB8AC3E}">
        <p14:creationId xmlns:p14="http://schemas.microsoft.com/office/powerpoint/2010/main" val="2845285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solidFill>
                  <a:schemeClr val="accent2">
                    <a:lumMod val="50000"/>
                  </a:schemeClr>
                </a:solidFill>
              </a:defRPr>
            </a:lvl1pPr>
          </a:lstStyle>
          <a:p>
            <a:r>
              <a:rPr lang="pl-PL" dirty="0"/>
              <a:t>Kliknij, aby edytować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698A871A-8ACD-4116-9D16-5BF0B6AE6AE2}" type="datetimeFigureOut">
              <a:rPr lang="pl-PL" smtClean="0"/>
              <a:t>23.06.2020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D24B7F0-D1DA-4A0D-B6CA-E258C40F8351}" type="slidenum">
              <a:rPr lang="pl-PL" smtClean="0"/>
              <a:t>‹#›</a:t>
            </a:fld>
            <a:endParaRPr lang="pl-PL"/>
          </a:p>
        </p:txBody>
      </p:sp>
    </p:spTree>
    <p:extLst>
      <p:ext uri="{BB962C8B-B14F-4D97-AF65-F5344CB8AC3E}">
        <p14:creationId xmlns:p14="http://schemas.microsoft.com/office/powerpoint/2010/main" val="1859323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solidFill>
                  <a:schemeClr val="accent2">
                    <a:lumMod val="50000"/>
                  </a:schemeClr>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698A871A-8ACD-4116-9D16-5BF0B6AE6AE2}" type="datetimeFigureOut">
              <a:rPr lang="pl-PL" smtClean="0"/>
              <a:t>23.06.2020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D24B7F0-D1DA-4A0D-B6CA-E258C40F8351}" type="slidenum">
              <a:rPr lang="pl-PL" smtClean="0"/>
              <a:t>‹#›</a:t>
            </a:fld>
            <a:endParaRPr lang="pl-PL"/>
          </a:p>
        </p:txBody>
      </p:sp>
    </p:spTree>
    <p:extLst>
      <p:ext uri="{BB962C8B-B14F-4D97-AF65-F5344CB8AC3E}">
        <p14:creationId xmlns:p14="http://schemas.microsoft.com/office/powerpoint/2010/main" val="765068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98A871A-8ACD-4116-9D16-5BF0B6AE6AE2}" type="datetimeFigureOut">
              <a:rPr lang="pl-PL" smtClean="0"/>
              <a:t>23.06.2020</a:t>
            </a:fld>
            <a:endParaRPr lang="pl-P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D24B7F0-D1DA-4A0D-B6CA-E258C40F8351}" type="slidenum">
              <a:rPr lang="pl-PL" smtClean="0"/>
              <a:t>‹#›</a:t>
            </a:fld>
            <a:endParaRPr lang="pl-PL"/>
          </a:p>
        </p:txBody>
      </p:sp>
      <p:pic>
        <p:nvPicPr>
          <p:cNvPr id="9" name="Obraz 8"/>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45896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iming>
    <p:tnLst>
      <p:par>
        <p:cTn id="1" dur="indefinite" restart="never" nodeType="tmRoot"/>
      </p:par>
    </p:tnLst>
  </p:timing>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57762781-152A-4A99-9840-894BC44CCF23}"/>
              </a:ext>
            </a:extLst>
          </p:cNvPr>
          <p:cNvSpPr>
            <a:spLocks noGrp="1"/>
          </p:cNvSpPr>
          <p:nvPr>
            <p:ph type="ctrTitle"/>
          </p:nvPr>
        </p:nvSpPr>
        <p:spPr>
          <a:xfrm>
            <a:off x="1523109" y="3222681"/>
            <a:ext cx="7766936" cy="1646302"/>
          </a:xfrm>
        </p:spPr>
        <p:txBody>
          <a:bodyPr/>
          <a:lstStyle/>
          <a:p>
            <a:pPr algn="ctr"/>
            <a:r>
              <a:rPr lang="pl-PL" sz="4800" dirty="0"/>
              <a:t>STRATEGIA ROZWOJU ELEKTROMOBILNOŚCI </a:t>
            </a:r>
            <a:r>
              <a:rPr lang="pl-PL" sz="4800" dirty="0" smtClean="0"/>
              <a:t>GMINY </a:t>
            </a:r>
            <a:r>
              <a:rPr lang="pl-PL" sz="4800" dirty="0"/>
              <a:t>WIEJSKIEJ ALEKSANDRÓW KUJAWSKI</a:t>
            </a:r>
            <a:br>
              <a:rPr lang="pl-PL" sz="4800" dirty="0"/>
            </a:br>
            <a:r>
              <a:rPr lang="pl-PL" sz="4800" dirty="0"/>
              <a:t>NA LATA </a:t>
            </a:r>
            <a:r>
              <a:rPr lang="pl-PL" sz="4800" dirty="0" smtClean="0"/>
              <a:t>2020-2040</a:t>
            </a:r>
            <a:endParaRPr lang="pl-PL" sz="4800" dirty="0"/>
          </a:p>
        </p:txBody>
      </p:sp>
    </p:spTree>
    <p:extLst>
      <p:ext uri="{BB962C8B-B14F-4D97-AF65-F5344CB8AC3E}">
        <p14:creationId xmlns:p14="http://schemas.microsoft.com/office/powerpoint/2010/main" val="39095555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C0CD4396-5DF4-4871-A3A0-A966BA8A7F16}"/>
              </a:ext>
            </a:extLst>
          </p:cNvPr>
          <p:cNvSpPr>
            <a:spLocks noGrp="1"/>
          </p:cNvSpPr>
          <p:nvPr>
            <p:ph type="title"/>
          </p:nvPr>
        </p:nvSpPr>
        <p:spPr/>
        <p:txBody>
          <a:bodyPr/>
          <a:lstStyle/>
          <a:p>
            <a:r>
              <a:rPr lang="pl-PL" b="1" dirty="0"/>
              <a:t>Plan wdrożenia </a:t>
            </a:r>
            <a:r>
              <a:rPr lang="pl-PL" b="1" dirty="0" err="1"/>
              <a:t>elektromobilności</a:t>
            </a:r>
            <a:r>
              <a:rPr lang="pl-PL" b="1" dirty="0"/>
              <a:t/>
            </a:r>
            <a:br>
              <a:rPr lang="pl-PL" b="1" dirty="0"/>
            </a:br>
            <a:r>
              <a:rPr lang="pl-PL" sz="1800" b="1" dirty="0"/>
              <a:t>Cel Strategiczny I – Dobry klimat dla rozwoju </a:t>
            </a:r>
            <a:r>
              <a:rPr lang="pl-PL" sz="1800" b="1" dirty="0" err="1"/>
              <a:t>elektromobilności</a:t>
            </a:r>
            <a:endParaRPr lang="pl-PL" sz="1800" dirty="0"/>
          </a:p>
        </p:txBody>
      </p:sp>
      <p:graphicFrame>
        <p:nvGraphicFramePr>
          <p:cNvPr id="8" name="Symbol zastępczy zawartości 7"/>
          <p:cNvGraphicFramePr>
            <a:graphicFrameLocks noGrp="1"/>
          </p:cNvGraphicFramePr>
          <p:nvPr>
            <p:ph idx="1"/>
            <p:extLst>
              <p:ext uri="{D42A27DB-BD31-4B8C-83A1-F6EECF244321}">
                <p14:modId xmlns:p14="http://schemas.microsoft.com/office/powerpoint/2010/main" val="2111063785"/>
              </p:ext>
            </p:extLst>
          </p:nvPr>
        </p:nvGraphicFramePr>
        <p:xfrm>
          <a:off x="540076" y="1712573"/>
          <a:ext cx="8596313" cy="4744594"/>
        </p:xfrm>
        <a:graphic>
          <a:graphicData uri="http://schemas.openxmlformats.org/drawingml/2006/table">
            <a:tbl>
              <a:tblPr firstRow="1" firstCol="1" bandRow="1">
                <a:tableStyleId>{5C22544A-7EE6-4342-B048-85BDC9FD1C3A}</a:tableStyleId>
              </a:tblPr>
              <a:tblGrid>
                <a:gridCol w="649897"/>
                <a:gridCol w="3436790"/>
                <a:gridCol w="1825857"/>
                <a:gridCol w="2683769"/>
              </a:tblGrid>
              <a:tr h="629794">
                <a:tc>
                  <a:txBody>
                    <a:bodyPr/>
                    <a:lstStyle/>
                    <a:p>
                      <a:pPr algn="ctr">
                        <a:spcAft>
                          <a:spcPts val="0"/>
                        </a:spcAft>
                      </a:pPr>
                      <a:r>
                        <a:rPr lang="pl-PL" dirty="0">
                          <a:solidFill>
                            <a:schemeClr val="tx1">
                              <a:lumMod val="95000"/>
                              <a:lumOff val="5000"/>
                            </a:schemeClr>
                          </a:solidFill>
                        </a:rPr>
                        <a:t>L.p.</a:t>
                      </a:r>
                    </a:p>
                  </a:txBody>
                  <a:tcPr marL="68580" marR="68580" marT="0" marB="0" anchor="ctr"/>
                </a:tc>
                <a:tc>
                  <a:txBody>
                    <a:bodyPr/>
                    <a:lstStyle/>
                    <a:p>
                      <a:pPr algn="ctr">
                        <a:spcAft>
                          <a:spcPts val="0"/>
                        </a:spcAft>
                      </a:pPr>
                      <a:r>
                        <a:rPr lang="pl-PL" dirty="0">
                          <a:solidFill>
                            <a:schemeClr val="tx1">
                              <a:lumMod val="95000"/>
                              <a:lumOff val="5000"/>
                            </a:schemeClr>
                          </a:solidFill>
                        </a:rPr>
                        <a:t>Zadanie</a:t>
                      </a:r>
                    </a:p>
                  </a:txBody>
                  <a:tcPr marL="68580" marR="68580" marT="0" marB="0" anchor="ctr"/>
                </a:tc>
                <a:tc>
                  <a:txBody>
                    <a:bodyPr/>
                    <a:lstStyle/>
                    <a:p>
                      <a:pPr algn="ctr">
                        <a:spcAft>
                          <a:spcPts val="0"/>
                        </a:spcAft>
                      </a:pPr>
                      <a:r>
                        <a:rPr lang="pl-PL" dirty="0">
                          <a:solidFill>
                            <a:schemeClr val="tx1">
                              <a:lumMod val="95000"/>
                              <a:lumOff val="5000"/>
                            </a:schemeClr>
                          </a:solidFill>
                        </a:rPr>
                        <a:t>Okres realizacji</a:t>
                      </a:r>
                    </a:p>
                  </a:txBody>
                  <a:tcPr marL="68580" marR="68580" marT="0" marB="0" anchor="ctr"/>
                </a:tc>
                <a:tc>
                  <a:txBody>
                    <a:bodyPr/>
                    <a:lstStyle/>
                    <a:p>
                      <a:pPr algn="ctr">
                        <a:spcAft>
                          <a:spcPts val="0"/>
                        </a:spcAft>
                      </a:pPr>
                      <a:r>
                        <a:rPr lang="pl-PL" dirty="0">
                          <a:solidFill>
                            <a:schemeClr val="tx1">
                              <a:lumMod val="95000"/>
                              <a:lumOff val="5000"/>
                            </a:schemeClr>
                          </a:solidFill>
                        </a:rPr>
                        <a:t>Uwagi</a:t>
                      </a:r>
                    </a:p>
                  </a:txBody>
                  <a:tcPr marL="68580" marR="68580" marT="0" marB="0" anchor="ctr"/>
                </a:tc>
              </a:tr>
              <a:tr h="2597037">
                <a:tc>
                  <a:txBody>
                    <a:bodyPr/>
                    <a:lstStyle/>
                    <a:p>
                      <a:pPr algn="ctr">
                        <a:spcAft>
                          <a:spcPts val="0"/>
                        </a:spcAft>
                      </a:pPr>
                      <a:r>
                        <a:rPr lang="pl-PL" dirty="0">
                          <a:solidFill>
                            <a:schemeClr val="tx1">
                              <a:lumMod val="95000"/>
                              <a:lumOff val="5000"/>
                            </a:schemeClr>
                          </a:solidFill>
                        </a:rPr>
                        <a:t>1</a:t>
                      </a:r>
                    </a:p>
                  </a:txBody>
                  <a:tcPr marL="68580" marR="68580" marT="0" marB="0" anchor="ctr"/>
                </a:tc>
                <a:tc>
                  <a:txBody>
                    <a:bodyPr/>
                    <a:lstStyle/>
                    <a:p>
                      <a:pPr algn="ctr">
                        <a:spcAft>
                          <a:spcPts val="0"/>
                        </a:spcAft>
                      </a:pPr>
                      <a:r>
                        <a:rPr lang="pl-PL" b="1" dirty="0">
                          <a:solidFill>
                            <a:schemeClr val="accent2">
                              <a:lumMod val="50000"/>
                            </a:schemeClr>
                          </a:solidFill>
                        </a:rPr>
                        <a:t>Działania edukacyjne – upowszechnienie idei </a:t>
                      </a:r>
                      <a:r>
                        <a:rPr lang="pl-PL" b="1" dirty="0" err="1">
                          <a:solidFill>
                            <a:schemeClr val="accent2">
                              <a:lumMod val="50000"/>
                            </a:schemeClr>
                          </a:solidFill>
                        </a:rPr>
                        <a:t>elektromobilności</a:t>
                      </a:r>
                      <a:r>
                        <a:rPr lang="pl-PL" b="1" dirty="0">
                          <a:solidFill>
                            <a:schemeClr val="accent2">
                              <a:lumMod val="50000"/>
                            </a:schemeClr>
                          </a:solidFill>
                        </a:rPr>
                        <a:t> oraz </a:t>
                      </a:r>
                      <a:r>
                        <a:rPr lang="pl-PL" b="1" dirty="0" err="1">
                          <a:solidFill>
                            <a:schemeClr val="accent2">
                              <a:lumMod val="50000"/>
                            </a:schemeClr>
                          </a:solidFill>
                        </a:rPr>
                        <a:t>zachowań</a:t>
                      </a:r>
                      <a:r>
                        <a:rPr lang="pl-PL" b="1" dirty="0">
                          <a:solidFill>
                            <a:schemeClr val="accent2">
                              <a:lumMod val="50000"/>
                            </a:schemeClr>
                          </a:solidFill>
                        </a:rPr>
                        <a:t> ekologicznych</a:t>
                      </a:r>
                    </a:p>
                  </a:txBody>
                  <a:tcPr marL="68580" marR="68580" marT="0" marB="0" anchor="ctr"/>
                </a:tc>
                <a:tc>
                  <a:txBody>
                    <a:bodyPr/>
                    <a:lstStyle/>
                    <a:p>
                      <a:pPr algn="ctr">
                        <a:spcAft>
                          <a:spcPts val="0"/>
                        </a:spcAft>
                      </a:pPr>
                      <a:r>
                        <a:rPr lang="pl-PL">
                          <a:solidFill>
                            <a:schemeClr val="accent2">
                              <a:lumMod val="50000"/>
                            </a:schemeClr>
                          </a:solidFill>
                        </a:rPr>
                        <a:t>2020-2040</a:t>
                      </a:r>
                    </a:p>
                  </a:txBody>
                  <a:tcPr marL="68580" marR="68580" marT="0" marB="0" anchor="ctr"/>
                </a:tc>
                <a:tc>
                  <a:txBody>
                    <a:bodyPr/>
                    <a:lstStyle/>
                    <a:p>
                      <a:pPr algn="ctr">
                        <a:spcAft>
                          <a:spcPts val="0"/>
                        </a:spcAft>
                      </a:pPr>
                      <a:endParaRPr lang="pl-PL" dirty="0" smtClean="0">
                        <a:solidFill>
                          <a:schemeClr val="accent2">
                            <a:lumMod val="50000"/>
                          </a:schemeClr>
                        </a:solidFill>
                      </a:endParaRPr>
                    </a:p>
                    <a:p>
                      <a:pPr algn="ctr">
                        <a:spcAft>
                          <a:spcPts val="0"/>
                        </a:spcAft>
                      </a:pPr>
                      <a:r>
                        <a:rPr lang="pl-PL" dirty="0" smtClean="0">
                          <a:solidFill>
                            <a:schemeClr val="accent2">
                              <a:lumMod val="50000"/>
                            </a:schemeClr>
                          </a:solidFill>
                        </a:rPr>
                        <a:t>W </a:t>
                      </a:r>
                      <a:r>
                        <a:rPr lang="pl-PL" dirty="0">
                          <a:solidFill>
                            <a:schemeClr val="accent2">
                              <a:lumMod val="50000"/>
                            </a:schemeClr>
                          </a:solidFill>
                        </a:rPr>
                        <a:t>kolejnych latach w zależności od potrzeb. Możliwa korelacja zadania z innymi działaniami edukacyjnymi związanymi z mobilnością </a:t>
                      </a:r>
                      <a:r>
                        <a:rPr lang="pl-PL" dirty="0" smtClean="0">
                          <a:solidFill>
                            <a:schemeClr val="accent2">
                              <a:lumMod val="50000"/>
                            </a:schemeClr>
                          </a:solidFill>
                        </a:rPr>
                        <a:t>miejską</a:t>
                      </a:r>
                    </a:p>
                    <a:p>
                      <a:pPr algn="ctr">
                        <a:spcAft>
                          <a:spcPts val="0"/>
                        </a:spcAft>
                      </a:pPr>
                      <a:endParaRPr lang="pl-PL" dirty="0">
                        <a:solidFill>
                          <a:schemeClr val="accent2">
                            <a:lumMod val="50000"/>
                          </a:schemeClr>
                        </a:solidFill>
                      </a:endParaRPr>
                    </a:p>
                  </a:txBody>
                  <a:tcPr marL="68580" marR="68580" marT="0" marB="0" anchor="ctr"/>
                </a:tc>
              </a:tr>
              <a:tr h="1030626">
                <a:tc>
                  <a:txBody>
                    <a:bodyPr/>
                    <a:lstStyle/>
                    <a:p>
                      <a:pPr algn="ctr">
                        <a:spcAft>
                          <a:spcPts val="0"/>
                        </a:spcAft>
                      </a:pPr>
                      <a:r>
                        <a:rPr lang="pl-PL" dirty="0">
                          <a:solidFill>
                            <a:schemeClr val="tx1">
                              <a:lumMod val="95000"/>
                              <a:lumOff val="5000"/>
                            </a:schemeClr>
                          </a:solidFill>
                        </a:rPr>
                        <a:t>2</a:t>
                      </a:r>
                    </a:p>
                  </a:txBody>
                  <a:tcPr marL="68580" marR="68580" marT="0" marB="0" anchor="ctr"/>
                </a:tc>
                <a:tc>
                  <a:txBody>
                    <a:bodyPr/>
                    <a:lstStyle/>
                    <a:p>
                      <a:pPr algn="ctr">
                        <a:spcAft>
                          <a:spcPts val="0"/>
                        </a:spcAft>
                      </a:pPr>
                      <a:r>
                        <a:rPr lang="pl-PL" b="1" dirty="0">
                          <a:solidFill>
                            <a:schemeClr val="accent2">
                              <a:lumMod val="50000"/>
                            </a:schemeClr>
                          </a:solidFill>
                        </a:rPr>
                        <a:t>Wdrożenie pakietu programów wsparcia użytkowników indywidualnych</a:t>
                      </a:r>
                    </a:p>
                  </a:txBody>
                  <a:tcPr marL="68580" marR="68580" marT="0" marB="0" anchor="ctr"/>
                </a:tc>
                <a:tc>
                  <a:txBody>
                    <a:bodyPr/>
                    <a:lstStyle/>
                    <a:p>
                      <a:pPr algn="ctr">
                        <a:spcAft>
                          <a:spcPts val="0"/>
                        </a:spcAft>
                      </a:pPr>
                      <a:r>
                        <a:rPr lang="pl-PL">
                          <a:solidFill>
                            <a:schemeClr val="accent2">
                              <a:lumMod val="50000"/>
                            </a:schemeClr>
                          </a:solidFill>
                        </a:rPr>
                        <a:t>2022-2040</a:t>
                      </a:r>
                    </a:p>
                  </a:txBody>
                  <a:tcPr marL="68580" marR="68580" marT="0" marB="0" anchor="ctr"/>
                </a:tc>
                <a:tc>
                  <a:txBody>
                    <a:bodyPr/>
                    <a:lstStyle/>
                    <a:p>
                      <a:pPr algn="ctr">
                        <a:spcAft>
                          <a:spcPts val="0"/>
                        </a:spcAft>
                      </a:pPr>
                      <a:endParaRPr lang="pl-PL" dirty="0" smtClean="0">
                        <a:solidFill>
                          <a:schemeClr val="accent2">
                            <a:lumMod val="50000"/>
                          </a:schemeClr>
                        </a:solidFill>
                      </a:endParaRPr>
                    </a:p>
                    <a:p>
                      <a:pPr algn="ctr">
                        <a:spcAft>
                          <a:spcPts val="0"/>
                        </a:spcAft>
                      </a:pPr>
                      <a:r>
                        <a:rPr lang="pl-PL" dirty="0" smtClean="0">
                          <a:solidFill>
                            <a:schemeClr val="accent2">
                              <a:lumMod val="50000"/>
                            </a:schemeClr>
                          </a:solidFill>
                        </a:rPr>
                        <a:t>W </a:t>
                      </a:r>
                      <a:r>
                        <a:rPr lang="pl-PL" dirty="0">
                          <a:solidFill>
                            <a:schemeClr val="accent2">
                              <a:lumMod val="50000"/>
                            </a:schemeClr>
                          </a:solidFill>
                        </a:rPr>
                        <a:t>kolejnych latach w zależności od finansów oraz polityki </a:t>
                      </a:r>
                      <a:r>
                        <a:rPr lang="pl-PL" dirty="0" smtClean="0">
                          <a:solidFill>
                            <a:schemeClr val="accent2">
                              <a:lumMod val="50000"/>
                            </a:schemeClr>
                          </a:solidFill>
                        </a:rPr>
                        <a:t>gminy</a:t>
                      </a:r>
                    </a:p>
                    <a:p>
                      <a:pPr algn="ctr">
                        <a:spcAft>
                          <a:spcPts val="0"/>
                        </a:spcAft>
                      </a:pPr>
                      <a:endParaRPr lang="pl-PL" dirty="0">
                        <a:solidFill>
                          <a:schemeClr val="accent2">
                            <a:lumMod val="50000"/>
                          </a:schemeClr>
                        </a:solidFill>
                      </a:endParaRPr>
                    </a:p>
                  </a:txBody>
                  <a:tcPr marL="68580" marR="68580" marT="0" marB="0" anchor="ctr"/>
                </a:tc>
              </a:tr>
            </a:tbl>
          </a:graphicData>
        </a:graphic>
      </p:graphicFrame>
    </p:spTree>
    <p:extLst>
      <p:ext uri="{BB962C8B-B14F-4D97-AF65-F5344CB8AC3E}">
        <p14:creationId xmlns:p14="http://schemas.microsoft.com/office/powerpoint/2010/main" val="2468543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C0CD4396-5DF4-4871-A3A0-A966BA8A7F16}"/>
              </a:ext>
            </a:extLst>
          </p:cNvPr>
          <p:cNvSpPr>
            <a:spLocks noGrp="1"/>
          </p:cNvSpPr>
          <p:nvPr>
            <p:ph type="title"/>
          </p:nvPr>
        </p:nvSpPr>
        <p:spPr/>
        <p:txBody>
          <a:bodyPr/>
          <a:lstStyle/>
          <a:p>
            <a:r>
              <a:rPr lang="pl-PL" b="1" dirty="0"/>
              <a:t>Plan wdrożenia </a:t>
            </a:r>
            <a:r>
              <a:rPr lang="pl-PL" b="1" dirty="0" err="1"/>
              <a:t>elektromobilności</a:t>
            </a:r>
            <a:r>
              <a:rPr lang="pl-PL" b="1" dirty="0"/>
              <a:t/>
            </a:r>
            <a:br>
              <a:rPr lang="pl-PL" b="1" dirty="0"/>
            </a:br>
            <a:r>
              <a:rPr lang="pl-PL" sz="1800" b="1" dirty="0"/>
              <a:t>Cel Strategiczny II – Gmina na drodze do zerowej emisji i zrównoważonego transportu</a:t>
            </a:r>
            <a:endParaRPr lang="pl-PL" sz="1800" dirty="0"/>
          </a:p>
        </p:txBody>
      </p:sp>
      <p:graphicFrame>
        <p:nvGraphicFramePr>
          <p:cNvPr id="8" name="Symbol zastępczy zawartości 7"/>
          <p:cNvGraphicFramePr>
            <a:graphicFrameLocks noGrp="1"/>
          </p:cNvGraphicFramePr>
          <p:nvPr>
            <p:ph idx="1"/>
            <p:extLst>
              <p:ext uri="{D42A27DB-BD31-4B8C-83A1-F6EECF244321}">
                <p14:modId xmlns:p14="http://schemas.microsoft.com/office/powerpoint/2010/main" val="3440882923"/>
              </p:ext>
            </p:extLst>
          </p:nvPr>
        </p:nvGraphicFramePr>
        <p:xfrm>
          <a:off x="677334" y="1930400"/>
          <a:ext cx="8596313" cy="4598431"/>
        </p:xfrm>
        <a:graphic>
          <a:graphicData uri="http://schemas.openxmlformats.org/drawingml/2006/table">
            <a:tbl>
              <a:tblPr firstRow="1" firstCol="1" bandRow="1">
                <a:tableStyleId>{5C22544A-7EE6-4342-B048-85BDC9FD1C3A}</a:tableStyleId>
              </a:tblPr>
              <a:tblGrid>
                <a:gridCol w="649897"/>
                <a:gridCol w="3436790"/>
                <a:gridCol w="1825857"/>
                <a:gridCol w="2683769"/>
              </a:tblGrid>
              <a:tr h="629794">
                <a:tc>
                  <a:txBody>
                    <a:bodyPr/>
                    <a:lstStyle/>
                    <a:p>
                      <a:pPr algn="ctr">
                        <a:spcAft>
                          <a:spcPts val="0"/>
                        </a:spcAft>
                      </a:pPr>
                      <a:r>
                        <a:rPr lang="pl-PL" dirty="0">
                          <a:solidFill>
                            <a:schemeClr val="tx1">
                              <a:lumMod val="95000"/>
                              <a:lumOff val="5000"/>
                            </a:schemeClr>
                          </a:solidFill>
                        </a:rPr>
                        <a:t>L.p.</a:t>
                      </a:r>
                    </a:p>
                  </a:txBody>
                  <a:tcPr marL="68580" marR="68580" marT="0" marB="0" anchor="ctr"/>
                </a:tc>
                <a:tc>
                  <a:txBody>
                    <a:bodyPr/>
                    <a:lstStyle/>
                    <a:p>
                      <a:pPr algn="ctr">
                        <a:spcAft>
                          <a:spcPts val="0"/>
                        </a:spcAft>
                      </a:pPr>
                      <a:r>
                        <a:rPr lang="pl-PL" dirty="0">
                          <a:solidFill>
                            <a:schemeClr val="tx1">
                              <a:lumMod val="95000"/>
                              <a:lumOff val="5000"/>
                            </a:schemeClr>
                          </a:solidFill>
                        </a:rPr>
                        <a:t>Zadanie</a:t>
                      </a:r>
                    </a:p>
                  </a:txBody>
                  <a:tcPr marL="68580" marR="68580" marT="0" marB="0" anchor="ctr"/>
                </a:tc>
                <a:tc>
                  <a:txBody>
                    <a:bodyPr/>
                    <a:lstStyle/>
                    <a:p>
                      <a:pPr algn="ctr">
                        <a:spcAft>
                          <a:spcPts val="0"/>
                        </a:spcAft>
                      </a:pPr>
                      <a:r>
                        <a:rPr lang="pl-PL" dirty="0">
                          <a:solidFill>
                            <a:schemeClr val="tx1">
                              <a:lumMod val="95000"/>
                              <a:lumOff val="5000"/>
                            </a:schemeClr>
                          </a:solidFill>
                        </a:rPr>
                        <a:t>Okres realizacji</a:t>
                      </a:r>
                    </a:p>
                  </a:txBody>
                  <a:tcPr marL="68580" marR="68580" marT="0" marB="0" anchor="ctr"/>
                </a:tc>
                <a:tc>
                  <a:txBody>
                    <a:bodyPr/>
                    <a:lstStyle/>
                    <a:p>
                      <a:pPr algn="ctr">
                        <a:spcAft>
                          <a:spcPts val="0"/>
                        </a:spcAft>
                      </a:pPr>
                      <a:r>
                        <a:rPr lang="pl-PL" dirty="0">
                          <a:solidFill>
                            <a:schemeClr val="tx1">
                              <a:lumMod val="95000"/>
                              <a:lumOff val="5000"/>
                            </a:schemeClr>
                          </a:solidFill>
                        </a:rPr>
                        <a:t>Uwagi</a:t>
                      </a:r>
                    </a:p>
                  </a:txBody>
                  <a:tcPr marL="68580" marR="68580" marT="0" marB="0" anchor="ctr"/>
                </a:tc>
              </a:tr>
              <a:tr h="2597037">
                <a:tc>
                  <a:txBody>
                    <a:bodyPr/>
                    <a:lstStyle/>
                    <a:p>
                      <a:pPr algn="ctr">
                        <a:spcAft>
                          <a:spcPts val="0"/>
                        </a:spcAft>
                      </a:pPr>
                      <a:r>
                        <a:rPr lang="pl-PL" dirty="0">
                          <a:solidFill>
                            <a:schemeClr val="tx1">
                              <a:lumMod val="95000"/>
                              <a:lumOff val="5000"/>
                            </a:schemeClr>
                          </a:solidFill>
                        </a:rPr>
                        <a:t>1</a:t>
                      </a:r>
                    </a:p>
                  </a:txBody>
                  <a:tcPr marL="68580" marR="68580" marT="0" marB="0" anchor="ctr"/>
                </a:tc>
                <a:tc>
                  <a:txBody>
                    <a:bodyPr/>
                    <a:lstStyle/>
                    <a:p>
                      <a:pPr algn="ctr">
                        <a:spcAft>
                          <a:spcPts val="0"/>
                        </a:spcAft>
                      </a:pPr>
                      <a:r>
                        <a:rPr lang="pl-PL" b="1" dirty="0" smtClean="0">
                          <a:solidFill>
                            <a:schemeClr val="accent2">
                              <a:lumMod val="50000"/>
                            </a:schemeClr>
                          </a:solidFill>
                        </a:rPr>
                        <a:t>Zakup samochodów elektrycznych dla gminy oraz jej jednostek organizacyjnych</a:t>
                      </a:r>
                      <a:endParaRPr lang="pl-PL" b="1" dirty="0">
                        <a:solidFill>
                          <a:schemeClr val="accent2">
                            <a:lumMod val="50000"/>
                          </a:schemeClr>
                        </a:solidFill>
                      </a:endParaRPr>
                    </a:p>
                  </a:txBody>
                  <a:tcPr marL="68580" marR="68580" marT="0" marB="0" anchor="ctr"/>
                </a:tc>
                <a:tc>
                  <a:txBody>
                    <a:bodyPr/>
                    <a:lstStyle/>
                    <a:p>
                      <a:pPr algn="ctr">
                        <a:spcAft>
                          <a:spcPts val="0"/>
                        </a:spcAft>
                      </a:pPr>
                      <a:r>
                        <a:rPr lang="pl-PL" smtClean="0">
                          <a:solidFill>
                            <a:schemeClr val="accent2">
                              <a:lumMod val="50000"/>
                            </a:schemeClr>
                          </a:solidFill>
                        </a:rPr>
                        <a:t>2022-2025</a:t>
                      </a:r>
                      <a:endParaRPr lang="pl-PL" dirty="0">
                        <a:solidFill>
                          <a:schemeClr val="accent2">
                            <a:lumMod val="50000"/>
                          </a:schemeClr>
                        </a:solidFill>
                      </a:endParaRPr>
                    </a:p>
                  </a:txBody>
                  <a:tcPr marL="68580" marR="68580" marT="0" marB="0" anchor="ctr"/>
                </a:tc>
                <a:tc>
                  <a:txBody>
                    <a:bodyPr/>
                    <a:lstStyle/>
                    <a:p>
                      <a:pPr algn="ctr">
                        <a:spcAft>
                          <a:spcPts val="0"/>
                        </a:spcAft>
                      </a:pPr>
                      <a:endParaRPr lang="pl-PL" dirty="0" smtClean="0">
                        <a:solidFill>
                          <a:schemeClr val="accent2">
                            <a:lumMod val="50000"/>
                          </a:schemeClr>
                        </a:solidFill>
                      </a:endParaRPr>
                    </a:p>
                    <a:p>
                      <a:pPr algn="ctr">
                        <a:spcAft>
                          <a:spcPts val="0"/>
                        </a:spcAft>
                      </a:pPr>
                      <a:r>
                        <a:rPr lang="pl-PL" dirty="0" smtClean="0">
                          <a:solidFill>
                            <a:schemeClr val="accent2">
                              <a:lumMod val="50000"/>
                            </a:schemeClr>
                          </a:solidFill>
                        </a:rPr>
                        <a:t>Zadanie uwzględniające naturalny proces wymiany zużytego taboru – decyzje o ewentualnej wymianie powinny być podejmowane corocznie</a:t>
                      </a:r>
                      <a:endParaRPr lang="pl-PL" dirty="0">
                        <a:solidFill>
                          <a:schemeClr val="accent2">
                            <a:lumMod val="50000"/>
                          </a:schemeClr>
                        </a:solidFill>
                      </a:endParaRPr>
                    </a:p>
                  </a:txBody>
                  <a:tcPr marL="68580" marR="68580" marT="0" marB="0" anchor="ctr"/>
                </a:tc>
              </a:tr>
              <a:tr h="1030626">
                <a:tc>
                  <a:txBody>
                    <a:bodyPr/>
                    <a:lstStyle/>
                    <a:p>
                      <a:pPr algn="ctr">
                        <a:spcAft>
                          <a:spcPts val="0"/>
                        </a:spcAft>
                      </a:pPr>
                      <a:r>
                        <a:rPr lang="pl-PL" dirty="0">
                          <a:solidFill>
                            <a:schemeClr val="tx1">
                              <a:lumMod val="95000"/>
                              <a:lumOff val="5000"/>
                            </a:schemeClr>
                          </a:solidFill>
                        </a:rPr>
                        <a:t>2</a:t>
                      </a:r>
                    </a:p>
                  </a:txBody>
                  <a:tcPr marL="68580" marR="68580" marT="0" marB="0" anchor="ctr"/>
                </a:tc>
                <a:tc>
                  <a:txBody>
                    <a:bodyPr/>
                    <a:lstStyle/>
                    <a:p>
                      <a:pPr algn="ctr">
                        <a:spcAft>
                          <a:spcPts val="0"/>
                        </a:spcAft>
                      </a:pPr>
                      <a:r>
                        <a:rPr lang="pl-PL" b="1" dirty="0" smtClean="0">
                          <a:solidFill>
                            <a:schemeClr val="accent2">
                              <a:lumMod val="50000"/>
                            </a:schemeClr>
                          </a:solidFill>
                        </a:rPr>
                        <a:t>Budowa infrastruktury ładowania pojazdów elektrycznych</a:t>
                      </a:r>
                      <a:endParaRPr lang="pl-PL" b="1" dirty="0">
                        <a:solidFill>
                          <a:schemeClr val="accent2">
                            <a:lumMod val="50000"/>
                          </a:schemeClr>
                        </a:solidFill>
                      </a:endParaRPr>
                    </a:p>
                  </a:txBody>
                  <a:tcPr marL="68580" marR="68580" marT="0" marB="0" anchor="ctr"/>
                </a:tc>
                <a:tc>
                  <a:txBody>
                    <a:bodyPr/>
                    <a:lstStyle/>
                    <a:p>
                      <a:pPr algn="ctr">
                        <a:spcAft>
                          <a:spcPts val="0"/>
                        </a:spcAft>
                      </a:pPr>
                      <a:r>
                        <a:rPr lang="pl-PL" dirty="0">
                          <a:solidFill>
                            <a:schemeClr val="accent2">
                              <a:lumMod val="50000"/>
                            </a:schemeClr>
                          </a:solidFill>
                        </a:rPr>
                        <a:t>2022-2040</a:t>
                      </a:r>
                    </a:p>
                  </a:txBody>
                  <a:tcPr marL="68580" marR="68580" marT="0" marB="0" anchor="ctr"/>
                </a:tc>
                <a:tc>
                  <a:txBody>
                    <a:bodyPr/>
                    <a:lstStyle/>
                    <a:p>
                      <a:pPr algn="ctr">
                        <a:spcAft>
                          <a:spcPts val="0"/>
                        </a:spcAft>
                      </a:pPr>
                      <a:endParaRPr lang="pl-PL" dirty="0" smtClean="0">
                        <a:solidFill>
                          <a:schemeClr val="accent2">
                            <a:lumMod val="50000"/>
                          </a:schemeClr>
                        </a:solidFill>
                      </a:endParaRPr>
                    </a:p>
                    <a:p>
                      <a:pPr algn="ctr">
                        <a:spcAft>
                          <a:spcPts val="0"/>
                        </a:spcAft>
                      </a:pPr>
                      <a:r>
                        <a:rPr lang="pl-PL" smtClean="0">
                          <a:solidFill>
                            <a:schemeClr val="accent2">
                              <a:lumMod val="50000"/>
                            </a:schemeClr>
                          </a:solidFill>
                        </a:rPr>
                        <a:t>W kolejnych latach w zależności od finansów oraz polityki gminy</a:t>
                      </a:r>
                    </a:p>
                    <a:p>
                      <a:pPr algn="ctr">
                        <a:spcAft>
                          <a:spcPts val="0"/>
                        </a:spcAft>
                      </a:pPr>
                      <a:endParaRPr lang="pl-PL" dirty="0">
                        <a:solidFill>
                          <a:schemeClr val="accent2">
                            <a:lumMod val="50000"/>
                          </a:schemeClr>
                        </a:solidFill>
                      </a:endParaRPr>
                    </a:p>
                  </a:txBody>
                  <a:tcPr marL="68580" marR="68580" marT="0" marB="0" anchor="ctr"/>
                </a:tc>
              </a:tr>
            </a:tbl>
          </a:graphicData>
        </a:graphic>
      </p:graphicFrame>
    </p:spTree>
    <p:extLst>
      <p:ext uri="{BB962C8B-B14F-4D97-AF65-F5344CB8AC3E}">
        <p14:creationId xmlns:p14="http://schemas.microsoft.com/office/powerpoint/2010/main" val="1052323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C0CD4396-5DF4-4871-A3A0-A966BA8A7F16}"/>
              </a:ext>
            </a:extLst>
          </p:cNvPr>
          <p:cNvSpPr>
            <a:spLocks noGrp="1"/>
          </p:cNvSpPr>
          <p:nvPr>
            <p:ph type="title"/>
          </p:nvPr>
        </p:nvSpPr>
        <p:spPr/>
        <p:txBody>
          <a:bodyPr/>
          <a:lstStyle/>
          <a:p>
            <a:r>
              <a:rPr lang="pl-PL" b="1" dirty="0"/>
              <a:t>Plan wdrożenia </a:t>
            </a:r>
            <a:r>
              <a:rPr lang="pl-PL" b="1" dirty="0" err="1"/>
              <a:t>elektromobilności</a:t>
            </a:r>
            <a:r>
              <a:rPr lang="pl-PL" b="1" dirty="0"/>
              <a:t/>
            </a:r>
            <a:br>
              <a:rPr lang="pl-PL" b="1" dirty="0"/>
            </a:br>
            <a:r>
              <a:rPr lang="pl-PL" sz="1800" b="1" dirty="0"/>
              <a:t>Cel strategiczny III – Gmina przyjazna niskoemisyjnym źródłom napędu</a:t>
            </a:r>
            <a:endParaRPr lang="pl-PL" sz="1800" dirty="0"/>
          </a:p>
        </p:txBody>
      </p:sp>
      <p:graphicFrame>
        <p:nvGraphicFramePr>
          <p:cNvPr id="8" name="Symbol zastępczy zawartości 7"/>
          <p:cNvGraphicFramePr>
            <a:graphicFrameLocks noGrp="1"/>
          </p:cNvGraphicFramePr>
          <p:nvPr>
            <p:ph idx="1"/>
            <p:extLst>
              <p:ext uri="{D42A27DB-BD31-4B8C-83A1-F6EECF244321}">
                <p14:modId xmlns:p14="http://schemas.microsoft.com/office/powerpoint/2010/main" val="2416059546"/>
              </p:ext>
            </p:extLst>
          </p:nvPr>
        </p:nvGraphicFramePr>
        <p:xfrm>
          <a:off x="540076" y="1712573"/>
          <a:ext cx="8596313" cy="4324111"/>
        </p:xfrm>
        <a:graphic>
          <a:graphicData uri="http://schemas.openxmlformats.org/drawingml/2006/table">
            <a:tbl>
              <a:tblPr firstRow="1" firstCol="1" bandRow="1">
                <a:tableStyleId>{5C22544A-7EE6-4342-B048-85BDC9FD1C3A}</a:tableStyleId>
              </a:tblPr>
              <a:tblGrid>
                <a:gridCol w="649897"/>
                <a:gridCol w="3436790"/>
                <a:gridCol w="1825857"/>
                <a:gridCol w="2683769"/>
              </a:tblGrid>
              <a:tr h="629794">
                <a:tc>
                  <a:txBody>
                    <a:bodyPr/>
                    <a:lstStyle/>
                    <a:p>
                      <a:pPr algn="ctr">
                        <a:spcAft>
                          <a:spcPts val="0"/>
                        </a:spcAft>
                      </a:pPr>
                      <a:r>
                        <a:rPr lang="pl-PL" dirty="0">
                          <a:solidFill>
                            <a:schemeClr val="tx1">
                              <a:lumMod val="95000"/>
                              <a:lumOff val="5000"/>
                            </a:schemeClr>
                          </a:solidFill>
                        </a:rPr>
                        <a:t>L.p.</a:t>
                      </a:r>
                    </a:p>
                  </a:txBody>
                  <a:tcPr marL="68580" marR="68580" marT="0" marB="0" anchor="ctr"/>
                </a:tc>
                <a:tc>
                  <a:txBody>
                    <a:bodyPr/>
                    <a:lstStyle/>
                    <a:p>
                      <a:pPr algn="ctr">
                        <a:spcAft>
                          <a:spcPts val="0"/>
                        </a:spcAft>
                      </a:pPr>
                      <a:r>
                        <a:rPr lang="pl-PL" dirty="0">
                          <a:solidFill>
                            <a:schemeClr val="tx1">
                              <a:lumMod val="95000"/>
                              <a:lumOff val="5000"/>
                            </a:schemeClr>
                          </a:solidFill>
                        </a:rPr>
                        <a:t>Zadanie</a:t>
                      </a:r>
                    </a:p>
                  </a:txBody>
                  <a:tcPr marL="68580" marR="68580" marT="0" marB="0" anchor="ctr"/>
                </a:tc>
                <a:tc>
                  <a:txBody>
                    <a:bodyPr/>
                    <a:lstStyle/>
                    <a:p>
                      <a:pPr algn="ctr">
                        <a:spcAft>
                          <a:spcPts val="0"/>
                        </a:spcAft>
                      </a:pPr>
                      <a:r>
                        <a:rPr lang="pl-PL" dirty="0">
                          <a:solidFill>
                            <a:schemeClr val="tx1">
                              <a:lumMod val="95000"/>
                              <a:lumOff val="5000"/>
                            </a:schemeClr>
                          </a:solidFill>
                        </a:rPr>
                        <a:t>Okres realizacji</a:t>
                      </a:r>
                    </a:p>
                  </a:txBody>
                  <a:tcPr marL="68580" marR="68580" marT="0" marB="0" anchor="ctr"/>
                </a:tc>
                <a:tc>
                  <a:txBody>
                    <a:bodyPr/>
                    <a:lstStyle/>
                    <a:p>
                      <a:pPr algn="ctr">
                        <a:spcAft>
                          <a:spcPts val="0"/>
                        </a:spcAft>
                      </a:pPr>
                      <a:r>
                        <a:rPr lang="pl-PL" dirty="0">
                          <a:solidFill>
                            <a:schemeClr val="tx1">
                              <a:lumMod val="95000"/>
                              <a:lumOff val="5000"/>
                            </a:schemeClr>
                          </a:solidFill>
                        </a:rPr>
                        <a:t>Uwagi</a:t>
                      </a:r>
                    </a:p>
                  </a:txBody>
                  <a:tcPr marL="68580" marR="68580" marT="0" marB="0" anchor="ctr"/>
                </a:tc>
              </a:tr>
              <a:tr h="2597037">
                <a:tc>
                  <a:txBody>
                    <a:bodyPr/>
                    <a:lstStyle/>
                    <a:p>
                      <a:pPr algn="ctr">
                        <a:spcAft>
                          <a:spcPts val="0"/>
                        </a:spcAft>
                      </a:pPr>
                      <a:r>
                        <a:rPr lang="pl-PL" dirty="0">
                          <a:solidFill>
                            <a:schemeClr val="tx1">
                              <a:lumMod val="95000"/>
                              <a:lumOff val="5000"/>
                            </a:schemeClr>
                          </a:solidFill>
                        </a:rPr>
                        <a:t>1</a:t>
                      </a:r>
                    </a:p>
                  </a:txBody>
                  <a:tcPr marL="68580" marR="68580" marT="0" marB="0" anchor="ctr"/>
                </a:tc>
                <a:tc>
                  <a:txBody>
                    <a:bodyPr/>
                    <a:lstStyle/>
                    <a:p>
                      <a:pPr algn="ctr">
                        <a:spcAft>
                          <a:spcPts val="0"/>
                        </a:spcAft>
                      </a:pPr>
                      <a:r>
                        <a:rPr lang="pl-PL" b="1" dirty="0" smtClean="0">
                          <a:solidFill>
                            <a:schemeClr val="accent2">
                              <a:lumMod val="50000"/>
                            </a:schemeClr>
                          </a:solidFill>
                        </a:rPr>
                        <a:t>Zadanie uwzględniające niezbędne do realizacji punkty ładowania</a:t>
                      </a:r>
                      <a:endParaRPr lang="pl-PL" b="1" dirty="0">
                        <a:solidFill>
                          <a:schemeClr val="accent2">
                            <a:lumMod val="50000"/>
                          </a:schemeClr>
                        </a:solidFill>
                      </a:endParaRPr>
                    </a:p>
                  </a:txBody>
                  <a:tcPr marL="68580" marR="68580" marT="0" marB="0" anchor="ctr"/>
                </a:tc>
                <a:tc>
                  <a:txBody>
                    <a:bodyPr/>
                    <a:lstStyle/>
                    <a:p>
                      <a:pPr algn="ctr">
                        <a:spcAft>
                          <a:spcPts val="0"/>
                        </a:spcAft>
                      </a:pPr>
                      <a:r>
                        <a:rPr lang="pl-PL" dirty="0" smtClean="0">
                          <a:solidFill>
                            <a:schemeClr val="accent2">
                              <a:lumMod val="50000"/>
                            </a:schemeClr>
                          </a:solidFill>
                        </a:rPr>
                        <a:t>2020-2040</a:t>
                      </a:r>
                      <a:endParaRPr lang="pl-PL" dirty="0">
                        <a:solidFill>
                          <a:schemeClr val="accent2">
                            <a:lumMod val="50000"/>
                          </a:schemeClr>
                        </a:solidFill>
                      </a:endParaRPr>
                    </a:p>
                  </a:txBody>
                  <a:tcPr marL="68580" marR="68580" marT="0" marB="0" anchor="ctr"/>
                </a:tc>
                <a:tc>
                  <a:txBody>
                    <a:bodyPr/>
                    <a:lstStyle/>
                    <a:p>
                      <a:pPr algn="ctr">
                        <a:spcAft>
                          <a:spcPts val="0"/>
                        </a:spcAft>
                      </a:pPr>
                      <a:endParaRPr lang="pl-PL" dirty="0" smtClean="0">
                        <a:solidFill>
                          <a:schemeClr val="accent2">
                            <a:lumMod val="50000"/>
                          </a:schemeClr>
                        </a:solidFill>
                      </a:endParaRPr>
                    </a:p>
                    <a:p>
                      <a:pPr algn="ctr">
                        <a:spcAft>
                          <a:spcPts val="0"/>
                        </a:spcAft>
                      </a:pPr>
                      <a:r>
                        <a:rPr lang="pl-PL" dirty="0" smtClean="0">
                          <a:solidFill>
                            <a:schemeClr val="accent2">
                              <a:lumMod val="50000"/>
                            </a:schemeClr>
                          </a:solidFill>
                        </a:rPr>
                        <a:t>budowę mini-centrów przesiadkowych w sołectwach </a:t>
                      </a:r>
                      <a:r>
                        <a:rPr lang="pl-PL" b="1" dirty="0" smtClean="0">
                          <a:solidFill>
                            <a:schemeClr val="accent2">
                              <a:lumMod val="50000"/>
                            </a:schemeClr>
                          </a:solidFill>
                        </a:rPr>
                        <a:t>SŁUŻEWO</a:t>
                      </a:r>
                      <a:r>
                        <a:rPr lang="pl-PL" dirty="0" smtClean="0">
                          <a:solidFill>
                            <a:schemeClr val="accent2">
                              <a:lumMod val="50000"/>
                            </a:schemeClr>
                          </a:solidFill>
                        </a:rPr>
                        <a:t> oraz </a:t>
                      </a:r>
                      <a:r>
                        <a:rPr lang="pl-PL" b="1" dirty="0" smtClean="0">
                          <a:solidFill>
                            <a:schemeClr val="accent2">
                              <a:lumMod val="50000"/>
                            </a:schemeClr>
                          </a:solidFill>
                        </a:rPr>
                        <a:t>OPOKI.</a:t>
                      </a:r>
                      <a:endParaRPr lang="pl-PL" b="1" dirty="0">
                        <a:solidFill>
                          <a:schemeClr val="accent2">
                            <a:lumMod val="50000"/>
                          </a:schemeClr>
                        </a:solidFill>
                      </a:endParaRPr>
                    </a:p>
                  </a:txBody>
                  <a:tcPr marL="68580" marR="68580" marT="0" marB="0" anchor="ctr"/>
                </a:tc>
              </a:tr>
              <a:tr h="1030626">
                <a:tc>
                  <a:txBody>
                    <a:bodyPr/>
                    <a:lstStyle/>
                    <a:p>
                      <a:pPr algn="ctr">
                        <a:spcAft>
                          <a:spcPts val="0"/>
                        </a:spcAft>
                      </a:pPr>
                      <a:r>
                        <a:rPr lang="pl-PL" dirty="0">
                          <a:solidFill>
                            <a:schemeClr val="tx1">
                              <a:lumMod val="95000"/>
                              <a:lumOff val="5000"/>
                            </a:schemeClr>
                          </a:solidFill>
                        </a:rPr>
                        <a:t>2</a:t>
                      </a:r>
                    </a:p>
                  </a:txBody>
                  <a:tcPr marL="68580" marR="68580" marT="0" marB="0" anchor="ctr"/>
                </a:tc>
                <a:tc>
                  <a:txBody>
                    <a:bodyPr/>
                    <a:lstStyle/>
                    <a:p>
                      <a:pPr algn="ctr">
                        <a:spcAft>
                          <a:spcPts val="0"/>
                        </a:spcAft>
                      </a:pPr>
                      <a:r>
                        <a:rPr lang="pl-PL" b="1" dirty="0" smtClean="0">
                          <a:solidFill>
                            <a:schemeClr val="accent2">
                              <a:lumMod val="50000"/>
                            </a:schemeClr>
                          </a:solidFill>
                        </a:rPr>
                        <a:t>Budowa infrastruktury rowerowej – trasy, parkingi, system łączenia środków transportu</a:t>
                      </a:r>
                      <a:endParaRPr lang="pl-PL" b="1" dirty="0">
                        <a:solidFill>
                          <a:schemeClr val="accent2">
                            <a:lumMod val="50000"/>
                          </a:schemeClr>
                        </a:solidFill>
                      </a:endParaRPr>
                    </a:p>
                  </a:txBody>
                  <a:tcPr marL="68580" marR="68580" marT="0" marB="0" anchor="ctr"/>
                </a:tc>
                <a:tc>
                  <a:txBody>
                    <a:bodyPr/>
                    <a:lstStyle/>
                    <a:p>
                      <a:pPr algn="ctr">
                        <a:spcAft>
                          <a:spcPts val="0"/>
                        </a:spcAft>
                      </a:pPr>
                      <a:r>
                        <a:rPr lang="pl-PL" dirty="0" smtClean="0">
                          <a:solidFill>
                            <a:schemeClr val="accent2">
                              <a:lumMod val="50000"/>
                            </a:schemeClr>
                          </a:solidFill>
                        </a:rPr>
                        <a:t>2020-2040</a:t>
                      </a:r>
                    </a:p>
                  </a:txBody>
                  <a:tcPr marL="68580" marR="68580" marT="0" marB="0" anchor="ctr"/>
                </a:tc>
                <a:tc>
                  <a:txBody>
                    <a:bodyPr/>
                    <a:lstStyle/>
                    <a:p>
                      <a:pPr algn="ctr">
                        <a:spcAft>
                          <a:spcPts val="0"/>
                        </a:spcAft>
                      </a:pPr>
                      <a:endParaRPr lang="pl-PL" dirty="0" smtClean="0">
                        <a:solidFill>
                          <a:schemeClr val="accent2">
                            <a:lumMod val="50000"/>
                          </a:schemeClr>
                        </a:solidFill>
                      </a:endParaRPr>
                    </a:p>
                    <a:p>
                      <a:pPr algn="ctr">
                        <a:spcAft>
                          <a:spcPts val="0"/>
                        </a:spcAft>
                      </a:pPr>
                      <a:endParaRPr lang="pl-PL" dirty="0">
                        <a:solidFill>
                          <a:schemeClr val="accent2">
                            <a:lumMod val="50000"/>
                          </a:schemeClr>
                        </a:solidFill>
                      </a:endParaRPr>
                    </a:p>
                  </a:txBody>
                  <a:tcPr marL="68580" marR="68580" marT="0" marB="0" anchor="ctr"/>
                </a:tc>
              </a:tr>
            </a:tbl>
          </a:graphicData>
        </a:graphic>
      </p:graphicFrame>
    </p:spTree>
    <p:extLst>
      <p:ext uri="{BB962C8B-B14F-4D97-AF65-F5344CB8AC3E}">
        <p14:creationId xmlns:p14="http://schemas.microsoft.com/office/powerpoint/2010/main" val="5258789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8405441D-A66E-4419-9528-F2F206D9C44A}"/>
              </a:ext>
            </a:extLst>
          </p:cNvPr>
          <p:cNvSpPr>
            <a:spLocks noGrp="1"/>
          </p:cNvSpPr>
          <p:nvPr>
            <p:ph type="title"/>
          </p:nvPr>
        </p:nvSpPr>
        <p:spPr/>
        <p:txBody>
          <a:bodyPr>
            <a:normAutofit fontScale="90000"/>
          </a:bodyPr>
          <a:lstStyle/>
          <a:p>
            <a:r>
              <a:rPr lang="pl-PL" b="1" dirty="0"/>
              <a:t>Struktura i schemat organizacyjny wdrażania wybranej strategii</a:t>
            </a:r>
            <a:br>
              <a:rPr lang="pl-PL" b="1" dirty="0"/>
            </a:br>
            <a:endParaRPr lang="pl-PL" dirty="0"/>
          </a:p>
        </p:txBody>
      </p:sp>
      <p:sp>
        <p:nvSpPr>
          <p:cNvPr id="3" name="Symbol zastępczy zawartości 2">
            <a:extLst>
              <a:ext uri="{FF2B5EF4-FFF2-40B4-BE49-F238E27FC236}">
                <a16:creationId xmlns="" xmlns:a16="http://schemas.microsoft.com/office/drawing/2014/main" id="{3277A06E-F6C8-4E87-A200-A77F0E08440E}"/>
              </a:ext>
            </a:extLst>
          </p:cNvPr>
          <p:cNvSpPr>
            <a:spLocks noGrp="1"/>
          </p:cNvSpPr>
          <p:nvPr>
            <p:ph idx="1"/>
          </p:nvPr>
        </p:nvSpPr>
        <p:spPr>
          <a:xfrm>
            <a:off x="677334" y="2160589"/>
            <a:ext cx="8596668" cy="3689065"/>
          </a:xfrm>
        </p:spPr>
        <p:txBody>
          <a:bodyPr>
            <a:normAutofit/>
          </a:bodyPr>
          <a:lstStyle/>
          <a:p>
            <a:pPr algn="just"/>
            <a:r>
              <a:rPr lang="pl-PL" sz="2000" dirty="0"/>
              <a:t>Za realizację oraz</a:t>
            </a:r>
            <a:r>
              <a:rPr lang="pl-PL" sz="2000" dirty="0" smtClean="0"/>
              <a:t> </a:t>
            </a:r>
            <a:r>
              <a:rPr lang="pl-PL" sz="2000" dirty="0"/>
              <a:t>wdrażanie wybranej strategii w ramach struktur urzędu miasta będzie odpowiadał </a:t>
            </a:r>
            <a:r>
              <a:rPr lang="pl-PL" b="1" dirty="0">
                <a:solidFill>
                  <a:schemeClr val="accent2">
                    <a:lumMod val="50000"/>
                  </a:schemeClr>
                </a:solidFill>
              </a:rPr>
              <a:t>WYDZIAŁ PLANOWANIA URZĘDU GMINY ALEKSANDRÓW KUJAWSKI. </a:t>
            </a:r>
            <a:r>
              <a:rPr lang="pl-PL" sz="2000" dirty="0"/>
              <a:t>W ramach struktur wydziału zostanie ustanowiony zespół </a:t>
            </a:r>
            <a:r>
              <a:rPr lang="pl-PL" sz="2000" dirty="0" smtClean="0"/>
              <a:t>projektowy</a:t>
            </a:r>
            <a:r>
              <a:rPr lang="pl-PL" sz="2000" b="1" dirty="0" smtClean="0"/>
              <a:t>. </a:t>
            </a:r>
            <a:r>
              <a:rPr lang="pl-PL" sz="2000" dirty="0"/>
              <a:t>W ramach realizacji założeń Strategii nie należy zamykać się na uczestnictwo osób z zewnętrz, w tym przedstawicieli zaangażowanych środowisk mieszkańców, specjalistów branżowych czy radnych miejskich.</a:t>
            </a:r>
          </a:p>
        </p:txBody>
      </p:sp>
    </p:spTree>
    <p:extLst>
      <p:ext uri="{BB962C8B-B14F-4D97-AF65-F5344CB8AC3E}">
        <p14:creationId xmlns:p14="http://schemas.microsoft.com/office/powerpoint/2010/main" val="3459139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AB7D5609-B08B-4C0A-9E81-0E99BE95AC54}"/>
              </a:ext>
            </a:extLst>
          </p:cNvPr>
          <p:cNvSpPr>
            <a:spLocks noGrp="1"/>
          </p:cNvSpPr>
          <p:nvPr>
            <p:ph type="title"/>
          </p:nvPr>
        </p:nvSpPr>
        <p:spPr/>
        <p:txBody>
          <a:bodyPr/>
          <a:lstStyle/>
          <a:p>
            <a:r>
              <a:rPr lang="pl-PL" dirty="0"/>
              <a:t>Dyskusja</a:t>
            </a:r>
            <a:br>
              <a:rPr lang="pl-PL" dirty="0"/>
            </a:br>
            <a:endParaRPr lang="pl-PL" dirty="0"/>
          </a:p>
        </p:txBody>
      </p:sp>
      <p:sp>
        <p:nvSpPr>
          <p:cNvPr id="3" name="Symbol zastępczy zawartości 2">
            <a:extLst>
              <a:ext uri="{FF2B5EF4-FFF2-40B4-BE49-F238E27FC236}">
                <a16:creationId xmlns="" xmlns:a16="http://schemas.microsoft.com/office/drawing/2014/main" id="{951B7E38-93D9-4A0C-8F34-0E08284FC892}"/>
              </a:ext>
            </a:extLst>
          </p:cNvPr>
          <p:cNvSpPr>
            <a:spLocks noGrp="1"/>
          </p:cNvSpPr>
          <p:nvPr>
            <p:ph idx="1"/>
          </p:nvPr>
        </p:nvSpPr>
        <p:spPr/>
        <p:txBody>
          <a:bodyPr>
            <a:normAutofit/>
          </a:bodyPr>
          <a:lstStyle/>
          <a:p>
            <a:r>
              <a:rPr lang="pl-PL" sz="2400" dirty="0"/>
              <a:t>Gdzie powinny powstać publiczne </a:t>
            </a:r>
            <a:r>
              <a:rPr lang="pl-PL" sz="2400" b="1" dirty="0">
                <a:solidFill>
                  <a:schemeClr val="accent1"/>
                </a:solidFill>
              </a:rPr>
              <a:t>STACJE ŁADOWANIA POJAZDÓW ELEKTRYCZNYCH</a:t>
            </a:r>
            <a:r>
              <a:rPr lang="pl-PL" sz="2400" dirty="0">
                <a:solidFill>
                  <a:schemeClr val="accent1"/>
                </a:solidFill>
              </a:rPr>
              <a:t>?</a:t>
            </a:r>
          </a:p>
          <a:p>
            <a:r>
              <a:rPr lang="pl-PL" sz="2400" dirty="0"/>
              <a:t>Gdzie powinny powstać publiczne </a:t>
            </a:r>
            <a:r>
              <a:rPr lang="pl-PL" sz="2400" b="1" dirty="0" smtClean="0">
                <a:solidFill>
                  <a:schemeClr val="accent1"/>
                </a:solidFill>
              </a:rPr>
              <a:t>DROGI ROWEROWE </a:t>
            </a:r>
            <a:endParaRPr lang="pl-PL" sz="2400" dirty="0">
              <a:solidFill>
                <a:schemeClr val="accent1"/>
              </a:solidFill>
            </a:endParaRPr>
          </a:p>
        </p:txBody>
      </p:sp>
    </p:spTree>
    <p:extLst>
      <p:ext uri="{BB962C8B-B14F-4D97-AF65-F5344CB8AC3E}">
        <p14:creationId xmlns:p14="http://schemas.microsoft.com/office/powerpoint/2010/main" val="19212949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079F156D-E864-48E5-8769-76C58CE11CE1}"/>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 xmlns:a16="http://schemas.microsoft.com/office/drawing/2014/main" id="{9CAE28AC-337F-4CFF-BB6A-31727C596453}"/>
              </a:ext>
            </a:extLst>
          </p:cNvPr>
          <p:cNvSpPr>
            <a:spLocks noGrp="1"/>
          </p:cNvSpPr>
          <p:nvPr>
            <p:ph idx="1"/>
          </p:nvPr>
        </p:nvSpPr>
        <p:spPr/>
        <p:txBody>
          <a:bodyPr/>
          <a:lstStyle/>
          <a:p>
            <a:pPr marL="0" indent="0" algn="ctr">
              <a:buNone/>
            </a:pPr>
            <a:endParaRPr lang="pl-PL" dirty="0">
              <a:solidFill>
                <a:schemeClr val="accent1"/>
              </a:solidFill>
            </a:endParaRPr>
          </a:p>
          <a:p>
            <a:pPr marL="0" indent="0" algn="ctr">
              <a:buNone/>
            </a:pPr>
            <a:r>
              <a:rPr lang="pl-PL" sz="3600" b="1" dirty="0">
                <a:solidFill>
                  <a:schemeClr val="accent1"/>
                </a:solidFill>
              </a:rPr>
              <a:t>KONTAKT</a:t>
            </a:r>
          </a:p>
          <a:p>
            <a:pPr algn="ctr"/>
            <a:r>
              <a:rPr lang="pl-PL" sz="2800" dirty="0" smtClean="0"/>
              <a:t>p.waleczek@lpw-consulting.pl</a:t>
            </a:r>
            <a:endParaRPr lang="pl-PL" sz="2800" dirty="0"/>
          </a:p>
          <a:p>
            <a:pPr algn="ctr"/>
            <a:r>
              <a:rPr lang="pl-PL" sz="2800" dirty="0"/>
              <a:t>Formularz do uwag w wersji elektronicznej</a:t>
            </a:r>
          </a:p>
          <a:p>
            <a:pPr algn="ctr"/>
            <a:r>
              <a:rPr lang="pl-PL" sz="2800" dirty="0"/>
              <a:t>Formularz do uwag w wersji papierowej</a:t>
            </a:r>
            <a:endParaRPr lang="pl-PL" sz="2800" dirty="0">
              <a:solidFill>
                <a:schemeClr val="accent1"/>
              </a:solidFill>
            </a:endParaRPr>
          </a:p>
        </p:txBody>
      </p:sp>
    </p:spTree>
    <p:extLst>
      <p:ext uri="{BB962C8B-B14F-4D97-AF65-F5344CB8AC3E}">
        <p14:creationId xmlns:p14="http://schemas.microsoft.com/office/powerpoint/2010/main" val="3558773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1555A602-C8D2-4ABE-9FC6-F5953A0CF225}"/>
              </a:ext>
            </a:extLst>
          </p:cNvPr>
          <p:cNvSpPr>
            <a:spLocks noGrp="1"/>
          </p:cNvSpPr>
          <p:nvPr>
            <p:ph type="title"/>
          </p:nvPr>
        </p:nvSpPr>
        <p:spPr/>
        <p:txBody>
          <a:bodyPr/>
          <a:lstStyle/>
          <a:p>
            <a:r>
              <a:rPr lang="pl-PL" b="1" dirty="0"/>
              <a:t>Podstawa prawna</a:t>
            </a:r>
            <a:br>
              <a:rPr lang="pl-PL" b="1" dirty="0"/>
            </a:br>
            <a:endParaRPr lang="pl-PL" dirty="0"/>
          </a:p>
        </p:txBody>
      </p:sp>
      <p:sp>
        <p:nvSpPr>
          <p:cNvPr id="3" name="Symbol zastępczy zawartości 2">
            <a:extLst>
              <a:ext uri="{FF2B5EF4-FFF2-40B4-BE49-F238E27FC236}">
                <a16:creationId xmlns="" xmlns:a16="http://schemas.microsoft.com/office/drawing/2014/main" id="{8CBAFBB1-FD10-4507-A19E-4AE88602D861}"/>
              </a:ext>
            </a:extLst>
          </p:cNvPr>
          <p:cNvSpPr>
            <a:spLocks noGrp="1"/>
          </p:cNvSpPr>
          <p:nvPr>
            <p:ph idx="1"/>
          </p:nvPr>
        </p:nvSpPr>
        <p:spPr>
          <a:xfrm>
            <a:off x="677334" y="2160589"/>
            <a:ext cx="8596668" cy="4333517"/>
          </a:xfrm>
        </p:spPr>
        <p:txBody>
          <a:bodyPr/>
          <a:lstStyle/>
          <a:p>
            <a:pPr algn="just"/>
            <a:r>
              <a:rPr lang="pl-PL" dirty="0">
                <a:solidFill>
                  <a:schemeClr val="accent2">
                    <a:lumMod val="50000"/>
                  </a:schemeClr>
                </a:solidFill>
              </a:rPr>
              <a:t>U</a:t>
            </a:r>
            <a:r>
              <a:rPr lang="pl-PL" b="1" dirty="0">
                <a:solidFill>
                  <a:schemeClr val="accent2">
                    <a:lumMod val="50000"/>
                  </a:schemeClr>
                </a:solidFill>
              </a:rPr>
              <a:t>STAWĄ O ELEKTROMOBILNOŚCI I PALIWACH ALTERNATYWNYCH Z DNIA 11 STYCZNIA 2018 R. </a:t>
            </a:r>
            <a:r>
              <a:rPr lang="pl-PL" dirty="0">
                <a:solidFill>
                  <a:schemeClr val="accent2">
                    <a:lumMod val="50000"/>
                  </a:schemeClr>
                </a:solidFill>
              </a:rPr>
              <a:t>(Dz.U.2018 poz. 317 z późn.zm.)</a:t>
            </a:r>
          </a:p>
          <a:p>
            <a:pPr algn="just"/>
            <a:endParaRPr lang="pl-PL" b="1" dirty="0">
              <a:solidFill>
                <a:schemeClr val="accent2">
                  <a:lumMod val="50000"/>
                </a:schemeClr>
              </a:solidFill>
            </a:endParaRPr>
          </a:p>
          <a:p>
            <a:pPr algn="just"/>
            <a:r>
              <a:rPr lang="pl-PL" b="1" dirty="0">
                <a:solidFill>
                  <a:schemeClr val="accent2">
                    <a:lumMod val="50000"/>
                  </a:schemeClr>
                </a:solidFill>
              </a:rPr>
              <a:t>PLAN ROZWOJU ELEKTROMOBILNOŚCI W POLSCE</a:t>
            </a:r>
            <a:r>
              <a:rPr lang="pl-PL" dirty="0">
                <a:solidFill>
                  <a:schemeClr val="accent2">
                    <a:lumMod val="50000"/>
                  </a:schemeClr>
                </a:solidFill>
              </a:rPr>
              <a:t> z 16 października 2017 r.</a:t>
            </a:r>
          </a:p>
          <a:p>
            <a:pPr algn="just"/>
            <a:endParaRPr lang="pl-PL" b="1" dirty="0">
              <a:solidFill>
                <a:schemeClr val="accent2">
                  <a:lumMod val="50000"/>
                </a:schemeClr>
              </a:solidFill>
            </a:endParaRPr>
          </a:p>
          <a:p>
            <a:pPr algn="just"/>
            <a:r>
              <a:rPr lang="pl-PL" b="1" dirty="0">
                <a:solidFill>
                  <a:schemeClr val="accent2">
                    <a:lumMod val="50000"/>
                  </a:schemeClr>
                </a:solidFill>
              </a:rPr>
              <a:t>KRAJOWE RAMY POLITYKI ROZWOJU INFRASTRUKTURY PALIW ALTERNATYWNYCH</a:t>
            </a:r>
            <a:r>
              <a:rPr lang="pl-PL" dirty="0">
                <a:solidFill>
                  <a:schemeClr val="accent2">
                    <a:lumMod val="50000"/>
                  </a:schemeClr>
                </a:solidFill>
              </a:rPr>
              <a:t> z 29 marca 2017 r. </a:t>
            </a:r>
          </a:p>
        </p:txBody>
      </p:sp>
    </p:spTree>
    <p:extLst>
      <p:ext uri="{BB962C8B-B14F-4D97-AF65-F5344CB8AC3E}">
        <p14:creationId xmlns:p14="http://schemas.microsoft.com/office/powerpoint/2010/main" val="26109121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90AAEA7A-AF1C-4F82-813C-19C7391EBF0F}"/>
              </a:ext>
            </a:extLst>
          </p:cNvPr>
          <p:cNvSpPr>
            <a:spLocks noGrp="1"/>
          </p:cNvSpPr>
          <p:nvPr>
            <p:ph type="title"/>
          </p:nvPr>
        </p:nvSpPr>
        <p:spPr/>
        <p:txBody>
          <a:bodyPr/>
          <a:lstStyle/>
          <a:p>
            <a:r>
              <a:rPr lang="pl-PL" dirty="0"/>
              <a:t>ZAKRES DOKUMENTU</a:t>
            </a:r>
          </a:p>
        </p:txBody>
      </p:sp>
      <p:sp>
        <p:nvSpPr>
          <p:cNvPr id="3" name="Symbol zastępczy zawartości 2">
            <a:extLst>
              <a:ext uri="{FF2B5EF4-FFF2-40B4-BE49-F238E27FC236}">
                <a16:creationId xmlns="" xmlns:a16="http://schemas.microsoft.com/office/drawing/2014/main" id="{4AEDAE59-36ED-4D0F-9386-6902E7514318}"/>
              </a:ext>
            </a:extLst>
          </p:cNvPr>
          <p:cNvSpPr>
            <a:spLocks noGrp="1"/>
          </p:cNvSpPr>
          <p:nvPr>
            <p:ph idx="1"/>
          </p:nvPr>
        </p:nvSpPr>
        <p:spPr>
          <a:xfrm>
            <a:off x="677334" y="1703389"/>
            <a:ext cx="8596668" cy="3880773"/>
          </a:xfrm>
        </p:spPr>
        <p:txBody>
          <a:bodyPr>
            <a:normAutofit lnSpcReduction="10000"/>
          </a:bodyPr>
          <a:lstStyle/>
          <a:p>
            <a:pPr algn="just">
              <a:lnSpc>
                <a:spcPct val="200000"/>
              </a:lnSpc>
            </a:pPr>
            <a:r>
              <a:rPr lang="pl-PL" dirty="0"/>
              <a:t>Wstęp</a:t>
            </a:r>
          </a:p>
          <a:p>
            <a:pPr algn="just">
              <a:lnSpc>
                <a:spcPct val="200000"/>
              </a:lnSpc>
            </a:pPr>
            <a:r>
              <a:rPr lang="pl-PL" dirty="0"/>
              <a:t>Stan jakości powietrza (CO, CO2, </a:t>
            </a:r>
            <a:r>
              <a:rPr lang="pl-PL" dirty="0" err="1"/>
              <a:t>NOx</a:t>
            </a:r>
            <a:r>
              <a:rPr lang="pl-PL" dirty="0"/>
              <a:t>, </a:t>
            </a:r>
            <a:r>
              <a:rPr lang="pl-PL" dirty="0" err="1"/>
              <a:t>SOx</a:t>
            </a:r>
            <a:r>
              <a:rPr lang="pl-PL" dirty="0"/>
              <a:t>, PM 10, PM 2,5 </a:t>
            </a:r>
            <a:r>
              <a:rPr lang="pl-PL" dirty="0" err="1"/>
              <a:t>BaP</a:t>
            </a:r>
            <a:r>
              <a:rPr lang="pl-PL" dirty="0"/>
              <a:t>)</a:t>
            </a:r>
          </a:p>
          <a:p>
            <a:pPr algn="just">
              <a:lnSpc>
                <a:spcPct val="200000"/>
              </a:lnSpc>
            </a:pPr>
            <a:r>
              <a:rPr lang="pl-PL" dirty="0"/>
              <a:t>Stan obecny systemu komunikacyjnego w jednostce samorządu terytorialnego</a:t>
            </a:r>
          </a:p>
          <a:p>
            <a:pPr algn="just">
              <a:lnSpc>
                <a:spcPct val="200000"/>
              </a:lnSpc>
            </a:pPr>
            <a:r>
              <a:rPr lang="pl-PL" dirty="0"/>
              <a:t>Opis istniejącego systemu energetycznego jednostki samorządu terytorialnego</a:t>
            </a:r>
          </a:p>
          <a:p>
            <a:pPr algn="just">
              <a:lnSpc>
                <a:spcPct val="200000"/>
              </a:lnSpc>
            </a:pPr>
            <a:r>
              <a:rPr lang="pl-PL" dirty="0"/>
              <a:t>Strategia rozwoju </a:t>
            </a:r>
            <a:r>
              <a:rPr lang="pl-PL" dirty="0" err="1"/>
              <a:t>elektromobilności</a:t>
            </a:r>
            <a:r>
              <a:rPr lang="pl-PL" dirty="0"/>
              <a:t> w jednostce samorządu terytorialnego</a:t>
            </a:r>
          </a:p>
          <a:p>
            <a:pPr algn="just">
              <a:lnSpc>
                <a:spcPct val="200000"/>
              </a:lnSpc>
            </a:pPr>
            <a:r>
              <a:rPr lang="pl-PL" dirty="0"/>
              <a:t>Plan wdrożenia </a:t>
            </a:r>
            <a:r>
              <a:rPr lang="pl-PL" dirty="0" err="1"/>
              <a:t>elektromobilności</a:t>
            </a:r>
            <a:r>
              <a:rPr lang="pl-PL" dirty="0"/>
              <a:t> w jednostce samorządu terytorialnego</a:t>
            </a:r>
          </a:p>
        </p:txBody>
      </p:sp>
    </p:spTree>
    <p:extLst>
      <p:ext uri="{BB962C8B-B14F-4D97-AF65-F5344CB8AC3E}">
        <p14:creationId xmlns:p14="http://schemas.microsoft.com/office/powerpoint/2010/main" val="39675631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40B31AAF-A01C-4E58-83BD-1A586FD2A7E1}"/>
              </a:ext>
            </a:extLst>
          </p:cNvPr>
          <p:cNvSpPr>
            <a:spLocks noGrp="1"/>
          </p:cNvSpPr>
          <p:nvPr>
            <p:ph type="title"/>
          </p:nvPr>
        </p:nvSpPr>
        <p:spPr/>
        <p:txBody>
          <a:bodyPr/>
          <a:lstStyle/>
          <a:p>
            <a:r>
              <a:rPr lang="pl-PL" dirty="0"/>
              <a:t>SCHEMAT POWSTAWANIA DOKUMENTU</a:t>
            </a:r>
          </a:p>
        </p:txBody>
      </p:sp>
      <p:graphicFrame>
        <p:nvGraphicFramePr>
          <p:cNvPr id="4" name="Symbol zastępczy zawartości 3">
            <a:extLst>
              <a:ext uri="{FF2B5EF4-FFF2-40B4-BE49-F238E27FC236}">
                <a16:creationId xmlns="" xmlns:a16="http://schemas.microsoft.com/office/drawing/2014/main" id="{CD514400-80E1-45E8-AF68-36743370F03E}"/>
              </a:ext>
            </a:extLst>
          </p:cNvPr>
          <p:cNvGraphicFramePr>
            <a:graphicFrameLocks noGrp="1"/>
          </p:cNvGraphicFramePr>
          <p:nvPr>
            <p:ph idx="1"/>
            <p:extLst>
              <p:ext uri="{D42A27DB-BD31-4B8C-83A1-F6EECF244321}">
                <p14:modId xmlns:p14="http://schemas.microsoft.com/office/powerpoint/2010/main" val="1332339704"/>
              </p:ext>
            </p:extLst>
          </p:nvPr>
        </p:nvGraphicFramePr>
        <p:xfrm>
          <a:off x="677862" y="2160588"/>
          <a:ext cx="8999538"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73812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150FF38E-40B7-4253-87BB-30C4DC466D1E}"/>
              </a:ext>
            </a:extLst>
          </p:cNvPr>
          <p:cNvSpPr>
            <a:spLocks noGrp="1"/>
          </p:cNvSpPr>
          <p:nvPr>
            <p:ph type="title"/>
          </p:nvPr>
        </p:nvSpPr>
        <p:spPr/>
        <p:txBody>
          <a:bodyPr/>
          <a:lstStyle/>
          <a:p>
            <a:r>
              <a:rPr lang="pl-PL" b="1" dirty="0"/>
              <a:t>Cel opracowania</a:t>
            </a:r>
          </a:p>
        </p:txBody>
      </p:sp>
      <p:sp>
        <p:nvSpPr>
          <p:cNvPr id="3" name="Symbol zastępczy zawartości 2">
            <a:extLst>
              <a:ext uri="{FF2B5EF4-FFF2-40B4-BE49-F238E27FC236}">
                <a16:creationId xmlns="" xmlns:a16="http://schemas.microsoft.com/office/drawing/2014/main" id="{ABD3DA98-E49E-4BD9-82B8-957CF1B1618A}"/>
              </a:ext>
            </a:extLst>
          </p:cNvPr>
          <p:cNvSpPr>
            <a:spLocks noGrp="1"/>
          </p:cNvSpPr>
          <p:nvPr>
            <p:ph idx="1"/>
          </p:nvPr>
        </p:nvSpPr>
        <p:spPr/>
        <p:txBody>
          <a:bodyPr/>
          <a:lstStyle/>
          <a:p>
            <a:pPr algn="just"/>
            <a:endParaRPr lang="pl-PL" dirty="0">
              <a:solidFill>
                <a:schemeClr val="accent2">
                  <a:lumMod val="75000"/>
                </a:schemeClr>
              </a:solidFill>
            </a:endParaRPr>
          </a:p>
          <a:p>
            <a:pPr marL="0" indent="0" algn="just">
              <a:buNone/>
            </a:pPr>
            <a:endParaRPr lang="pl-PL" dirty="0">
              <a:solidFill>
                <a:schemeClr val="accent2">
                  <a:lumMod val="75000"/>
                </a:schemeClr>
              </a:solidFill>
            </a:endParaRPr>
          </a:p>
          <a:p>
            <a:r>
              <a:rPr lang="pl-PL" dirty="0">
                <a:solidFill>
                  <a:schemeClr val="accent2">
                    <a:lumMod val="75000"/>
                  </a:schemeClr>
                </a:solidFill>
              </a:rPr>
              <a:t>Strategia rozwoju </a:t>
            </a:r>
            <a:r>
              <a:rPr lang="pl-PL" dirty="0" err="1">
                <a:solidFill>
                  <a:schemeClr val="accent2">
                    <a:lumMod val="75000"/>
                  </a:schemeClr>
                </a:solidFill>
              </a:rPr>
              <a:t>elektromobilności</a:t>
            </a:r>
            <a:r>
              <a:rPr lang="pl-PL" dirty="0">
                <a:solidFill>
                  <a:schemeClr val="accent2">
                    <a:lumMod val="75000"/>
                  </a:schemeClr>
                </a:solidFill>
              </a:rPr>
              <a:t> jest </a:t>
            </a:r>
            <a:r>
              <a:rPr lang="pl-PL" b="1" dirty="0" smtClean="0">
                <a:solidFill>
                  <a:schemeClr val="tx1">
                    <a:lumMod val="95000"/>
                    <a:lumOff val="5000"/>
                  </a:schemeClr>
                </a:solidFill>
              </a:rPr>
              <a:t>DOKUMENTEM STRATEGICZNYM, KTÓRY WYZNACZA GŁÓWNE CELE I KIERUNKI DZIAŁAŃ W ZAKRESIE OGRANICZENIA ZANIECZYSZCZEŃ NISKIEJ EMISJI, WZROSTU EFEKTYWNOŚCI ENERGETYCZNEJ</a:t>
            </a:r>
            <a:r>
              <a:rPr lang="pl-PL" dirty="0" smtClean="0">
                <a:solidFill>
                  <a:schemeClr val="tx1">
                    <a:lumMod val="95000"/>
                    <a:lumOff val="5000"/>
                  </a:schemeClr>
                </a:solidFill>
              </a:rPr>
              <a:t> </a:t>
            </a:r>
            <a:r>
              <a:rPr lang="pl-PL" dirty="0">
                <a:solidFill>
                  <a:schemeClr val="accent2">
                    <a:lumMod val="75000"/>
                  </a:schemeClr>
                </a:solidFill>
              </a:rPr>
              <a:t>i przeprowadzenia głębokiej analizy ekonomicznej, w tym SWOT oraz stworzenia harmonogramu i planu rozwoju </a:t>
            </a:r>
            <a:r>
              <a:rPr lang="pl-PL" dirty="0" err="1" smtClean="0">
                <a:solidFill>
                  <a:schemeClr val="accent2">
                    <a:lumMod val="75000"/>
                  </a:schemeClr>
                </a:solidFill>
              </a:rPr>
              <a:t>elektromobilności</a:t>
            </a:r>
            <a:r>
              <a:rPr lang="pl-PL" dirty="0" smtClean="0">
                <a:solidFill>
                  <a:schemeClr val="accent2">
                    <a:lumMod val="75000"/>
                  </a:schemeClr>
                </a:solidFill>
              </a:rPr>
              <a:t>.</a:t>
            </a:r>
            <a:endParaRPr lang="pl-PL" dirty="0">
              <a:solidFill>
                <a:schemeClr val="accent2">
                  <a:lumMod val="75000"/>
                </a:schemeClr>
              </a:solidFill>
            </a:endParaRPr>
          </a:p>
        </p:txBody>
      </p:sp>
    </p:spTree>
    <p:extLst>
      <p:ext uri="{BB962C8B-B14F-4D97-AF65-F5344CB8AC3E}">
        <p14:creationId xmlns:p14="http://schemas.microsoft.com/office/powerpoint/2010/main" val="18744435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81A26B18-D3CA-40A9-84B8-5A8A9097B904}"/>
              </a:ext>
            </a:extLst>
          </p:cNvPr>
          <p:cNvSpPr>
            <a:spLocks noGrp="1"/>
          </p:cNvSpPr>
          <p:nvPr>
            <p:ph type="title"/>
          </p:nvPr>
        </p:nvSpPr>
        <p:spPr/>
        <p:txBody>
          <a:bodyPr/>
          <a:lstStyle/>
          <a:p>
            <a:r>
              <a:rPr lang="pl-PL" b="1" dirty="0" smtClean="0"/>
              <a:t>Potrzeby </a:t>
            </a:r>
            <a:endParaRPr lang="pl-PL" b="1" dirty="0"/>
          </a:p>
        </p:txBody>
      </p:sp>
      <p:sp>
        <p:nvSpPr>
          <p:cNvPr id="3" name="Symbol zastępczy zawartości 2">
            <a:extLst>
              <a:ext uri="{FF2B5EF4-FFF2-40B4-BE49-F238E27FC236}">
                <a16:creationId xmlns="" xmlns:a16="http://schemas.microsoft.com/office/drawing/2014/main" id="{B926C91B-B5A0-46EB-8335-53E31E1443AE}"/>
              </a:ext>
            </a:extLst>
          </p:cNvPr>
          <p:cNvSpPr>
            <a:spLocks noGrp="1"/>
          </p:cNvSpPr>
          <p:nvPr>
            <p:ph idx="1"/>
          </p:nvPr>
        </p:nvSpPr>
        <p:spPr>
          <a:xfrm>
            <a:off x="677334" y="1930400"/>
            <a:ext cx="8596668" cy="3880773"/>
          </a:xfrm>
        </p:spPr>
        <p:txBody>
          <a:bodyPr/>
          <a:lstStyle/>
          <a:p>
            <a:pPr algn="just"/>
            <a:r>
              <a:rPr lang="pl-PL" b="1" dirty="0"/>
              <a:t>POTRZEBY:</a:t>
            </a:r>
          </a:p>
          <a:p>
            <a:pPr algn="just">
              <a:buFont typeface="+mj-lt"/>
              <a:buAutoNum type="arabicPeriod"/>
            </a:pPr>
            <a:r>
              <a:rPr lang="pl-PL" sz="2400" cap="small" dirty="0" smtClean="0">
                <a:solidFill>
                  <a:schemeClr val="accent2">
                    <a:lumMod val="50000"/>
                  </a:schemeClr>
                </a:solidFill>
              </a:rPr>
              <a:t>Czyste powietrze</a:t>
            </a:r>
          </a:p>
          <a:p>
            <a:pPr algn="just">
              <a:buFont typeface="+mj-lt"/>
              <a:buAutoNum type="arabicPeriod"/>
            </a:pPr>
            <a:r>
              <a:rPr lang="pl-PL" sz="2400" cap="small" dirty="0" smtClean="0">
                <a:solidFill>
                  <a:schemeClr val="accent2">
                    <a:lumMod val="50000"/>
                  </a:schemeClr>
                </a:solidFill>
              </a:rPr>
              <a:t>Korzystanie z niskoemisyjnych środków transportu publicznego</a:t>
            </a:r>
          </a:p>
          <a:p>
            <a:pPr algn="just">
              <a:buFont typeface="+mj-lt"/>
              <a:buAutoNum type="arabicPeriod"/>
            </a:pPr>
            <a:r>
              <a:rPr lang="pl-PL" sz="2400" cap="small" dirty="0" smtClean="0">
                <a:solidFill>
                  <a:schemeClr val="accent2">
                    <a:lumMod val="50000"/>
                  </a:schemeClr>
                </a:solidFill>
              </a:rPr>
              <a:t>Dążenie do zwiększenia udziału pojazdów elektrycznych w ogólnej liczbie pojazdów</a:t>
            </a:r>
          </a:p>
          <a:p>
            <a:pPr algn="just">
              <a:buFont typeface="+mj-lt"/>
              <a:buAutoNum type="arabicPeriod"/>
            </a:pPr>
            <a:r>
              <a:rPr lang="pl-PL" sz="2400" cap="small" dirty="0" smtClean="0">
                <a:solidFill>
                  <a:schemeClr val="accent2">
                    <a:lumMod val="50000"/>
                  </a:schemeClr>
                </a:solidFill>
              </a:rPr>
              <a:t>Świadomy </a:t>
            </a:r>
            <a:r>
              <a:rPr lang="pl-PL" sz="2400" cap="small" dirty="0">
                <a:solidFill>
                  <a:schemeClr val="accent2">
                    <a:lumMod val="50000"/>
                  </a:schemeClr>
                </a:solidFill>
              </a:rPr>
              <a:t>udział mieszkańców gminy Aleksandrów Kujawski we wdrażaniu </a:t>
            </a:r>
            <a:r>
              <a:rPr lang="pl-PL" sz="2400" cap="small" dirty="0" err="1">
                <a:solidFill>
                  <a:schemeClr val="accent2">
                    <a:lumMod val="50000"/>
                  </a:schemeClr>
                </a:solidFill>
              </a:rPr>
              <a:t>elektromobilności</a:t>
            </a:r>
            <a:endParaRPr lang="pl-PL" sz="2400" cap="small" dirty="0">
              <a:solidFill>
                <a:schemeClr val="accent2">
                  <a:lumMod val="50000"/>
                </a:schemeClr>
              </a:solidFill>
            </a:endParaRPr>
          </a:p>
          <a:p>
            <a:pPr algn="just">
              <a:buFont typeface="+mj-lt"/>
              <a:buAutoNum type="arabicPeriod"/>
            </a:pPr>
            <a:endParaRPr lang="pl-PL" dirty="0">
              <a:solidFill>
                <a:schemeClr val="accent1"/>
              </a:solidFill>
            </a:endParaRPr>
          </a:p>
          <a:p>
            <a:pPr marL="0" indent="0">
              <a:buNone/>
            </a:pPr>
            <a:endParaRPr lang="pl-PL" dirty="0"/>
          </a:p>
          <a:p>
            <a:pPr marL="0" indent="0">
              <a:buNone/>
            </a:pPr>
            <a:endParaRPr lang="pl-PL" dirty="0"/>
          </a:p>
          <a:p>
            <a:pPr marL="0" indent="0">
              <a:buNone/>
            </a:pPr>
            <a:endParaRPr lang="pl-PL" dirty="0"/>
          </a:p>
          <a:p>
            <a:pPr marL="0" indent="0">
              <a:buNone/>
            </a:pPr>
            <a:endParaRPr lang="pl-PL" dirty="0"/>
          </a:p>
          <a:p>
            <a:endParaRPr lang="pl-PL" dirty="0"/>
          </a:p>
        </p:txBody>
      </p:sp>
    </p:spTree>
    <p:extLst>
      <p:ext uri="{BB962C8B-B14F-4D97-AF65-F5344CB8AC3E}">
        <p14:creationId xmlns:p14="http://schemas.microsoft.com/office/powerpoint/2010/main" val="59625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87B06059-4C13-4A17-9FF1-163DA4DADC90}"/>
              </a:ext>
            </a:extLst>
          </p:cNvPr>
          <p:cNvSpPr>
            <a:spLocks noGrp="1"/>
          </p:cNvSpPr>
          <p:nvPr>
            <p:ph type="title"/>
          </p:nvPr>
        </p:nvSpPr>
        <p:spPr/>
        <p:txBody>
          <a:bodyPr/>
          <a:lstStyle/>
          <a:p>
            <a:r>
              <a:rPr lang="pl-PL" dirty="0"/>
              <a:t>OPIS ZIDENTYFIKOWANYCH NIEDOBORÓW JAKOŚCIOWYCH I ILOŚCIOWYCH</a:t>
            </a:r>
          </a:p>
        </p:txBody>
      </p:sp>
      <p:sp>
        <p:nvSpPr>
          <p:cNvPr id="6" name="Symbol zastępczy zawartości 5">
            <a:extLst>
              <a:ext uri="{FF2B5EF4-FFF2-40B4-BE49-F238E27FC236}">
                <a16:creationId xmlns="" xmlns:a16="http://schemas.microsoft.com/office/drawing/2014/main" id="{21644DE7-5695-40DF-B53A-A72505638C1B}"/>
              </a:ext>
            </a:extLst>
          </p:cNvPr>
          <p:cNvSpPr>
            <a:spLocks noGrp="1"/>
          </p:cNvSpPr>
          <p:nvPr>
            <p:ph idx="1"/>
          </p:nvPr>
        </p:nvSpPr>
        <p:spPr>
          <a:xfrm>
            <a:off x="321733" y="1930400"/>
            <a:ext cx="9347199" cy="4563533"/>
          </a:xfrm>
        </p:spPr>
        <p:txBody>
          <a:bodyPr>
            <a:normAutofit/>
          </a:bodyPr>
          <a:lstStyle/>
          <a:p>
            <a:pPr lvl="0"/>
            <a:r>
              <a:rPr lang="pl-PL" sz="1600" b="1" dirty="0"/>
              <a:t>bardzo wysoki </a:t>
            </a:r>
            <a:r>
              <a:rPr lang="pl-PL" sz="1600" dirty="0"/>
              <a:t>udział transportu indywidualnego w codziennych dojazdach</a:t>
            </a:r>
            <a:r>
              <a:rPr lang="pl-PL" sz="1600" dirty="0" smtClean="0"/>
              <a:t>.</a:t>
            </a:r>
            <a:endParaRPr lang="pl-PL" sz="1600" dirty="0"/>
          </a:p>
          <a:p>
            <a:pPr lvl="0"/>
            <a:r>
              <a:rPr lang="pl-PL" sz="1600" b="1" dirty="0"/>
              <a:t>niska ocena </a:t>
            </a:r>
            <a:r>
              <a:rPr lang="pl-PL" sz="1600" dirty="0"/>
              <a:t>komunikacji publicznej realizowanej na terenie gminy. </a:t>
            </a:r>
            <a:endParaRPr lang="pl-PL" sz="1600" dirty="0" smtClean="0"/>
          </a:p>
          <a:p>
            <a:pPr lvl="0"/>
            <a:r>
              <a:rPr lang="pl-PL" sz="1600" b="1" dirty="0" smtClean="0"/>
              <a:t>brak </a:t>
            </a:r>
            <a:r>
              <a:rPr lang="pl-PL" sz="1600" b="1" dirty="0"/>
              <a:t>zeroemisyjnych autobusów</a:t>
            </a:r>
            <a:r>
              <a:rPr lang="pl-PL" sz="1600" dirty="0"/>
              <a:t> wykorzystywanych do realizacji usług publicznego transportu </a:t>
            </a:r>
            <a:r>
              <a:rPr lang="pl-PL" sz="1600" dirty="0" smtClean="0"/>
              <a:t>zbiorowego</a:t>
            </a:r>
            <a:endParaRPr lang="pl-PL" sz="1600" dirty="0"/>
          </a:p>
          <a:p>
            <a:pPr lvl="0"/>
            <a:r>
              <a:rPr lang="pl-PL" sz="1600" b="1" dirty="0"/>
              <a:t>brak zeroemisyjnych pojazdów</a:t>
            </a:r>
            <a:r>
              <a:rPr lang="pl-PL" sz="1600" dirty="0"/>
              <a:t> w strukturach Urzędu Gminy i jednostek podległych służących do realizacji zadań publicznych. </a:t>
            </a:r>
            <a:endParaRPr lang="pl-PL" sz="1600" dirty="0" smtClean="0"/>
          </a:p>
          <a:p>
            <a:pPr lvl="0"/>
            <a:r>
              <a:rPr lang="pl-PL" sz="1600" b="1" dirty="0" smtClean="0"/>
              <a:t>brak </a:t>
            </a:r>
            <a:r>
              <a:rPr lang="pl-PL" sz="1600" b="1" dirty="0"/>
              <a:t>dostępnych stacji i punktów ładowania samochodów elektrycznych oraz hybryd </a:t>
            </a:r>
            <a:br>
              <a:rPr lang="pl-PL" sz="1600" b="1" dirty="0"/>
            </a:br>
            <a:r>
              <a:rPr lang="pl-PL" sz="1600" b="1" dirty="0"/>
              <a:t>plug-in</a:t>
            </a:r>
            <a:r>
              <a:rPr lang="pl-PL" sz="1600" dirty="0"/>
              <a:t>. </a:t>
            </a:r>
            <a:endParaRPr lang="pl-PL" sz="1600" dirty="0" smtClean="0"/>
          </a:p>
          <a:p>
            <a:pPr lvl="0"/>
            <a:r>
              <a:rPr lang="pl-PL" sz="1600" b="1" dirty="0" smtClean="0"/>
              <a:t>bardzo </a:t>
            </a:r>
            <a:r>
              <a:rPr lang="pl-PL" sz="1600" b="1" dirty="0"/>
              <a:t>niska dostępność stacji tankowania gazu ziemnego </a:t>
            </a:r>
            <a:r>
              <a:rPr lang="pl-PL" sz="1600" b="1" dirty="0" smtClean="0"/>
              <a:t>CNG/LNG</a:t>
            </a:r>
            <a:r>
              <a:rPr lang="pl-PL" sz="1600" dirty="0" smtClean="0"/>
              <a:t>.</a:t>
            </a:r>
          </a:p>
          <a:p>
            <a:pPr lvl="0"/>
            <a:r>
              <a:rPr lang="pl-PL" sz="1600" b="1" dirty="0" smtClean="0"/>
              <a:t>brak </a:t>
            </a:r>
            <a:r>
              <a:rPr lang="pl-PL" sz="1600" b="1" dirty="0"/>
              <a:t>stacji tankowania </a:t>
            </a:r>
            <a:r>
              <a:rPr lang="pl-PL" sz="1600" b="1" dirty="0" smtClean="0"/>
              <a:t>wodoru</a:t>
            </a:r>
            <a:r>
              <a:rPr lang="pl-PL" sz="1600" dirty="0" smtClean="0"/>
              <a:t>.</a:t>
            </a:r>
          </a:p>
          <a:p>
            <a:pPr lvl="0"/>
            <a:r>
              <a:rPr lang="pl-PL" sz="1600" b="1" dirty="0" smtClean="0"/>
              <a:t>słabo </a:t>
            </a:r>
            <a:r>
              <a:rPr lang="pl-PL" sz="1600" b="1" dirty="0"/>
              <a:t>rozwinięta infrastruktura </a:t>
            </a:r>
            <a:r>
              <a:rPr lang="pl-PL" sz="1600" b="1" dirty="0" smtClean="0"/>
              <a:t>rowerowa</a:t>
            </a:r>
            <a:endParaRPr lang="pl-PL" sz="3200" dirty="0"/>
          </a:p>
          <a:p>
            <a:endParaRPr lang="pl-PL" dirty="0"/>
          </a:p>
        </p:txBody>
      </p:sp>
    </p:spTree>
    <p:extLst>
      <p:ext uri="{BB962C8B-B14F-4D97-AF65-F5344CB8AC3E}">
        <p14:creationId xmlns:p14="http://schemas.microsoft.com/office/powerpoint/2010/main" val="890613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800CDE3A-F915-4B02-9C47-DDC09743E21C}"/>
              </a:ext>
            </a:extLst>
          </p:cNvPr>
          <p:cNvSpPr>
            <a:spLocks noGrp="1"/>
          </p:cNvSpPr>
          <p:nvPr>
            <p:ph type="title"/>
          </p:nvPr>
        </p:nvSpPr>
        <p:spPr/>
        <p:txBody>
          <a:bodyPr/>
          <a:lstStyle/>
          <a:p>
            <a:r>
              <a:rPr lang="pl-PL" dirty="0"/>
              <a:t>Cel główny oraz cele strategiczne</a:t>
            </a:r>
          </a:p>
        </p:txBody>
      </p:sp>
      <p:graphicFrame>
        <p:nvGraphicFramePr>
          <p:cNvPr id="6" name="Diagram 5"/>
          <p:cNvGraphicFramePr/>
          <p:nvPr>
            <p:extLst>
              <p:ext uri="{D42A27DB-BD31-4B8C-83A1-F6EECF244321}">
                <p14:modId xmlns:p14="http://schemas.microsoft.com/office/powerpoint/2010/main" val="961267531"/>
              </p:ext>
            </p:extLst>
          </p:nvPr>
        </p:nvGraphicFramePr>
        <p:xfrm>
          <a:off x="1207382" y="1703540"/>
          <a:ext cx="7536572" cy="46847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76348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800CDE3A-F915-4B02-9C47-DDC09743E21C}"/>
              </a:ext>
            </a:extLst>
          </p:cNvPr>
          <p:cNvSpPr>
            <a:spLocks noGrp="1"/>
          </p:cNvSpPr>
          <p:nvPr>
            <p:ph type="title"/>
          </p:nvPr>
        </p:nvSpPr>
        <p:spPr/>
        <p:txBody>
          <a:bodyPr/>
          <a:lstStyle/>
          <a:p>
            <a:r>
              <a:rPr lang="pl-PL" dirty="0"/>
              <a:t>Wybór strategii wdrażania </a:t>
            </a:r>
            <a:r>
              <a:rPr lang="pl-PL" dirty="0" err="1"/>
              <a:t>elektromobilności</a:t>
            </a:r>
            <a:endParaRPr lang="pl-PL" dirty="0"/>
          </a:p>
        </p:txBody>
      </p:sp>
      <p:sp>
        <p:nvSpPr>
          <p:cNvPr id="3" name="Symbol zastępczy zawartości 2">
            <a:extLst>
              <a:ext uri="{FF2B5EF4-FFF2-40B4-BE49-F238E27FC236}">
                <a16:creationId xmlns="" xmlns:a16="http://schemas.microsoft.com/office/drawing/2014/main" id="{E5C9C5B3-A8AF-485D-850C-377B539877CB}"/>
              </a:ext>
            </a:extLst>
          </p:cNvPr>
          <p:cNvSpPr>
            <a:spLocks noGrp="1"/>
          </p:cNvSpPr>
          <p:nvPr>
            <p:ph idx="1"/>
          </p:nvPr>
        </p:nvSpPr>
        <p:spPr/>
        <p:txBody>
          <a:bodyPr/>
          <a:lstStyle/>
          <a:p>
            <a:pPr algn="just"/>
            <a:r>
              <a:rPr lang="pl-PL" b="1" dirty="0"/>
              <a:t>WARIANT I </a:t>
            </a:r>
            <a:r>
              <a:rPr lang="pl-PL" b="1" dirty="0">
                <a:solidFill>
                  <a:schemeClr val="tx1"/>
                </a:solidFill>
              </a:rPr>
              <a:t>-</a:t>
            </a:r>
            <a:r>
              <a:rPr lang="pl-PL" b="1" dirty="0">
                <a:solidFill>
                  <a:schemeClr val="accent2">
                    <a:lumMod val="50000"/>
                  </a:schemeClr>
                </a:solidFill>
              </a:rPr>
              <a:t> Strategia rozwoju </a:t>
            </a:r>
            <a:r>
              <a:rPr lang="pl-PL" b="1" dirty="0" err="1">
                <a:solidFill>
                  <a:schemeClr val="accent2">
                    <a:lumMod val="50000"/>
                  </a:schemeClr>
                </a:solidFill>
              </a:rPr>
              <a:t>elektromobilności</a:t>
            </a:r>
            <a:r>
              <a:rPr lang="pl-PL" b="1" dirty="0">
                <a:solidFill>
                  <a:schemeClr val="accent2">
                    <a:lumMod val="50000"/>
                  </a:schemeClr>
                </a:solidFill>
              </a:rPr>
              <a:t> w oparciu wyłącznie o napędy elektryczne</a:t>
            </a:r>
            <a:endParaRPr lang="pl-PL" dirty="0">
              <a:solidFill>
                <a:schemeClr val="accent2">
                  <a:lumMod val="50000"/>
                </a:schemeClr>
              </a:solidFill>
            </a:endParaRPr>
          </a:p>
          <a:p>
            <a:pPr algn="just"/>
            <a:r>
              <a:rPr lang="pl-PL" b="1" dirty="0"/>
              <a:t>WARIANT II - </a:t>
            </a:r>
            <a:r>
              <a:rPr lang="pl-PL" b="1" dirty="0">
                <a:solidFill>
                  <a:schemeClr val="accent2">
                    <a:lumMod val="50000"/>
                  </a:schemeClr>
                </a:solidFill>
              </a:rPr>
              <a:t>Strategia rozwoju </a:t>
            </a:r>
            <a:r>
              <a:rPr lang="pl-PL" b="1" dirty="0" err="1">
                <a:solidFill>
                  <a:schemeClr val="accent2">
                    <a:lumMod val="50000"/>
                  </a:schemeClr>
                </a:solidFill>
              </a:rPr>
              <a:t>elektromobilności</a:t>
            </a:r>
            <a:r>
              <a:rPr lang="pl-PL" b="1" dirty="0">
                <a:solidFill>
                  <a:schemeClr val="accent2">
                    <a:lumMod val="50000"/>
                  </a:schemeClr>
                </a:solidFill>
              </a:rPr>
              <a:t> w oparciu o napędy elektryczne oraz napędy na  sprężony  gaz  ziemny  (CNG)  lub  skroplony  gaz ziemny (LNG) w tym również inne alternatywne rozwiązania</a:t>
            </a:r>
            <a:endParaRPr lang="pl-PL" dirty="0">
              <a:solidFill>
                <a:schemeClr val="accent2">
                  <a:lumMod val="50000"/>
                </a:schemeClr>
              </a:solidFill>
            </a:endParaRPr>
          </a:p>
          <a:p>
            <a:endParaRPr lang="pl-PL" dirty="0">
              <a:solidFill>
                <a:schemeClr val="accent2">
                  <a:lumMod val="50000"/>
                </a:schemeClr>
              </a:solidFill>
            </a:endParaRPr>
          </a:p>
          <a:p>
            <a:endParaRPr lang="pl-PL" dirty="0">
              <a:solidFill>
                <a:schemeClr val="accent2">
                  <a:lumMod val="50000"/>
                </a:schemeClr>
              </a:solidFill>
            </a:endParaRPr>
          </a:p>
          <a:p>
            <a:pPr marL="0" indent="0" algn="ctr">
              <a:buNone/>
            </a:pPr>
            <a:r>
              <a:rPr lang="pl-PL" sz="3200" u="sng" dirty="0">
                <a:solidFill>
                  <a:schemeClr val="accent2">
                    <a:lumMod val="50000"/>
                  </a:schemeClr>
                </a:solidFill>
              </a:rPr>
              <a:t>REKOMENDOWANY WARIANT </a:t>
            </a:r>
            <a:r>
              <a:rPr lang="pl-PL" sz="3200" u="sng" dirty="0" smtClean="0">
                <a:solidFill>
                  <a:schemeClr val="accent2">
                    <a:lumMod val="50000"/>
                  </a:schemeClr>
                </a:solidFill>
              </a:rPr>
              <a:t>I</a:t>
            </a:r>
            <a:endParaRPr lang="pl-PL" sz="3200" u="sng" dirty="0">
              <a:solidFill>
                <a:schemeClr val="accent2">
                  <a:lumMod val="50000"/>
                </a:schemeClr>
              </a:solidFill>
            </a:endParaRPr>
          </a:p>
        </p:txBody>
      </p:sp>
      <p:sp>
        <p:nvSpPr>
          <p:cNvPr id="4" name="Strzałka: w dół 3">
            <a:extLst>
              <a:ext uri="{FF2B5EF4-FFF2-40B4-BE49-F238E27FC236}">
                <a16:creationId xmlns="" xmlns:a16="http://schemas.microsoft.com/office/drawing/2014/main" id="{2C3C32CB-E8DD-401F-AD8D-2B46F0A72AE2}"/>
              </a:ext>
            </a:extLst>
          </p:cNvPr>
          <p:cNvSpPr/>
          <p:nvPr/>
        </p:nvSpPr>
        <p:spPr>
          <a:xfrm>
            <a:off x="4677218" y="3822700"/>
            <a:ext cx="596900" cy="787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1563917331"/>
      </p:ext>
    </p:extLst>
  </p:cSld>
  <p:clrMapOvr>
    <a:masterClrMapping/>
  </p:clrMapOvr>
</p:sld>
</file>

<file path=ppt/theme/theme1.xml><?xml version="1.0" encoding="utf-8"?>
<a:theme xmlns:a="http://schemas.openxmlformats.org/drawingml/2006/main" name="Faseta">
  <a:themeElements>
    <a:clrScheme name="Fas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693</TotalTime>
  <Words>759</Words>
  <Application>Microsoft Office PowerPoint</Application>
  <PresentationFormat>Panoramiczny</PresentationFormat>
  <Paragraphs>143</Paragraphs>
  <Slides>15</Slides>
  <Notes>7</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15</vt:i4>
      </vt:variant>
    </vt:vector>
  </HeadingPairs>
  <TitlesOfParts>
    <vt:vector size="20" baseType="lpstr">
      <vt:lpstr>Arial</vt:lpstr>
      <vt:lpstr>Calibri</vt:lpstr>
      <vt:lpstr>Trebuchet MS</vt:lpstr>
      <vt:lpstr>Wingdings 3</vt:lpstr>
      <vt:lpstr>Faseta</vt:lpstr>
      <vt:lpstr>STRATEGIA ROZWOJU ELEKTROMOBILNOŚCI GMINY WIEJSKIEJ ALEKSANDRÓW KUJAWSKI NA LATA 2020-2040</vt:lpstr>
      <vt:lpstr>Podstawa prawna </vt:lpstr>
      <vt:lpstr>ZAKRES DOKUMENTU</vt:lpstr>
      <vt:lpstr>SCHEMAT POWSTAWANIA DOKUMENTU</vt:lpstr>
      <vt:lpstr>Cel opracowania</vt:lpstr>
      <vt:lpstr>Potrzeby </vt:lpstr>
      <vt:lpstr>OPIS ZIDENTYFIKOWANYCH NIEDOBORÓW JAKOŚCIOWYCH I ILOŚCIOWYCH</vt:lpstr>
      <vt:lpstr>Cel główny oraz cele strategiczne</vt:lpstr>
      <vt:lpstr>Wybór strategii wdrażania elektromobilności</vt:lpstr>
      <vt:lpstr>Plan wdrożenia elektromobilności Cel Strategiczny I – Dobry klimat dla rozwoju elektromobilności</vt:lpstr>
      <vt:lpstr>Plan wdrożenia elektromobilności Cel Strategiczny II – Gmina na drodze do zerowej emisji i zrównoważonego transportu</vt:lpstr>
      <vt:lpstr>Plan wdrożenia elektromobilności Cel strategiczny III – Gmina przyjazna niskoemisyjnym źródłom napędu</vt:lpstr>
      <vt:lpstr>Struktura i schemat organizacyjny wdrażania wybranej strategii </vt:lpstr>
      <vt:lpstr>Dyskusja </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STRATEGIA ROZWOJU ELEKTROMOBILNOŚCI W BYTOMIU  NA LATA 2020-2035</dc:title>
  <dc:creator>Lukasz Jaroszek</dc:creator>
  <cp:lastModifiedBy>Paweł Waleczek</cp:lastModifiedBy>
  <cp:revision>24</cp:revision>
  <dcterms:created xsi:type="dcterms:W3CDTF">2019-08-08T08:54:50Z</dcterms:created>
  <dcterms:modified xsi:type="dcterms:W3CDTF">2020-06-23T13:18:39Z</dcterms:modified>
</cp:coreProperties>
</file>