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2353"/>
          </a:xfrm>
        </p:spPr>
        <p:txBody>
          <a:bodyPr/>
          <a:lstStyle/>
          <a:p>
            <a:r>
              <a:rPr lang="pl-PL" dirty="0">
                <a:solidFill>
                  <a:srgbClr val="1781BD"/>
                </a:solidFill>
                <a:latin typeface="CIDFont+F1"/>
              </a:rPr>
              <a:t>Wyliczanie </a:t>
            </a:r>
            <a:r>
              <a:rPr lang="pl-PL" dirty="0" smtClean="0">
                <a:solidFill>
                  <a:srgbClr val="1781BD"/>
                </a:solidFill>
                <a:latin typeface="CIDFont+F1"/>
              </a:rPr>
              <a:t>dochodów opodatkowanych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1"/>
          </p:nvPr>
        </p:nvSpPr>
        <p:spPr>
          <a:xfrm>
            <a:off x="677334" y="1407459"/>
            <a:ext cx="4184035" cy="49754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200" b="1" dirty="0" smtClean="0"/>
              <a:t>PIT-37 </a:t>
            </a:r>
            <a:r>
              <a:rPr lang="pl-PL" sz="2200" b="1" dirty="0"/>
              <a:t>za </a:t>
            </a:r>
            <a:r>
              <a:rPr lang="pl-PL" sz="2200" b="1" dirty="0" smtClean="0"/>
              <a:t>2024 </a:t>
            </a:r>
            <a:r>
              <a:rPr lang="pl-PL" sz="2200" b="1" dirty="0"/>
              <a:t>r.</a:t>
            </a:r>
          </a:p>
          <a:p>
            <a:pPr marL="0" indent="0">
              <a:buNone/>
            </a:pPr>
            <a:r>
              <a:rPr lang="pl-PL" sz="2200" dirty="0"/>
              <a:t>Od sumy poz. 71 i 104 należy odjąć:</a:t>
            </a:r>
          </a:p>
          <a:p>
            <a:r>
              <a:rPr lang="pl-PL" sz="2200" dirty="0" smtClean="0"/>
              <a:t>poz</a:t>
            </a:r>
            <a:r>
              <a:rPr lang="pl-PL" sz="2200" dirty="0"/>
              <a:t>. 106 i 107 (tj. składki na ubezpieczenie społeczne)</a:t>
            </a:r>
          </a:p>
          <a:p>
            <a:r>
              <a:rPr lang="pl-PL" sz="2200" dirty="0" smtClean="0"/>
              <a:t>poz</a:t>
            </a:r>
            <a:r>
              <a:rPr lang="pl-PL" sz="2200" dirty="0"/>
              <a:t>. 122 (tj. podatek należny)</a:t>
            </a:r>
          </a:p>
          <a:p>
            <a:r>
              <a:rPr lang="pl-PL" sz="2200" dirty="0" smtClean="0"/>
              <a:t>składki </a:t>
            </a:r>
            <a:r>
              <a:rPr lang="pl-PL" sz="2200" dirty="0"/>
              <a:t>na ubezpieczenie zdrowotne (9%)</a:t>
            </a:r>
          </a:p>
          <a:p>
            <a:pPr marL="0" indent="0">
              <a:buNone/>
            </a:pPr>
            <a:r>
              <a:rPr lang="pl-PL" sz="2200" dirty="0" smtClean="0"/>
              <a:t>dodatkowo </a:t>
            </a:r>
            <a:r>
              <a:rPr lang="pl-PL" sz="2200" dirty="0"/>
              <a:t>osoby do 26 r. życia podają </a:t>
            </a:r>
            <a:r>
              <a:rPr lang="pl-PL" sz="2200" dirty="0" smtClean="0"/>
              <a:t>przychody z </a:t>
            </a:r>
            <a:r>
              <a:rPr lang="pl-PL" sz="2200" dirty="0"/>
              <a:t>części C PIT-37 pomniejszone o składki </a:t>
            </a:r>
            <a:r>
              <a:rPr lang="pl-PL" sz="2200" dirty="0" smtClean="0"/>
              <a:t>społeczne i </a:t>
            </a:r>
            <a:r>
              <a:rPr lang="pl-PL" sz="2200" dirty="0"/>
              <a:t>zdrowotne</a:t>
            </a:r>
          </a:p>
        </p:txBody>
      </p:sp>
      <p:pic>
        <p:nvPicPr>
          <p:cNvPr id="7" name="Symbol zastępczy zawartości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61369" y="1183340"/>
            <a:ext cx="5177226" cy="5576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10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2353"/>
          </a:xfrm>
        </p:spPr>
        <p:txBody>
          <a:bodyPr/>
          <a:lstStyle/>
          <a:p>
            <a:r>
              <a:rPr lang="pl-PL" dirty="0">
                <a:solidFill>
                  <a:srgbClr val="1781BD"/>
                </a:solidFill>
                <a:latin typeface="CIDFont+F1"/>
              </a:rPr>
              <a:t>Wyliczanie </a:t>
            </a:r>
            <a:r>
              <a:rPr lang="pl-PL" dirty="0" smtClean="0">
                <a:solidFill>
                  <a:srgbClr val="1781BD"/>
                </a:solidFill>
                <a:latin typeface="CIDFont+F1"/>
              </a:rPr>
              <a:t>dochodów opodatkowanych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1"/>
          </p:nvPr>
        </p:nvSpPr>
        <p:spPr>
          <a:xfrm>
            <a:off x="677334" y="1407459"/>
            <a:ext cx="4184035" cy="49754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200" b="1" dirty="0"/>
              <a:t>PIT-36 za </a:t>
            </a:r>
            <a:r>
              <a:rPr lang="pl-PL" sz="2200" b="1" dirty="0" smtClean="0"/>
              <a:t>2024 </a:t>
            </a:r>
            <a:r>
              <a:rPr lang="pl-PL" sz="2200" b="1" dirty="0"/>
              <a:t>r.</a:t>
            </a:r>
          </a:p>
          <a:p>
            <a:pPr marL="0" indent="0">
              <a:buNone/>
            </a:pPr>
            <a:r>
              <a:rPr lang="pl-PL" sz="2200" dirty="0"/>
              <a:t>Od sumy poz. 122 i 179 należy odjąć:</a:t>
            </a:r>
          </a:p>
          <a:p>
            <a:r>
              <a:rPr lang="pl-PL" sz="2200" dirty="0" smtClean="0"/>
              <a:t>poz</a:t>
            </a:r>
            <a:r>
              <a:rPr lang="pl-PL" sz="2200" dirty="0"/>
              <a:t>. 192 i 193 (tj. składki na ubezpieczenie społeczne)</a:t>
            </a:r>
          </a:p>
          <a:p>
            <a:r>
              <a:rPr lang="pl-PL" sz="2200" dirty="0" smtClean="0"/>
              <a:t>poz</a:t>
            </a:r>
            <a:r>
              <a:rPr lang="pl-PL" sz="2200" dirty="0"/>
              <a:t>. 270 (tj. podatek należny) oraz</a:t>
            </a:r>
          </a:p>
          <a:p>
            <a:r>
              <a:rPr lang="pl-PL" sz="2200" dirty="0" smtClean="0"/>
              <a:t>składki </a:t>
            </a:r>
            <a:r>
              <a:rPr lang="pl-PL" sz="2200" dirty="0"/>
              <a:t>na ubezpieczenie zdrowotne (9%)</a:t>
            </a:r>
          </a:p>
          <a:p>
            <a:pPr marL="0" indent="0">
              <a:buNone/>
            </a:pPr>
            <a:r>
              <a:rPr lang="pl-PL" sz="2200" dirty="0" smtClean="0"/>
              <a:t>dodatkowo </a:t>
            </a:r>
            <a:r>
              <a:rPr lang="pl-PL" sz="2200" dirty="0"/>
              <a:t>osoby do 26 r. życia podają </a:t>
            </a:r>
            <a:r>
              <a:rPr lang="pl-PL" sz="2200" dirty="0" smtClean="0"/>
              <a:t>przychody z </a:t>
            </a:r>
            <a:r>
              <a:rPr lang="pl-PL" sz="2200" dirty="0"/>
              <a:t>części D PIT-36 pomniejszone o składki </a:t>
            </a:r>
            <a:r>
              <a:rPr lang="pl-PL" sz="2200" dirty="0" smtClean="0"/>
              <a:t>społeczne i </a:t>
            </a:r>
            <a:r>
              <a:rPr lang="pl-PL" sz="2200" dirty="0"/>
              <a:t>zdrowotne</a:t>
            </a:r>
          </a:p>
        </p:txBody>
      </p:sp>
      <p:pic>
        <p:nvPicPr>
          <p:cNvPr id="3" name="Symbol zastępczy zawartości 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92117" y="1182680"/>
            <a:ext cx="4151129" cy="6039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14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2353"/>
          </a:xfrm>
        </p:spPr>
        <p:txBody>
          <a:bodyPr/>
          <a:lstStyle/>
          <a:p>
            <a:r>
              <a:rPr lang="pl-PL" dirty="0">
                <a:solidFill>
                  <a:srgbClr val="1781BD"/>
                </a:solidFill>
                <a:latin typeface="CIDFont+F1"/>
              </a:rPr>
              <a:t>Wyliczanie </a:t>
            </a:r>
            <a:r>
              <a:rPr lang="pl-PL" dirty="0" smtClean="0">
                <a:solidFill>
                  <a:srgbClr val="1781BD"/>
                </a:solidFill>
                <a:latin typeface="CIDFont+F1"/>
              </a:rPr>
              <a:t>dochodów opodatkowanych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1"/>
          </p:nvPr>
        </p:nvSpPr>
        <p:spPr>
          <a:xfrm>
            <a:off x="677334" y="1407459"/>
            <a:ext cx="7112995" cy="49754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200" dirty="0"/>
              <a:t>Dodatkowo!</a:t>
            </a:r>
          </a:p>
          <a:p>
            <a:r>
              <a:rPr lang="pl-PL" sz="2200" dirty="0"/>
              <a:t> z PIT – 37 za 2021 r. z poz. 129</a:t>
            </a:r>
          </a:p>
          <a:p>
            <a:r>
              <a:rPr lang="pl-PL" sz="2200" dirty="0"/>
              <a:t> z PIT – 36 za 2021 r. z poz. 350</a:t>
            </a:r>
          </a:p>
          <a:p>
            <a:pPr marL="0" indent="0">
              <a:buNone/>
            </a:pPr>
            <a:r>
              <a:rPr lang="pl-PL" sz="2200" dirty="0"/>
              <a:t>Należy wpisać dodatkowy zwrot ulgi na dzieci !!!</a:t>
            </a:r>
          </a:p>
        </p:txBody>
      </p:sp>
    </p:spTree>
    <p:extLst>
      <p:ext uri="{BB962C8B-B14F-4D97-AF65-F5344CB8AC3E}">
        <p14:creationId xmlns:p14="http://schemas.microsoft.com/office/powerpoint/2010/main" val="181993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77334" y="358588"/>
            <a:ext cx="4184035" cy="6122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Osoby, które w roku </a:t>
            </a:r>
            <a:r>
              <a:rPr lang="pl-PL" dirty="0" smtClean="0"/>
              <a:t>2024 </a:t>
            </a:r>
            <a:r>
              <a:rPr lang="pl-PL" dirty="0"/>
              <a:t>rozliczały się na </a:t>
            </a:r>
            <a:r>
              <a:rPr lang="pl-PL" dirty="0" smtClean="0"/>
              <a:t>podstawie przepisów </a:t>
            </a:r>
            <a:r>
              <a:rPr lang="pl-PL" dirty="0"/>
              <a:t>o zryczałtowanym podatku dochodowym </a:t>
            </a:r>
            <a:r>
              <a:rPr lang="pl-PL" dirty="0" smtClean="0"/>
              <a:t>od niektórych </a:t>
            </a:r>
            <a:r>
              <a:rPr lang="pl-PL" dirty="0"/>
              <a:t>przychodów osiąganych przez osoby fizyczne</a:t>
            </a:r>
          </a:p>
          <a:p>
            <a:r>
              <a:rPr lang="pl-PL" dirty="0"/>
              <a:t>(tj. ryczałt ewidencjonowany, kata podatkowa) muszą znać:</a:t>
            </a:r>
          </a:p>
          <a:p>
            <a:r>
              <a:rPr lang="pl-PL" dirty="0"/>
              <a:t>- formę opłacanego podatku,</a:t>
            </a:r>
          </a:p>
          <a:p>
            <a:r>
              <a:rPr lang="pl-PL" dirty="0"/>
              <a:t>- wysokość przychodu,</a:t>
            </a:r>
          </a:p>
          <a:p>
            <a:r>
              <a:rPr lang="pl-PL" dirty="0"/>
              <a:t>- stawkę podatku (tj. 2%, 3%, 5,5%, 8,5%, 10%, 12,5, 17%, 20%),</a:t>
            </a:r>
          </a:p>
          <a:p>
            <a:r>
              <a:rPr lang="pl-PL" dirty="0"/>
              <a:t>- wysokość opłaconego podatku,</a:t>
            </a:r>
          </a:p>
          <a:p>
            <a:pPr marL="0" indent="0">
              <a:buNone/>
            </a:pPr>
            <a:r>
              <a:rPr lang="pl-PL" dirty="0"/>
              <a:t>z których to obliczyć można osiągnięty dochód </a:t>
            </a:r>
            <a:r>
              <a:rPr lang="pl-PL" dirty="0" smtClean="0"/>
              <a:t>roczny zgodny </a:t>
            </a:r>
            <a:r>
              <a:rPr lang="pl-PL" dirty="0"/>
              <a:t>z:</a:t>
            </a:r>
          </a:p>
          <a:p>
            <a:pPr marL="0" indent="0">
              <a:buNone/>
            </a:pPr>
            <a:r>
              <a:rPr lang="pl-PL" dirty="0"/>
              <a:t>OBWIESZCZENIEM MINISTRA RODZINY</a:t>
            </a:r>
          </a:p>
          <a:p>
            <a:pPr marL="0" indent="0">
              <a:buNone/>
            </a:pPr>
            <a:r>
              <a:rPr lang="pl-PL" dirty="0"/>
              <a:t>I POLITYKI SPOŁECZNEJ z dnia </a:t>
            </a:r>
            <a:r>
              <a:rPr lang="pl-PL" dirty="0" smtClean="0"/>
              <a:t>23 </a:t>
            </a:r>
            <a:r>
              <a:rPr lang="pl-PL" dirty="0"/>
              <a:t>lipca </a:t>
            </a:r>
            <a:r>
              <a:rPr lang="pl-PL" dirty="0" smtClean="0"/>
              <a:t>2025 </a:t>
            </a:r>
            <a:r>
              <a:rPr lang="pl-PL" dirty="0"/>
              <a:t>r</a:t>
            </a:r>
            <a:r>
              <a:rPr lang="pl-PL" dirty="0" smtClean="0"/>
              <a:t>. (</a:t>
            </a:r>
            <a:r>
              <a:rPr lang="pl-PL" dirty="0"/>
              <a:t>Monitor Polski </a:t>
            </a:r>
            <a:r>
              <a:rPr lang="pl-PL" dirty="0" smtClean="0"/>
              <a:t>2025 </a:t>
            </a:r>
            <a:r>
              <a:rPr lang="pl-PL" dirty="0"/>
              <a:t>poz. </a:t>
            </a:r>
            <a:r>
              <a:rPr lang="pl-PL" smtClean="0"/>
              <a:t>709).</a:t>
            </a: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64561" y="199220"/>
            <a:ext cx="4496219" cy="6156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72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2353"/>
          </a:xfrm>
        </p:spPr>
        <p:txBody>
          <a:bodyPr>
            <a:normAutofit/>
          </a:bodyPr>
          <a:lstStyle/>
          <a:p>
            <a:r>
              <a:rPr lang="pl-PL" dirty="0"/>
              <a:t>D</a:t>
            </a:r>
            <a:r>
              <a:rPr lang="pl-PL" dirty="0" smtClean="0"/>
              <a:t>ochód </a:t>
            </a:r>
            <a:r>
              <a:rPr lang="pl-PL" dirty="0"/>
              <a:t>z </a:t>
            </a:r>
            <a:r>
              <a:rPr lang="pl-PL" dirty="0" smtClean="0"/>
              <a:t>gospodarstwa rolnego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1"/>
          </p:nvPr>
        </p:nvSpPr>
        <p:spPr>
          <a:xfrm>
            <a:off x="677334" y="2250141"/>
            <a:ext cx="9228666" cy="4132730"/>
          </a:xfrm>
        </p:spPr>
        <p:txBody>
          <a:bodyPr>
            <a:noAutofit/>
          </a:bodyPr>
          <a:lstStyle/>
          <a:p>
            <a:r>
              <a:rPr lang="pl-PL" sz="2200" dirty="0"/>
              <a:t>W przypadku ustalania dochodu z </a:t>
            </a:r>
            <a:r>
              <a:rPr lang="pl-PL" sz="2200" dirty="0" smtClean="0"/>
              <a:t>gospodarstwa rolnego</a:t>
            </a:r>
            <a:r>
              <a:rPr lang="pl-PL" sz="2200" dirty="0"/>
              <a:t>, zgodnie </a:t>
            </a:r>
            <a:r>
              <a:rPr lang="pl-PL" sz="2200" dirty="0" smtClean="0"/>
              <a:t>z obwieszczeniem Prezesa Głównego Urzędu </a:t>
            </a:r>
            <a:r>
              <a:rPr lang="pl-PL" sz="2200" dirty="0"/>
              <a:t>Statystycznego  z dnia 20 września 2024 r. przeciętny dochód z pracy w indywidualnych gospodarstwach rolnych z 1 ha przeliczeniowego wyniósł w 2023 r. </a:t>
            </a:r>
            <a:r>
              <a:rPr lang="pl-PL" sz="2200" b="1" dirty="0"/>
              <a:t>5.451 zł </a:t>
            </a:r>
            <a:r>
              <a:rPr lang="pl-PL" sz="2200" dirty="0"/>
              <a:t>(jest to dochód roczny).</a:t>
            </a:r>
          </a:p>
        </p:txBody>
      </p:sp>
    </p:spTree>
    <p:extLst>
      <p:ext uri="{BB962C8B-B14F-4D97-AF65-F5344CB8AC3E}">
        <p14:creationId xmlns:p14="http://schemas.microsoft.com/office/powerpoint/2010/main" val="908257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0087" y="367553"/>
            <a:ext cx="10824383" cy="1667435"/>
          </a:xfrm>
        </p:spPr>
        <p:txBody>
          <a:bodyPr>
            <a:normAutofit fontScale="90000"/>
          </a:bodyPr>
          <a:lstStyle/>
          <a:p>
            <a:r>
              <a:rPr lang="pl-PL" dirty="0"/>
              <a:t>Przykłady najczęściej występujących</a:t>
            </a:r>
            <a:br>
              <a:rPr lang="pl-PL" dirty="0"/>
            </a:br>
            <a:r>
              <a:rPr lang="pl-PL" dirty="0"/>
              <a:t>dochodów nieopodatkowanych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77334" y="1488141"/>
            <a:ext cx="9255559" cy="4894730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 </a:t>
            </a:r>
            <a:r>
              <a:rPr lang="pl-PL" dirty="0"/>
              <a:t>alimenty na rzecz dzieci,</a:t>
            </a:r>
          </a:p>
          <a:p>
            <a:r>
              <a:rPr lang="pl-PL" dirty="0"/>
              <a:t> świadczenia pieniężne wypłacane w przypadku bezskuteczności egzekucji alimentów,</a:t>
            </a:r>
          </a:p>
          <a:p>
            <a:r>
              <a:rPr lang="pl-PL" dirty="0"/>
              <a:t> kwoty diet nieopodatkowane podatkiem dochodowym od osób fizycznych, otrzymywane przez osoby</a:t>
            </a:r>
          </a:p>
          <a:p>
            <a:r>
              <a:rPr lang="pl-PL" dirty="0"/>
              <a:t>wykonujące czynności związane z pełnieniem obowiązków społecznych i obywatelskich,</a:t>
            </a:r>
          </a:p>
          <a:p>
            <a:r>
              <a:rPr lang="pl-PL" dirty="0"/>
              <a:t> dochody uzyskiwane za granicą Rzeczypospolitej Polskiej, pomniejszone odpowiednio o zapłacone za granicą</a:t>
            </a:r>
          </a:p>
          <a:p>
            <a:r>
              <a:rPr lang="pl-PL" dirty="0"/>
              <a:t>Rzeczypospolitej Polskiej: podatek dochodowy oraz składki na obowiązkowe ubezpieczenie społeczne</a:t>
            </a:r>
          </a:p>
          <a:p>
            <a:r>
              <a:rPr lang="pl-PL" dirty="0"/>
              <a:t>i obowiązkowe ubezpieczenie zdrowotne,</a:t>
            </a:r>
          </a:p>
          <a:p>
            <a:r>
              <a:rPr lang="pl-PL" dirty="0"/>
              <a:t> świadczenie rodzicielskie,</a:t>
            </a:r>
          </a:p>
          <a:p>
            <a:r>
              <a:rPr lang="pl-PL" dirty="0"/>
              <a:t> zasiłek macierzyński, o którym mowa w przepisach o ubezpieczeniu społecznym rolników,</a:t>
            </a:r>
          </a:p>
          <a:p>
            <a:r>
              <a:rPr lang="pl-PL" dirty="0"/>
              <a:t> zasiłki chorobowe określone w przepisach o ubezpieczeniu społecznym rolników oraz w przepisach o systemie</a:t>
            </a:r>
          </a:p>
          <a:p>
            <a:r>
              <a:rPr lang="pl-PL" dirty="0"/>
              <a:t>ubezpieczeń społecznych,</a:t>
            </a:r>
          </a:p>
          <a:p>
            <a:r>
              <a:rPr lang="pl-PL" dirty="0"/>
              <a:t> stypendia dla bezrobotnych finansowane ze środków Unii Europejskiej lub Funduszu Pracy, niezależnie od</a:t>
            </a:r>
          </a:p>
          <a:p>
            <a:r>
              <a:rPr lang="pl-PL" dirty="0"/>
              <a:t>podmiotu, który je wypłaca,</a:t>
            </a:r>
          </a:p>
          <a:p>
            <a:r>
              <a:rPr lang="pl-PL" dirty="0"/>
              <a:t> pomoc materialną o charakterze socjalnym określoną w art. 90c ust. 2 ustawy z dnia 7 września 1991 r.</a:t>
            </a:r>
          </a:p>
          <a:p>
            <a:r>
              <a:rPr lang="pl-PL" dirty="0"/>
              <a:t>o systemie oświaty (Dz. U. z 2021 r. poz. 1915) oraz świadczenia, o których mowa w art. 86 ust. 1 pkt 1-3 i 5</a:t>
            </a:r>
          </a:p>
          <a:p>
            <a:r>
              <a:rPr lang="pl-PL" dirty="0"/>
              <a:t>oraz art. 212 ustawy z dnia 20 lipca 2018 r. - Prawo o szkolnictwie wyższym i nauce.</a:t>
            </a:r>
          </a:p>
        </p:txBody>
      </p:sp>
    </p:spTree>
    <p:extLst>
      <p:ext uri="{BB962C8B-B14F-4D97-AF65-F5344CB8AC3E}">
        <p14:creationId xmlns:p14="http://schemas.microsoft.com/office/powerpoint/2010/main" val="4277247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Do dochodu wliczane </a:t>
            </a:r>
            <a:r>
              <a:rPr lang="pl-PL" dirty="0" smtClean="0"/>
              <a:t>są: </a:t>
            </a:r>
            <a:br>
              <a:rPr lang="pl-PL" dirty="0" smtClean="0"/>
            </a:br>
            <a:r>
              <a:rPr lang="pl-PL" sz="2400" dirty="0" smtClean="0">
                <a:solidFill>
                  <a:schemeClr val="tx1"/>
                </a:solidFill>
              </a:rPr>
              <a:t>alimenty </a:t>
            </a:r>
            <a:r>
              <a:rPr lang="pl-PL" sz="2400" dirty="0">
                <a:solidFill>
                  <a:schemeClr val="tx1"/>
                </a:solidFill>
              </a:rPr>
              <a:t>na rzecz dzieci ( otrzymane), stypendia doktoranckie, ekwiwalent za deputat węglowy, zasiłki chorobowe.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Do </a:t>
            </a:r>
            <a:r>
              <a:rPr lang="pl-PL" dirty="0"/>
              <a:t>dochodu nie wlicza SIĘ:</a:t>
            </a:r>
            <a:br>
              <a:rPr lang="pl-PL" dirty="0"/>
            </a:br>
            <a:r>
              <a:rPr lang="pl-PL" sz="2400" dirty="0" smtClean="0">
                <a:solidFill>
                  <a:schemeClr val="tx1"/>
                </a:solidFill>
              </a:rPr>
              <a:t>Do </a:t>
            </a:r>
            <a:r>
              <a:rPr lang="pl-PL" sz="2400" dirty="0">
                <a:solidFill>
                  <a:schemeClr val="tx1"/>
                </a:solidFill>
              </a:rPr>
              <a:t>dochodu przy ubieganiu się o najem mieszkania w SIM wlicza się dochód w rozumieniu ustawy o świadczeniach rodzinnych</a:t>
            </a:r>
            <a:r>
              <a:rPr lang="pl-PL" sz="2400" dirty="0" smtClean="0">
                <a:solidFill>
                  <a:schemeClr val="tx1"/>
                </a:solidFill>
              </a:rPr>
              <a:t>. Oznacza </a:t>
            </a:r>
            <a:r>
              <a:rPr lang="pl-PL" sz="2400" dirty="0">
                <a:solidFill>
                  <a:schemeClr val="tx1"/>
                </a:solidFill>
              </a:rPr>
              <a:t>to, </a:t>
            </a:r>
            <a:r>
              <a:rPr lang="pl-PL" sz="2400" b="1" dirty="0">
                <a:solidFill>
                  <a:schemeClr val="tx1"/>
                </a:solidFill>
              </a:rPr>
              <a:t>że świadczenia rodzinne </a:t>
            </a:r>
            <a:r>
              <a:rPr lang="pl-PL" sz="2400" dirty="0">
                <a:solidFill>
                  <a:schemeClr val="tx1"/>
                </a:solidFill>
              </a:rPr>
              <a:t>(np. zasiłek rodzinny, dodatki do zasiłku, świadczenie pielęgnacyjne) nie są traktowane jako dochód, bo ustawa wyraźnie wyłącza je z katalogu dochodów</a:t>
            </a:r>
            <a:r>
              <a:rPr lang="pl-PL" sz="2400" dirty="0" smtClean="0">
                <a:solidFill>
                  <a:schemeClr val="tx1"/>
                </a:solidFill>
              </a:rPr>
              <a:t>.</a:t>
            </a:r>
            <a:br>
              <a:rPr lang="pl-PL" sz="2400" dirty="0" smtClean="0">
                <a:solidFill>
                  <a:schemeClr val="tx1"/>
                </a:solidFill>
              </a:rPr>
            </a:br>
            <a:r>
              <a:rPr lang="pl-PL" sz="2400" dirty="0" smtClean="0">
                <a:solidFill>
                  <a:schemeClr val="tx1"/>
                </a:solidFill>
              </a:rPr>
              <a:t>Natomiast </a:t>
            </a:r>
            <a:r>
              <a:rPr lang="pl-PL" sz="2400" dirty="0">
                <a:solidFill>
                  <a:schemeClr val="tx1"/>
                </a:solidFill>
              </a:rPr>
              <a:t>świadczenie 500+ i 800+ również nie jest wliczane – ustawodawca wskazał to wprost.</a:t>
            </a:r>
          </a:p>
        </p:txBody>
      </p:sp>
    </p:spTree>
    <p:extLst>
      <p:ext uri="{BB962C8B-B14F-4D97-AF65-F5344CB8AC3E}">
        <p14:creationId xmlns:p14="http://schemas.microsoft.com/office/powerpoint/2010/main" val="426217721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534</Words>
  <Application>Microsoft Office PowerPoint</Application>
  <PresentationFormat>Panoramiczny</PresentationFormat>
  <Paragraphs>48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CIDFont+F1</vt:lpstr>
      <vt:lpstr>Trebuchet MS</vt:lpstr>
      <vt:lpstr>Wingdings 3</vt:lpstr>
      <vt:lpstr>Faseta</vt:lpstr>
      <vt:lpstr>Wyliczanie dochodów opodatkowanych</vt:lpstr>
      <vt:lpstr>Wyliczanie dochodów opodatkowanych</vt:lpstr>
      <vt:lpstr>Wyliczanie dochodów opodatkowanych</vt:lpstr>
      <vt:lpstr>Prezentacja programu PowerPoint</vt:lpstr>
      <vt:lpstr>Dochód z gospodarstwa rolnego</vt:lpstr>
      <vt:lpstr>Przykłady najczęściej występujących dochodów nieopodatkowanych </vt:lpstr>
      <vt:lpstr>Do dochodu wliczane są:  alimenty na rzecz dzieci ( otrzymane), stypendia doktoranckie, ekwiwalent za deputat węglowy, zasiłki chorobowe.   Do dochodu nie wlicza SIĘ: Do dochodu przy ubieganiu się o najem mieszkania w SIM wlicza się dochód w rozumieniu ustawy o świadczeniach rodzinnych. Oznacza to, że świadczenia rodzinne (np. zasiłek rodzinny, dodatki do zasiłku, świadczenie pielęgnacyjne) nie są traktowane jako dochód, bo ustawa wyraźnie wyłącza je z katalogu dochodów. Natomiast świadczenie 500+ i 800+ również nie jest wliczane – ustawodawca wskazał to wprost.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Wyliczanie dochodów opodatkowanych</dc:title>
  <dc:creator>Monika Rolirad</dc:creator>
  <cp:lastModifiedBy>Monika Rolirad</cp:lastModifiedBy>
  <cp:revision>4</cp:revision>
  <dcterms:created xsi:type="dcterms:W3CDTF">2025-09-11T11:43:34Z</dcterms:created>
  <dcterms:modified xsi:type="dcterms:W3CDTF">2025-09-11T12:36:10Z</dcterms:modified>
</cp:coreProperties>
</file>