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99" r:id="rId4"/>
    <p:sldId id="318" r:id="rId5"/>
    <p:sldId id="317" r:id="rId6"/>
    <p:sldId id="319" r:id="rId7"/>
    <p:sldId id="320" r:id="rId8"/>
    <p:sldId id="321" r:id="rId9"/>
    <p:sldId id="298" r:id="rId10"/>
    <p:sldId id="323" r:id="rId11"/>
    <p:sldId id="305" r:id="rId12"/>
    <p:sldId id="304" r:id="rId13"/>
    <p:sldId id="307" r:id="rId14"/>
    <p:sldId id="306" r:id="rId15"/>
    <p:sldId id="309" r:id="rId16"/>
    <p:sldId id="308" r:id="rId17"/>
    <p:sldId id="311" r:id="rId18"/>
    <p:sldId id="310" r:id="rId19"/>
    <p:sldId id="303" r:id="rId20"/>
    <p:sldId id="322" r:id="rId21"/>
    <p:sldId id="313" r:id="rId22"/>
    <p:sldId id="314" r:id="rId23"/>
    <p:sldId id="315" r:id="rId24"/>
    <p:sldId id="292" r:id="rId25"/>
    <p:sldId id="316" r:id="rId26"/>
    <p:sldId id="295" r:id="rId27"/>
    <p:sldId id="301" r:id="rId28"/>
    <p:sldId id="312" r:id="rId29"/>
  </p:sldIdLst>
  <p:sldSz cx="9144000" cy="6858000" type="screen4x3"/>
  <p:notesSz cx="6858000" cy="9144000"/>
  <p:embeddedFontLs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A814"/>
    <a:srgbClr val="72C7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11" autoAdjust="0"/>
    <p:restoredTop sz="94737" autoAdjust="0"/>
  </p:normalViewPr>
  <p:slideViewPr>
    <p:cSldViewPr>
      <p:cViewPr varScale="1">
        <p:scale>
          <a:sx n="102" d="100"/>
          <a:sy n="102" d="100"/>
        </p:scale>
        <p:origin x="-8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7AE46-64A6-4FF1-BCCD-9480F2C80956}" type="datetimeFigureOut">
              <a:rPr lang="pl-PL"/>
              <a:pPr>
                <a:defRPr/>
              </a:pPr>
              <a:t>2013-11-08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1DBB9-F047-4D00-853A-46EDFA8516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74EF6-B53B-48E8-ADFA-5865228DFBA0}" type="datetimeFigureOut">
              <a:rPr lang="pl-PL"/>
              <a:pPr>
                <a:defRPr/>
              </a:pPr>
              <a:t>2013-11-08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0E3EB-F14F-42C7-9E7F-0F0082DF50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BDECE-A7B2-46BF-B756-D5A62B7FB9B4}" type="datetimeFigureOut">
              <a:rPr lang="pl-PL"/>
              <a:pPr>
                <a:defRPr/>
              </a:pPr>
              <a:t>2013-11-08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07DE4-2B24-43F9-816F-8207F92766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7B955-9985-4593-8B61-EC6DBB8A74DD}" type="datetimeFigureOut">
              <a:rPr lang="pl-PL"/>
              <a:pPr>
                <a:defRPr/>
              </a:pPr>
              <a:t>2013-11-08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9473C-34D6-43E6-9090-8A266A649F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1C13E-8A1C-482B-9C0A-09391FC6A050}" type="datetimeFigureOut">
              <a:rPr lang="pl-PL"/>
              <a:pPr>
                <a:defRPr/>
              </a:pPr>
              <a:t>2013-11-08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2A280-E6E4-467F-B37C-8A78B199B0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3C01A-0803-405D-945F-0A16D221961E}" type="datetimeFigureOut">
              <a:rPr lang="pl-PL"/>
              <a:pPr>
                <a:defRPr/>
              </a:pPr>
              <a:t>2013-11-08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A7C1E-CB16-4016-A320-EA1DD2B3B3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B2BB-CED0-4D54-834F-749116F4F035}" type="datetimeFigureOut">
              <a:rPr lang="pl-PL"/>
              <a:pPr>
                <a:defRPr/>
              </a:pPr>
              <a:t>2013-11-08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C7FB5-A968-4762-A65D-C786C20ABB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9321E-BFC5-4C83-830E-4E6CD04B369E}" type="datetimeFigureOut">
              <a:rPr lang="pl-PL"/>
              <a:pPr>
                <a:defRPr/>
              </a:pPr>
              <a:t>2013-11-08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6F320-8C8B-45A5-8054-155305C37B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621CA-8996-4ECC-81D1-BAB183601862}" type="datetimeFigureOut">
              <a:rPr lang="pl-PL"/>
              <a:pPr>
                <a:defRPr/>
              </a:pPr>
              <a:t>2013-11-08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B0FE0-A966-4F3B-9ED7-82CF7DAA3D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04EF5-DB92-4DF3-86B8-50D1CBCDA01E}" type="datetimeFigureOut">
              <a:rPr lang="pl-PL"/>
              <a:pPr>
                <a:defRPr/>
              </a:pPr>
              <a:t>2013-11-08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467FB-A2B0-456A-B131-ED7413CA60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BDA16-9398-4711-9996-B3EB81961102}" type="datetimeFigureOut">
              <a:rPr lang="pl-PL"/>
              <a:pPr>
                <a:defRPr/>
              </a:pPr>
              <a:t>2013-11-08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9996D-A292-4D76-9CCE-F6992FAB90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B589D8-C201-4721-9FC6-929EA98716F1}" type="datetimeFigureOut">
              <a:rPr lang="pl-PL"/>
              <a:pPr>
                <a:defRPr/>
              </a:pPr>
              <a:t>2013-11-08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A89B4F-59BD-4C27-8C16-6288FE42DC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Pawel\Desktop\ZUS\obrazki\01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Pawel\Desktop\ZUS\obrazki\01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338772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Pawel\Desktop\ZUS\obrazki\01_bel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4175"/>
            <a:ext cx="75676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539750" y="2852738"/>
            <a:ext cx="76327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600" b="1">
                <a:cs typeface="Arial" charset="0"/>
              </a:rPr>
              <a:t>Tydzień Przedsiębiorcy w ZUS</a:t>
            </a:r>
          </a:p>
          <a:p>
            <a:pPr algn="ctr"/>
            <a:endParaRPr lang="pl-PL" sz="3600" b="1">
              <a:cs typeface="Arial" charset="0"/>
            </a:endParaRPr>
          </a:p>
          <a:p>
            <a:pPr algn="ctr"/>
            <a:r>
              <a:rPr lang="pl-PL" sz="2400" b="1">
                <a:cs typeface="Arial" charset="0"/>
              </a:rPr>
              <a:t>18 – 22 listopada 2013 r.</a:t>
            </a:r>
          </a:p>
        </p:txBody>
      </p:sp>
      <p:sp>
        <p:nvSpPr>
          <p:cNvPr id="10" name="pole tekstowe 9"/>
          <p:cNvSpPr txBox="1">
            <a:spLocks noChangeArrowheads="1"/>
          </p:cNvSpPr>
          <p:nvPr/>
        </p:nvSpPr>
        <p:spPr bwMode="auto">
          <a:xfrm>
            <a:off x="539750" y="6237288"/>
            <a:ext cx="6840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>
                <a:cs typeface="Arial" charset="0"/>
              </a:rPr>
              <a:t>Zakład Ubezpieczeń Społecznych I Oddział w Poznaniu</a:t>
            </a:r>
            <a:endParaRPr lang="pl-PL" sz="2000"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461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77050" cy="431800"/>
          </a:xfrm>
        </p:spPr>
        <p:txBody>
          <a:bodyPr/>
          <a:lstStyle/>
          <a:p>
            <a:pPr algn="l" eaLnBrk="1" hangingPunct="1"/>
            <a:r>
              <a:rPr lang="pl-PL" sz="2400" b="1" smtClean="0">
                <a:latin typeface="Arial" charset="0"/>
              </a:rPr>
              <a:t>Tydzień Przedsiębiorcy w ZUS</a:t>
            </a:r>
          </a:p>
        </p:txBody>
      </p:sp>
      <p:sp>
        <p:nvSpPr>
          <p:cNvPr id="22533" name="Rectangle 6"/>
          <p:cNvSpPr>
            <a:spLocks noGrp="1"/>
          </p:cNvSpPr>
          <p:nvPr>
            <p:ph type="body" idx="4294967295"/>
          </p:nvPr>
        </p:nvSpPr>
        <p:spPr>
          <a:xfrm>
            <a:off x="107950" y="1125538"/>
            <a:ext cx="8928100" cy="554355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4000" b="1" u="sng" smtClean="0">
                <a:solidFill>
                  <a:srgbClr val="008000"/>
                </a:solidFill>
                <a:latin typeface="Arial" charset="0"/>
              </a:rPr>
              <a:t>Dobrowolna spłata należności</a:t>
            </a:r>
            <a:r>
              <a:rPr lang="pl-PL" sz="4000" b="1" smtClean="0">
                <a:solidFill>
                  <a:srgbClr val="008000"/>
                </a:solidFill>
                <a:latin typeface="Arial" charset="0"/>
              </a:rPr>
              <a:t>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b="1" smtClean="0">
                <a:solidFill>
                  <a:srgbClr val="008000"/>
                </a:solidFill>
                <a:latin typeface="Arial" charset="0"/>
              </a:rPr>
              <a:t>w ramach udzielania ulg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b="1" smtClean="0">
                <a:solidFill>
                  <a:srgbClr val="008000"/>
                </a:solidFill>
                <a:latin typeface="Arial" charset="0"/>
              </a:rPr>
              <a:t>oraz zasady obowiązujące w zakresie umarzania należności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</a:rPr>
              <a:t>	bezpłatne seminarium dla Klientów ZUS</a:t>
            </a:r>
            <a:endParaRPr lang="pl-PL" sz="2400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4000" b="1" u="sng" smtClean="0">
                <a:solidFill>
                  <a:srgbClr val="008000"/>
                </a:solidFill>
                <a:latin typeface="Arial" charset="0"/>
              </a:rPr>
              <a:t>18 listopada 2013 r.</a:t>
            </a:r>
            <a:endParaRPr lang="pl-PL" sz="400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3600" smtClean="0">
                <a:latin typeface="Arial" charset="0"/>
              </a:rPr>
              <a:t>godz.</a:t>
            </a:r>
            <a:r>
              <a:rPr lang="pl-PL" sz="3600" b="1" smtClean="0">
                <a:latin typeface="Arial" charset="0"/>
              </a:rPr>
              <a:t> 16.00 – 18.00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800" smtClean="0">
                <a:latin typeface="Arial" charset="0"/>
              </a:rPr>
              <a:t>rejestracja: tel.</a:t>
            </a:r>
            <a:r>
              <a:rPr lang="pl-PL" sz="4400" smtClean="0">
                <a:latin typeface="Arial" charset="0"/>
              </a:rPr>
              <a:t> </a:t>
            </a:r>
            <a:r>
              <a:rPr lang="pl-PL" sz="3600" b="1" u="sng" smtClean="0">
                <a:solidFill>
                  <a:srgbClr val="0000FF"/>
                </a:solidFill>
                <a:latin typeface="Arial" charset="0"/>
              </a:rPr>
              <a:t>61 841 68 97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800" smtClean="0">
                <a:latin typeface="Arial" charset="0"/>
              </a:rPr>
              <a:t>email: </a:t>
            </a:r>
            <a:r>
              <a:rPr lang="pl-PL" sz="2800" b="1" u="sng" smtClean="0">
                <a:solidFill>
                  <a:srgbClr val="0000FF"/>
                </a:solidFill>
                <a:latin typeface="Arial" charset="0"/>
              </a:rPr>
              <a:t>nowickama@zus.pl</a:t>
            </a:r>
            <a:endParaRPr lang="pl-PL" sz="2800" b="1" u="sng" smtClean="0">
              <a:solidFill>
                <a:schemeClr val="accent2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</a:rPr>
              <a:t>miejsce:</a:t>
            </a:r>
            <a:r>
              <a:rPr lang="pl-PL" sz="2800" smtClean="0">
                <a:latin typeface="Arial" charset="0"/>
              </a:rPr>
              <a:t> </a:t>
            </a:r>
            <a:r>
              <a:rPr lang="pl-PL" sz="2000" u="sng" smtClean="0">
                <a:latin typeface="Arial" charset="0"/>
              </a:rPr>
              <a:t>Zakład Ubezpieczeń Społecznych I Oddział w Poznaniu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000" u="sng" smtClean="0">
                <a:latin typeface="Arial" charset="0"/>
              </a:rPr>
              <a:t>ul. Dąbrowskiego 12, sala konferencyjna, nr 219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pl-PL" sz="2800" b="1" smtClean="0"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461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77050" cy="431800"/>
          </a:xfrm>
        </p:spPr>
        <p:txBody>
          <a:bodyPr/>
          <a:lstStyle/>
          <a:p>
            <a:pPr algn="l" eaLnBrk="1" hangingPunct="1"/>
            <a:r>
              <a:rPr lang="pl-PL" sz="2400" b="1" smtClean="0">
                <a:latin typeface="Arial" charset="0"/>
              </a:rPr>
              <a:t>Tydzień Przedsiębiorcy w ZUS</a:t>
            </a:r>
          </a:p>
        </p:txBody>
      </p:sp>
      <p:sp>
        <p:nvSpPr>
          <p:cNvPr id="23557" name="Rectangle 6"/>
          <p:cNvSpPr>
            <a:spLocks noGrp="1"/>
          </p:cNvSpPr>
          <p:nvPr>
            <p:ph type="body" idx="4294967295"/>
          </p:nvPr>
        </p:nvSpPr>
        <p:spPr>
          <a:xfrm>
            <a:off x="107950" y="1125538"/>
            <a:ext cx="8928100" cy="5543550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4000" b="1" u="sng" smtClean="0">
                <a:solidFill>
                  <a:srgbClr val="008000"/>
                </a:solidFill>
                <a:latin typeface="Arial" charset="0"/>
              </a:rPr>
              <a:t>Abolicja składkowa</a:t>
            </a:r>
            <a:r>
              <a:rPr lang="pl-PL" sz="4000" b="1" smtClean="0">
                <a:solidFill>
                  <a:srgbClr val="008000"/>
                </a:solidFill>
                <a:latin typeface="Arial" charset="0"/>
              </a:rPr>
              <a:t>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400" b="1" smtClean="0">
                <a:solidFill>
                  <a:srgbClr val="008000"/>
                </a:solidFill>
                <a:latin typeface="Arial" charset="0"/>
              </a:rPr>
              <a:t>i wymagania jakie muszą zostać spełnione,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400" b="1" smtClean="0">
                <a:solidFill>
                  <a:srgbClr val="008000"/>
                </a:solidFill>
                <a:latin typeface="Arial" charset="0"/>
              </a:rPr>
              <a:t>aby złożony wniosek mógł być rozpatrzony przez ZUS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</a:rPr>
              <a:t>	bezpłatne seminarium dla Klientów ZUS</a:t>
            </a:r>
            <a:endParaRPr lang="pl-PL" sz="2400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4000" b="1" u="sng" smtClean="0">
                <a:solidFill>
                  <a:srgbClr val="008000"/>
                </a:solidFill>
                <a:latin typeface="Arial" charset="0"/>
              </a:rPr>
              <a:t>19 listopada 2013 r.</a:t>
            </a:r>
            <a:endParaRPr lang="pl-PL" sz="400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3600" smtClean="0">
                <a:latin typeface="Arial" charset="0"/>
              </a:rPr>
              <a:t>godz.</a:t>
            </a:r>
            <a:r>
              <a:rPr lang="pl-PL" sz="3600" b="1" smtClean="0">
                <a:latin typeface="Arial" charset="0"/>
              </a:rPr>
              <a:t> 10.00 – 12.00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800" smtClean="0">
                <a:latin typeface="Arial" charset="0"/>
              </a:rPr>
              <a:t>rejestracja: tel.</a:t>
            </a:r>
            <a:r>
              <a:rPr lang="pl-PL" sz="4400" smtClean="0">
                <a:latin typeface="Arial" charset="0"/>
              </a:rPr>
              <a:t> </a:t>
            </a:r>
            <a:r>
              <a:rPr lang="pl-PL" sz="3600" b="1" u="sng" smtClean="0">
                <a:solidFill>
                  <a:srgbClr val="0000FF"/>
                </a:solidFill>
                <a:latin typeface="Arial" charset="0"/>
              </a:rPr>
              <a:t>61 841 68 97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800" smtClean="0">
                <a:latin typeface="Arial" charset="0"/>
              </a:rPr>
              <a:t>email: </a:t>
            </a:r>
            <a:r>
              <a:rPr lang="pl-PL" sz="2800" b="1" u="sng" smtClean="0">
                <a:solidFill>
                  <a:srgbClr val="0000FF"/>
                </a:solidFill>
                <a:latin typeface="Arial" charset="0"/>
              </a:rPr>
              <a:t>nowickama@zus.pl</a:t>
            </a:r>
            <a:endParaRPr lang="pl-PL" sz="2800" b="1" u="sng" smtClean="0">
              <a:solidFill>
                <a:schemeClr val="accent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</a:rPr>
              <a:t>miejsce:</a:t>
            </a:r>
            <a:r>
              <a:rPr lang="pl-PL" sz="2800" smtClean="0">
                <a:latin typeface="Arial" charset="0"/>
              </a:rPr>
              <a:t> </a:t>
            </a:r>
            <a:r>
              <a:rPr lang="pl-PL" sz="2000" u="sng" smtClean="0">
                <a:latin typeface="Arial" charset="0"/>
              </a:rPr>
              <a:t>Zakład Ubezpieczeń Społecznych I Oddział w Poznaniu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000" u="sng" smtClean="0">
                <a:latin typeface="Arial" charset="0"/>
              </a:rPr>
              <a:t>ul. Dąbrowskiego 12, sala konferencyjna, nr 219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l-PL" sz="2800" b="1" smtClean="0"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461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77050" cy="431800"/>
          </a:xfrm>
        </p:spPr>
        <p:txBody>
          <a:bodyPr/>
          <a:lstStyle/>
          <a:p>
            <a:pPr algn="l" eaLnBrk="1" hangingPunct="1"/>
            <a:r>
              <a:rPr lang="pl-PL" sz="2400" b="1" smtClean="0">
                <a:latin typeface="Arial" charset="0"/>
              </a:rPr>
              <a:t>Tydzień Przedsiębiorcy w ZUS</a:t>
            </a:r>
          </a:p>
        </p:txBody>
      </p:sp>
      <p:sp>
        <p:nvSpPr>
          <p:cNvPr id="24581" name="Rectangle 6"/>
          <p:cNvSpPr>
            <a:spLocks noGrp="1"/>
          </p:cNvSpPr>
          <p:nvPr>
            <p:ph type="body" idx="4294967295"/>
          </p:nvPr>
        </p:nvSpPr>
        <p:spPr>
          <a:xfrm>
            <a:off x="107950" y="1125538"/>
            <a:ext cx="8928100" cy="5543550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4000" b="1" u="sng" smtClean="0">
                <a:solidFill>
                  <a:srgbClr val="008000"/>
                </a:solidFill>
                <a:latin typeface="Arial" charset="0"/>
              </a:rPr>
              <a:t>Abolicja składkowa</a:t>
            </a:r>
            <a:r>
              <a:rPr lang="pl-PL" sz="4000" b="1" smtClean="0">
                <a:solidFill>
                  <a:srgbClr val="008000"/>
                </a:solidFill>
                <a:latin typeface="Arial" charset="0"/>
              </a:rPr>
              <a:t>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400" b="1" smtClean="0">
                <a:solidFill>
                  <a:srgbClr val="008000"/>
                </a:solidFill>
                <a:latin typeface="Arial" charset="0"/>
              </a:rPr>
              <a:t>i wymagania jakie muszą zostać spełnione,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400" b="1" smtClean="0">
                <a:solidFill>
                  <a:srgbClr val="008000"/>
                </a:solidFill>
                <a:latin typeface="Arial" charset="0"/>
              </a:rPr>
              <a:t>aby złożony wniosek mógł być rozpatrzony przez ZUS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</a:rPr>
              <a:t>	bezpłatne seminarium dla Klientów ZUS</a:t>
            </a:r>
            <a:endParaRPr lang="pl-PL" sz="2400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4000" b="1" u="sng" smtClean="0">
                <a:solidFill>
                  <a:srgbClr val="008000"/>
                </a:solidFill>
                <a:latin typeface="Arial" charset="0"/>
              </a:rPr>
              <a:t>19 listopada 2013 r.</a:t>
            </a:r>
            <a:endParaRPr lang="pl-PL" sz="400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3600" smtClean="0">
                <a:latin typeface="Arial" charset="0"/>
              </a:rPr>
              <a:t>godz.</a:t>
            </a:r>
            <a:r>
              <a:rPr lang="pl-PL" sz="3600" b="1" smtClean="0">
                <a:latin typeface="Arial" charset="0"/>
              </a:rPr>
              <a:t> 16.00 – 18.00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800" smtClean="0">
                <a:latin typeface="Arial" charset="0"/>
              </a:rPr>
              <a:t>rejestracja: tel.</a:t>
            </a:r>
            <a:r>
              <a:rPr lang="pl-PL" sz="4400" smtClean="0">
                <a:latin typeface="Arial" charset="0"/>
              </a:rPr>
              <a:t> </a:t>
            </a:r>
            <a:r>
              <a:rPr lang="pl-PL" sz="3600" b="1" u="sng" smtClean="0">
                <a:solidFill>
                  <a:srgbClr val="0000FF"/>
                </a:solidFill>
                <a:latin typeface="Arial" charset="0"/>
              </a:rPr>
              <a:t>61 841 68 97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800" smtClean="0">
                <a:latin typeface="Arial" charset="0"/>
              </a:rPr>
              <a:t>email: </a:t>
            </a:r>
            <a:r>
              <a:rPr lang="pl-PL" sz="2800" b="1" u="sng" smtClean="0">
                <a:solidFill>
                  <a:srgbClr val="0000FF"/>
                </a:solidFill>
                <a:latin typeface="Arial" charset="0"/>
              </a:rPr>
              <a:t>nowickama@zus.pl</a:t>
            </a:r>
            <a:endParaRPr lang="pl-PL" sz="2800" b="1" u="sng" smtClean="0">
              <a:solidFill>
                <a:schemeClr val="accent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</a:rPr>
              <a:t>miejsce:</a:t>
            </a:r>
            <a:r>
              <a:rPr lang="pl-PL" sz="2800" smtClean="0">
                <a:latin typeface="Arial" charset="0"/>
              </a:rPr>
              <a:t> </a:t>
            </a:r>
            <a:r>
              <a:rPr lang="pl-PL" sz="2000" u="sng" smtClean="0">
                <a:latin typeface="Arial" charset="0"/>
              </a:rPr>
              <a:t>Zakład Ubezpieczeń Społecznych I Oddział w Poznaniu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000" u="sng" smtClean="0">
                <a:latin typeface="Arial" charset="0"/>
              </a:rPr>
              <a:t>ul. Dąbrowskiego 12, sala konferencyjna, nr 219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l-PL" sz="2800" b="1" smtClean="0"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461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77050" cy="431800"/>
          </a:xfrm>
        </p:spPr>
        <p:txBody>
          <a:bodyPr/>
          <a:lstStyle/>
          <a:p>
            <a:pPr algn="l" eaLnBrk="1" hangingPunct="1"/>
            <a:r>
              <a:rPr lang="pl-PL" sz="2400" b="1" smtClean="0">
                <a:latin typeface="Arial" charset="0"/>
              </a:rPr>
              <a:t>Tydzień Przedsiębiorcy w ZUS</a:t>
            </a:r>
          </a:p>
        </p:txBody>
      </p:sp>
      <p:sp>
        <p:nvSpPr>
          <p:cNvPr id="25605" name="Rectangle 6"/>
          <p:cNvSpPr>
            <a:spLocks noGrp="1"/>
          </p:cNvSpPr>
          <p:nvPr>
            <p:ph type="body" idx="4294967295"/>
          </p:nvPr>
        </p:nvSpPr>
        <p:spPr>
          <a:xfrm>
            <a:off x="107950" y="1125538"/>
            <a:ext cx="8928100" cy="5543550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4000" b="1" u="sng" smtClean="0">
                <a:solidFill>
                  <a:srgbClr val="008000"/>
                </a:solidFill>
                <a:latin typeface="Arial" charset="0"/>
              </a:rPr>
              <a:t>Outsourcing pracowników</a:t>
            </a:r>
            <a:r>
              <a:rPr lang="pl-PL" sz="4000" b="1" smtClean="0">
                <a:solidFill>
                  <a:srgbClr val="008000"/>
                </a:solidFill>
                <a:latin typeface="Arial" charset="0"/>
              </a:rPr>
              <a:t>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800" b="1" smtClean="0">
                <a:solidFill>
                  <a:srgbClr val="008000"/>
                </a:solidFill>
                <a:latin typeface="Arial" charset="0"/>
              </a:rPr>
              <a:t>oraz problemy jakich może przysporzyć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800" b="1" smtClean="0">
                <a:solidFill>
                  <a:srgbClr val="008000"/>
                </a:solidFill>
                <a:latin typeface="Arial" charset="0"/>
              </a:rPr>
              <a:t>nierzetelna firma oferująca takie usługi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</a:rPr>
              <a:t>	bezpłatne seminarium dla Klientów ZUS</a:t>
            </a:r>
            <a:endParaRPr lang="pl-PL" sz="2400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4000" b="1" u="sng" smtClean="0">
                <a:solidFill>
                  <a:srgbClr val="008000"/>
                </a:solidFill>
                <a:latin typeface="Arial" charset="0"/>
              </a:rPr>
              <a:t>20 listopada 2013 r.</a:t>
            </a:r>
            <a:endParaRPr lang="pl-PL" sz="400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3600" smtClean="0">
                <a:latin typeface="Arial" charset="0"/>
              </a:rPr>
              <a:t>godz.</a:t>
            </a:r>
            <a:r>
              <a:rPr lang="pl-PL" sz="3600" b="1" smtClean="0">
                <a:latin typeface="Arial" charset="0"/>
              </a:rPr>
              <a:t> 10.00 – 12.00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800" smtClean="0">
                <a:latin typeface="Arial" charset="0"/>
              </a:rPr>
              <a:t>rejestracja: tel.</a:t>
            </a:r>
            <a:r>
              <a:rPr lang="pl-PL" sz="4400" smtClean="0">
                <a:latin typeface="Arial" charset="0"/>
              </a:rPr>
              <a:t> </a:t>
            </a:r>
            <a:r>
              <a:rPr lang="pl-PL" sz="3600" b="1" u="sng" smtClean="0">
                <a:solidFill>
                  <a:srgbClr val="0000FF"/>
                </a:solidFill>
                <a:latin typeface="Arial" charset="0"/>
              </a:rPr>
              <a:t>61 841 68 97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800" smtClean="0">
                <a:latin typeface="Arial" charset="0"/>
              </a:rPr>
              <a:t>email: </a:t>
            </a:r>
            <a:r>
              <a:rPr lang="pl-PL" sz="2800" b="1" u="sng" smtClean="0">
                <a:solidFill>
                  <a:srgbClr val="0000FF"/>
                </a:solidFill>
                <a:latin typeface="Arial" charset="0"/>
              </a:rPr>
              <a:t>nowickama@zus.pl</a:t>
            </a:r>
            <a:endParaRPr lang="pl-PL" sz="2800" b="1" u="sng" smtClean="0">
              <a:solidFill>
                <a:schemeClr val="accent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</a:rPr>
              <a:t>miejsce:</a:t>
            </a:r>
            <a:r>
              <a:rPr lang="pl-PL" sz="2800" smtClean="0">
                <a:latin typeface="Arial" charset="0"/>
              </a:rPr>
              <a:t> </a:t>
            </a:r>
            <a:r>
              <a:rPr lang="pl-PL" sz="2000" u="sng" smtClean="0">
                <a:latin typeface="Arial" charset="0"/>
              </a:rPr>
              <a:t>Zakład Ubezpieczeń Społecznych Inspektorat w Poznaniu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000" u="sng" smtClean="0">
                <a:latin typeface="Arial" charset="0"/>
              </a:rPr>
              <a:t>ul. Fabryczna 27/28, sala nr 102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l-PL" sz="2800" b="1" smtClean="0"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461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77050" cy="431800"/>
          </a:xfrm>
        </p:spPr>
        <p:txBody>
          <a:bodyPr/>
          <a:lstStyle/>
          <a:p>
            <a:pPr algn="l" eaLnBrk="1" hangingPunct="1"/>
            <a:r>
              <a:rPr lang="pl-PL" sz="2400" b="1" smtClean="0">
                <a:latin typeface="Arial" charset="0"/>
              </a:rPr>
              <a:t>Tydzień Przedsiębiorcy w ZUS</a:t>
            </a:r>
          </a:p>
        </p:txBody>
      </p:sp>
      <p:sp>
        <p:nvSpPr>
          <p:cNvPr id="26629" name="Rectangle 6"/>
          <p:cNvSpPr>
            <a:spLocks noGrp="1"/>
          </p:cNvSpPr>
          <p:nvPr>
            <p:ph type="body" idx="4294967295"/>
          </p:nvPr>
        </p:nvSpPr>
        <p:spPr>
          <a:xfrm>
            <a:off x="107950" y="1125538"/>
            <a:ext cx="8928100" cy="5543550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4000" b="1" u="sng" smtClean="0">
                <a:solidFill>
                  <a:srgbClr val="008000"/>
                </a:solidFill>
                <a:latin typeface="Arial" charset="0"/>
              </a:rPr>
              <a:t>Outsourcing pracowników</a:t>
            </a:r>
            <a:r>
              <a:rPr lang="pl-PL" sz="4000" b="1" smtClean="0">
                <a:solidFill>
                  <a:srgbClr val="008000"/>
                </a:solidFill>
                <a:latin typeface="Arial" charset="0"/>
              </a:rPr>
              <a:t>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800" b="1" smtClean="0">
                <a:solidFill>
                  <a:srgbClr val="008000"/>
                </a:solidFill>
                <a:latin typeface="Arial" charset="0"/>
              </a:rPr>
              <a:t>oraz problemy jakich może przysporzyć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800" b="1" smtClean="0">
                <a:solidFill>
                  <a:srgbClr val="008000"/>
                </a:solidFill>
                <a:latin typeface="Arial" charset="0"/>
              </a:rPr>
              <a:t>nierzetelna firma oferująca takie usługi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</a:rPr>
              <a:t>	bezpłatne seminarium dla Klientów ZUS</a:t>
            </a:r>
            <a:endParaRPr lang="pl-PL" sz="2400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4000" b="1" u="sng" smtClean="0">
                <a:solidFill>
                  <a:srgbClr val="008000"/>
                </a:solidFill>
                <a:latin typeface="Arial" charset="0"/>
              </a:rPr>
              <a:t>20 listopada 2013 r.</a:t>
            </a:r>
            <a:endParaRPr lang="pl-PL" sz="400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3600" smtClean="0">
                <a:latin typeface="Arial" charset="0"/>
              </a:rPr>
              <a:t>godz.</a:t>
            </a:r>
            <a:r>
              <a:rPr lang="pl-PL" sz="3600" b="1" smtClean="0">
                <a:latin typeface="Arial" charset="0"/>
              </a:rPr>
              <a:t> 16.00 – 18.00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800" smtClean="0">
                <a:latin typeface="Arial" charset="0"/>
              </a:rPr>
              <a:t>rejestracja: tel.</a:t>
            </a:r>
            <a:r>
              <a:rPr lang="pl-PL" sz="4400" smtClean="0">
                <a:latin typeface="Arial" charset="0"/>
              </a:rPr>
              <a:t> </a:t>
            </a:r>
            <a:r>
              <a:rPr lang="pl-PL" sz="3600" b="1" u="sng" smtClean="0">
                <a:solidFill>
                  <a:srgbClr val="0000FF"/>
                </a:solidFill>
                <a:latin typeface="Arial" charset="0"/>
              </a:rPr>
              <a:t>61 841 68 97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800" smtClean="0">
                <a:latin typeface="Arial" charset="0"/>
              </a:rPr>
              <a:t>email: </a:t>
            </a:r>
            <a:r>
              <a:rPr lang="pl-PL" sz="2800" b="1" u="sng" smtClean="0">
                <a:solidFill>
                  <a:srgbClr val="0000FF"/>
                </a:solidFill>
                <a:latin typeface="Arial" charset="0"/>
              </a:rPr>
              <a:t>nowickama@zus.pl</a:t>
            </a:r>
            <a:endParaRPr lang="pl-PL" sz="2800" b="1" u="sng" smtClean="0">
              <a:solidFill>
                <a:schemeClr val="accent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</a:rPr>
              <a:t>miejsce:</a:t>
            </a:r>
            <a:r>
              <a:rPr lang="pl-PL" sz="2800" smtClean="0">
                <a:latin typeface="Arial" charset="0"/>
              </a:rPr>
              <a:t> </a:t>
            </a:r>
            <a:r>
              <a:rPr lang="pl-PL" sz="2000" u="sng" smtClean="0">
                <a:latin typeface="Arial" charset="0"/>
              </a:rPr>
              <a:t>Zakład Ubezpieczeń Społecznych I Oddział w Poznaniu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000" u="sng" smtClean="0">
                <a:latin typeface="Arial" charset="0"/>
              </a:rPr>
              <a:t>ul. Dąbrowskiego 12, sala konferencyjna, nr 219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l-PL" sz="2800" b="1" smtClean="0"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461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77050" cy="431800"/>
          </a:xfrm>
        </p:spPr>
        <p:txBody>
          <a:bodyPr/>
          <a:lstStyle/>
          <a:p>
            <a:pPr algn="l" eaLnBrk="1" hangingPunct="1"/>
            <a:r>
              <a:rPr lang="pl-PL" sz="2400" b="1" smtClean="0">
                <a:latin typeface="Arial" charset="0"/>
              </a:rPr>
              <a:t>Tydzień Przedsiębiorcy w ZUS</a:t>
            </a:r>
          </a:p>
        </p:txBody>
      </p:sp>
      <p:sp>
        <p:nvSpPr>
          <p:cNvPr id="27653" name="Rectangle 6"/>
          <p:cNvSpPr>
            <a:spLocks noGrp="1"/>
          </p:cNvSpPr>
          <p:nvPr>
            <p:ph type="body" idx="4294967295"/>
          </p:nvPr>
        </p:nvSpPr>
        <p:spPr>
          <a:xfrm>
            <a:off x="107950" y="1125538"/>
            <a:ext cx="8928100" cy="55435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l-PL" sz="4000" b="1" u="sng" smtClean="0">
                <a:solidFill>
                  <a:srgbClr val="008000"/>
                </a:solidFill>
                <a:latin typeface="Arial" charset="0"/>
              </a:rPr>
              <a:t>e-ZUS</a:t>
            </a:r>
            <a:r>
              <a:rPr lang="pl-PL" sz="4000" b="1" smtClean="0">
                <a:solidFill>
                  <a:srgbClr val="008000"/>
                </a:solidFill>
                <a:latin typeface="Arial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pl-PL" sz="2400" b="1" smtClean="0">
                <a:solidFill>
                  <a:srgbClr val="008000"/>
                </a:solidFill>
                <a:latin typeface="Arial" charset="0"/>
              </a:rPr>
              <a:t>innowacyjne rozwiązania dotyczące usług elektronicznych zapewniających lepszą komunikację klientów z Zakładem</a:t>
            </a:r>
          </a:p>
          <a:p>
            <a:pPr algn="ctr">
              <a:buFont typeface="Arial" charset="0"/>
              <a:buNone/>
            </a:pPr>
            <a:r>
              <a:rPr lang="pl-PL" sz="2400" smtClean="0">
                <a:latin typeface="Arial" charset="0"/>
              </a:rPr>
              <a:t>	bezpłatne seminarium dla Klientów ZUS</a:t>
            </a:r>
            <a:endParaRPr lang="pl-PL" sz="2400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sz="4000" b="1" u="sng" smtClean="0">
                <a:solidFill>
                  <a:srgbClr val="008000"/>
                </a:solidFill>
                <a:latin typeface="Arial" charset="0"/>
              </a:rPr>
              <a:t>21 listopada 2013 r.</a:t>
            </a:r>
            <a:endParaRPr lang="pl-PL" sz="4000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sz="3600" smtClean="0">
                <a:latin typeface="Arial" charset="0"/>
              </a:rPr>
              <a:t>godz.</a:t>
            </a:r>
            <a:r>
              <a:rPr lang="pl-PL" sz="3600" b="1" smtClean="0">
                <a:latin typeface="Arial" charset="0"/>
              </a:rPr>
              <a:t> 10.00 – 12.00</a:t>
            </a:r>
          </a:p>
          <a:p>
            <a:pPr algn="ctr">
              <a:buFont typeface="Arial" charset="0"/>
              <a:buNone/>
            </a:pPr>
            <a:r>
              <a:rPr lang="pl-PL" sz="2800" smtClean="0">
                <a:latin typeface="Arial" charset="0"/>
              </a:rPr>
              <a:t>rejestracja: tel.</a:t>
            </a:r>
            <a:r>
              <a:rPr lang="pl-PL" sz="4400" smtClean="0">
                <a:latin typeface="Arial" charset="0"/>
              </a:rPr>
              <a:t> </a:t>
            </a:r>
            <a:r>
              <a:rPr lang="pl-PL" sz="3600" b="1" u="sng" smtClean="0">
                <a:solidFill>
                  <a:srgbClr val="0000FF"/>
                </a:solidFill>
                <a:latin typeface="Arial" charset="0"/>
              </a:rPr>
              <a:t>61 841 68 97</a:t>
            </a:r>
          </a:p>
          <a:p>
            <a:pPr algn="ctr">
              <a:buFont typeface="Arial" charset="0"/>
              <a:buNone/>
            </a:pPr>
            <a:r>
              <a:rPr lang="pl-PL" sz="2800" smtClean="0">
                <a:latin typeface="Arial" charset="0"/>
              </a:rPr>
              <a:t>email: </a:t>
            </a:r>
            <a:r>
              <a:rPr lang="pl-PL" sz="2800" b="1" u="sng" smtClean="0">
                <a:solidFill>
                  <a:srgbClr val="0000FF"/>
                </a:solidFill>
                <a:latin typeface="Arial" charset="0"/>
              </a:rPr>
              <a:t>nowickama@zus.pl</a:t>
            </a:r>
            <a:endParaRPr lang="pl-PL" sz="2800" b="1" u="sng" smtClean="0">
              <a:solidFill>
                <a:schemeClr val="accent2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sz="2400" smtClean="0">
                <a:latin typeface="Arial" charset="0"/>
              </a:rPr>
              <a:t>miejsce:</a:t>
            </a:r>
            <a:r>
              <a:rPr lang="pl-PL" sz="2800" smtClean="0">
                <a:latin typeface="Arial" charset="0"/>
              </a:rPr>
              <a:t> </a:t>
            </a:r>
            <a:r>
              <a:rPr lang="pl-PL" sz="2000" u="sng" smtClean="0">
                <a:latin typeface="Arial" charset="0"/>
              </a:rPr>
              <a:t>Zakład Ubezpieczeń Społecznych I Oddział w Poznaniu</a:t>
            </a:r>
          </a:p>
          <a:p>
            <a:pPr algn="ctr">
              <a:buFont typeface="Arial" charset="0"/>
              <a:buNone/>
            </a:pPr>
            <a:r>
              <a:rPr lang="pl-PL" sz="2000" u="sng" smtClean="0">
                <a:latin typeface="Arial" charset="0"/>
              </a:rPr>
              <a:t>ul. Dąbrowskiego 12, sala konferencyjna, nr 219</a:t>
            </a:r>
          </a:p>
          <a:p>
            <a:pPr eaLnBrk="1" hangingPunct="1">
              <a:buFont typeface="Arial" charset="0"/>
              <a:buNone/>
            </a:pPr>
            <a:endParaRPr lang="pl-PL" sz="2800" b="1" smtClean="0"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461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77050" cy="431800"/>
          </a:xfrm>
        </p:spPr>
        <p:txBody>
          <a:bodyPr/>
          <a:lstStyle/>
          <a:p>
            <a:pPr algn="l" eaLnBrk="1" hangingPunct="1"/>
            <a:r>
              <a:rPr lang="pl-PL" sz="2400" b="1" smtClean="0">
                <a:latin typeface="Arial" charset="0"/>
              </a:rPr>
              <a:t>Tydzień Przedsiębiorcy w ZUS</a:t>
            </a:r>
          </a:p>
        </p:txBody>
      </p:sp>
      <p:sp>
        <p:nvSpPr>
          <p:cNvPr id="28677" name="Rectangle 6"/>
          <p:cNvSpPr>
            <a:spLocks noGrp="1"/>
          </p:cNvSpPr>
          <p:nvPr>
            <p:ph type="body" idx="4294967295"/>
          </p:nvPr>
        </p:nvSpPr>
        <p:spPr>
          <a:xfrm>
            <a:off x="107950" y="1125538"/>
            <a:ext cx="8928100" cy="55435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l-PL" sz="4000" b="1" u="sng" smtClean="0">
                <a:solidFill>
                  <a:srgbClr val="008000"/>
                </a:solidFill>
                <a:latin typeface="Arial" charset="0"/>
              </a:rPr>
              <a:t>e-ZUS</a:t>
            </a:r>
            <a:r>
              <a:rPr lang="pl-PL" sz="4000" b="1" smtClean="0">
                <a:solidFill>
                  <a:srgbClr val="008000"/>
                </a:solidFill>
                <a:latin typeface="Arial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pl-PL" sz="2400" b="1" smtClean="0">
                <a:solidFill>
                  <a:srgbClr val="008000"/>
                </a:solidFill>
                <a:latin typeface="Arial" charset="0"/>
              </a:rPr>
              <a:t>innowacyjne rozwiązania dotyczące usług elektronicznych zapewniających lepszą komunikację klientów z Zakładem</a:t>
            </a:r>
          </a:p>
          <a:p>
            <a:pPr algn="ctr">
              <a:buFont typeface="Arial" charset="0"/>
              <a:buNone/>
            </a:pPr>
            <a:r>
              <a:rPr lang="pl-PL" sz="2400" smtClean="0">
                <a:latin typeface="Arial" charset="0"/>
              </a:rPr>
              <a:t>	bezpłatne seminarium dla Klientów ZUS</a:t>
            </a:r>
            <a:endParaRPr lang="pl-PL" sz="2400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sz="4000" b="1" u="sng" smtClean="0">
                <a:solidFill>
                  <a:srgbClr val="008000"/>
                </a:solidFill>
                <a:latin typeface="Arial" charset="0"/>
              </a:rPr>
              <a:t>21 listopada 2013 r.</a:t>
            </a:r>
            <a:endParaRPr lang="pl-PL" sz="4000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sz="3600" smtClean="0">
                <a:latin typeface="Arial" charset="0"/>
              </a:rPr>
              <a:t>godz.</a:t>
            </a:r>
            <a:r>
              <a:rPr lang="pl-PL" sz="3600" b="1" smtClean="0">
                <a:latin typeface="Arial" charset="0"/>
              </a:rPr>
              <a:t> 16.00 – 18.00</a:t>
            </a:r>
          </a:p>
          <a:p>
            <a:pPr algn="ctr">
              <a:buFont typeface="Arial" charset="0"/>
              <a:buNone/>
            </a:pPr>
            <a:r>
              <a:rPr lang="pl-PL" sz="2800" smtClean="0">
                <a:latin typeface="Arial" charset="0"/>
              </a:rPr>
              <a:t>rejestracja: tel.</a:t>
            </a:r>
            <a:r>
              <a:rPr lang="pl-PL" sz="4400" smtClean="0">
                <a:latin typeface="Arial" charset="0"/>
              </a:rPr>
              <a:t> </a:t>
            </a:r>
            <a:r>
              <a:rPr lang="pl-PL" sz="3600" b="1" u="sng" smtClean="0">
                <a:solidFill>
                  <a:srgbClr val="0000FF"/>
                </a:solidFill>
                <a:latin typeface="Arial" charset="0"/>
              </a:rPr>
              <a:t>61 841 68 97</a:t>
            </a:r>
          </a:p>
          <a:p>
            <a:pPr algn="ctr">
              <a:buFont typeface="Arial" charset="0"/>
              <a:buNone/>
            </a:pPr>
            <a:r>
              <a:rPr lang="pl-PL" sz="2800" smtClean="0">
                <a:latin typeface="Arial" charset="0"/>
              </a:rPr>
              <a:t>email: </a:t>
            </a:r>
            <a:r>
              <a:rPr lang="pl-PL" sz="2800" b="1" u="sng" smtClean="0">
                <a:solidFill>
                  <a:srgbClr val="0000FF"/>
                </a:solidFill>
                <a:latin typeface="Arial" charset="0"/>
              </a:rPr>
              <a:t>nowickama@zus.pl</a:t>
            </a:r>
            <a:endParaRPr lang="pl-PL" sz="2800" b="1" u="sng" smtClean="0">
              <a:solidFill>
                <a:schemeClr val="accent2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sz="2400" smtClean="0">
                <a:latin typeface="Arial" charset="0"/>
              </a:rPr>
              <a:t>miejsce:</a:t>
            </a:r>
            <a:r>
              <a:rPr lang="pl-PL" sz="2800" smtClean="0">
                <a:latin typeface="Arial" charset="0"/>
              </a:rPr>
              <a:t> </a:t>
            </a:r>
            <a:r>
              <a:rPr lang="pl-PL" sz="2000" u="sng" smtClean="0">
                <a:latin typeface="Arial" charset="0"/>
              </a:rPr>
              <a:t>Zakład Ubezpieczeń Społecznych I Oddział w Poznaniu</a:t>
            </a:r>
          </a:p>
          <a:p>
            <a:pPr algn="ctr">
              <a:buFont typeface="Arial" charset="0"/>
              <a:buNone/>
            </a:pPr>
            <a:r>
              <a:rPr lang="pl-PL" sz="2000" u="sng" smtClean="0">
                <a:latin typeface="Arial" charset="0"/>
              </a:rPr>
              <a:t>ul. Dąbrowskiego 12, sala konferencyjna, nr 219</a:t>
            </a:r>
          </a:p>
          <a:p>
            <a:pPr eaLnBrk="1" hangingPunct="1">
              <a:buFont typeface="Arial" charset="0"/>
              <a:buNone/>
            </a:pPr>
            <a:endParaRPr lang="pl-PL" sz="2800" b="1" smtClean="0"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461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77050" cy="431800"/>
          </a:xfrm>
        </p:spPr>
        <p:txBody>
          <a:bodyPr/>
          <a:lstStyle/>
          <a:p>
            <a:pPr algn="l" eaLnBrk="1" hangingPunct="1"/>
            <a:r>
              <a:rPr lang="pl-PL" sz="2400" b="1" smtClean="0">
                <a:latin typeface="Arial" charset="0"/>
              </a:rPr>
              <a:t>Tydzień Przedsiębiorcy w ZUS</a:t>
            </a:r>
          </a:p>
        </p:txBody>
      </p:sp>
      <p:sp>
        <p:nvSpPr>
          <p:cNvPr id="29701" name="Rectangle 6"/>
          <p:cNvSpPr>
            <a:spLocks noGrp="1"/>
          </p:cNvSpPr>
          <p:nvPr>
            <p:ph type="body" idx="4294967295"/>
          </p:nvPr>
        </p:nvSpPr>
        <p:spPr>
          <a:xfrm>
            <a:off x="107950" y="1125538"/>
            <a:ext cx="8928100" cy="5543550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b="1" u="sng" smtClean="0">
                <a:solidFill>
                  <a:srgbClr val="008000"/>
                </a:solidFill>
                <a:latin typeface="Arial" charset="0"/>
              </a:rPr>
              <a:t>Zmiany w przepisach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b="1" u="sng" smtClean="0">
                <a:solidFill>
                  <a:srgbClr val="008000"/>
                </a:solidFill>
                <a:latin typeface="Arial" charset="0"/>
              </a:rPr>
              <a:t>możliwość skorzystania z ubezpieczeń przez osoby sprawujące opiekę nad dzieckiem</a:t>
            </a:r>
            <a:r>
              <a:rPr lang="pl-PL" sz="4000" b="1" u="sng" smtClean="0">
                <a:solidFill>
                  <a:srgbClr val="008000"/>
                </a:solidFill>
                <a:latin typeface="Arial" charset="0"/>
              </a:rPr>
              <a:t> </a:t>
            </a:r>
            <a:endParaRPr lang="pl-PL" sz="2400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</a:rPr>
              <a:t>	bezpłatne seminarium dla Klientów ZUS</a:t>
            </a:r>
            <a:endParaRPr lang="pl-PL" sz="2400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4000" b="1" u="sng" smtClean="0">
                <a:solidFill>
                  <a:srgbClr val="008000"/>
                </a:solidFill>
                <a:latin typeface="Arial" charset="0"/>
              </a:rPr>
              <a:t>22 listopada 2013 r.</a:t>
            </a:r>
            <a:endParaRPr lang="pl-PL" sz="400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3600" smtClean="0">
                <a:latin typeface="Arial" charset="0"/>
              </a:rPr>
              <a:t>godz.</a:t>
            </a:r>
            <a:r>
              <a:rPr lang="pl-PL" sz="3600" b="1" smtClean="0">
                <a:latin typeface="Arial" charset="0"/>
              </a:rPr>
              <a:t> 10.00 – 12.00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800" smtClean="0">
                <a:latin typeface="Arial" charset="0"/>
              </a:rPr>
              <a:t>rejestracja: tel.</a:t>
            </a:r>
            <a:r>
              <a:rPr lang="pl-PL" sz="4400" smtClean="0">
                <a:latin typeface="Arial" charset="0"/>
              </a:rPr>
              <a:t> </a:t>
            </a:r>
            <a:r>
              <a:rPr lang="pl-PL" sz="3600" b="1" u="sng" smtClean="0">
                <a:solidFill>
                  <a:srgbClr val="0000FF"/>
                </a:solidFill>
                <a:latin typeface="Arial" charset="0"/>
              </a:rPr>
              <a:t>61 841 68 97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800" smtClean="0">
                <a:latin typeface="Arial" charset="0"/>
              </a:rPr>
              <a:t>email: </a:t>
            </a:r>
            <a:r>
              <a:rPr lang="pl-PL" sz="2800" b="1" u="sng" smtClean="0">
                <a:solidFill>
                  <a:srgbClr val="0000FF"/>
                </a:solidFill>
                <a:latin typeface="Arial" charset="0"/>
              </a:rPr>
              <a:t>nowickama@zus.pl</a:t>
            </a:r>
            <a:endParaRPr lang="pl-PL" sz="2800" b="1" u="sng" smtClean="0">
              <a:solidFill>
                <a:schemeClr val="accent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</a:rPr>
              <a:t>miejsce:</a:t>
            </a:r>
            <a:r>
              <a:rPr lang="pl-PL" sz="2800" smtClean="0">
                <a:latin typeface="Arial" charset="0"/>
              </a:rPr>
              <a:t> </a:t>
            </a:r>
            <a:r>
              <a:rPr lang="pl-PL" sz="2000" u="sng" smtClean="0">
                <a:latin typeface="Arial" charset="0"/>
              </a:rPr>
              <a:t>Zakład Ubezpieczeń Społecznych Inspektorat w Poznaniu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000" u="sng" smtClean="0">
                <a:latin typeface="Arial" charset="0"/>
              </a:rPr>
              <a:t>ul. Fabryczna 27/28, sala nr 102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l-PL" sz="2800" b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l-PL" sz="2000" u="sng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l-PL" sz="2800" b="1" smtClean="0"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461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77050" cy="431800"/>
          </a:xfrm>
        </p:spPr>
        <p:txBody>
          <a:bodyPr/>
          <a:lstStyle/>
          <a:p>
            <a:pPr algn="l" eaLnBrk="1" hangingPunct="1"/>
            <a:r>
              <a:rPr lang="pl-PL" sz="2400" b="1" smtClean="0">
                <a:latin typeface="Arial" charset="0"/>
              </a:rPr>
              <a:t>Tydzień Przedsiębiorcy w ZUS</a:t>
            </a:r>
          </a:p>
        </p:txBody>
      </p:sp>
      <p:sp>
        <p:nvSpPr>
          <p:cNvPr id="30725" name="Rectangle 6"/>
          <p:cNvSpPr>
            <a:spLocks noGrp="1"/>
          </p:cNvSpPr>
          <p:nvPr>
            <p:ph type="body" idx="4294967295"/>
          </p:nvPr>
        </p:nvSpPr>
        <p:spPr>
          <a:xfrm>
            <a:off x="107950" y="1125538"/>
            <a:ext cx="8928100" cy="5543550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b="1" u="sng" smtClean="0">
                <a:solidFill>
                  <a:srgbClr val="008000"/>
                </a:solidFill>
                <a:latin typeface="Arial" charset="0"/>
              </a:rPr>
              <a:t>Zmiany w przepisach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b="1" u="sng" smtClean="0">
                <a:solidFill>
                  <a:srgbClr val="008000"/>
                </a:solidFill>
                <a:latin typeface="Arial" charset="0"/>
              </a:rPr>
              <a:t>możliwość skorzystania z ubezpieczeń przez osoby sprawujące opiekę nad dzieckiem</a:t>
            </a:r>
            <a:r>
              <a:rPr lang="pl-PL" sz="4000" b="1" u="sng" smtClean="0">
                <a:solidFill>
                  <a:srgbClr val="008000"/>
                </a:solidFill>
                <a:latin typeface="Arial" charset="0"/>
              </a:rPr>
              <a:t> </a:t>
            </a:r>
            <a:endParaRPr lang="pl-PL" sz="2400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</a:rPr>
              <a:t>	bezpłatne seminarium dla Klientów ZUS</a:t>
            </a:r>
            <a:endParaRPr lang="pl-PL" sz="2400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4000" b="1" u="sng" smtClean="0">
                <a:solidFill>
                  <a:srgbClr val="008000"/>
                </a:solidFill>
                <a:latin typeface="Arial" charset="0"/>
              </a:rPr>
              <a:t>22 listopada 2013 r.</a:t>
            </a:r>
            <a:endParaRPr lang="pl-PL" sz="400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3600" smtClean="0">
                <a:latin typeface="Arial" charset="0"/>
              </a:rPr>
              <a:t>godz.</a:t>
            </a:r>
            <a:r>
              <a:rPr lang="pl-PL" sz="3600" b="1" smtClean="0">
                <a:latin typeface="Arial" charset="0"/>
              </a:rPr>
              <a:t> 16.00 – 18.00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800" smtClean="0">
                <a:latin typeface="Arial" charset="0"/>
              </a:rPr>
              <a:t>rejestracja: tel.</a:t>
            </a:r>
            <a:r>
              <a:rPr lang="pl-PL" sz="4400" smtClean="0">
                <a:latin typeface="Arial" charset="0"/>
              </a:rPr>
              <a:t> </a:t>
            </a:r>
            <a:r>
              <a:rPr lang="pl-PL" sz="3600" b="1" u="sng" smtClean="0">
                <a:solidFill>
                  <a:srgbClr val="0000FF"/>
                </a:solidFill>
                <a:latin typeface="Arial" charset="0"/>
              </a:rPr>
              <a:t>61 841 68 97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800" smtClean="0">
                <a:latin typeface="Arial" charset="0"/>
              </a:rPr>
              <a:t>email: </a:t>
            </a:r>
            <a:r>
              <a:rPr lang="pl-PL" sz="2800" b="1" u="sng" smtClean="0">
                <a:solidFill>
                  <a:srgbClr val="0000FF"/>
                </a:solidFill>
                <a:latin typeface="Arial" charset="0"/>
              </a:rPr>
              <a:t>nowickama@zus.pl</a:t>
            </a:r>
            <a:endParaRPr lang="pl-PL" sz="2800" b="1" u="sng" smtClean="0">
              <a:solidFill>
                <a:schemeClr val="accent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</a:rPr>
              <a:t>miejsce:</a:t>
            </a:r>
            <a:r>
              <a:rPr lang="pl-PL" sz="2800" smtClean="0">
                <a:latin typeface="Arial" charset="0"/>
              </a:rPr>
              <a:t> </a:t>
            </a:r>
            <a:r>
              <a:rPr lang="pl-PL" sz="2000" u="sng" smtClean="0">
                <a:latin typeface="Arial" charset="0"/>
              </a:rPr>
              <a:t>Zakład Ubezpieczeń Społecznych I Oddział w Poznaniu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000" u="sng" smtClean="0">
                <a:latin typeface="Arial" charset="0"/>
              </a:rPr>
              <a:t>ul. Dąbrowskiego 12, sala konferencyjna, nr 219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l-PL" sz="2800" b="1" smtClean="0"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461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77050" cy="431800"/>
          </a:xfrm>
        </p:spPr>
        <p:txBody>
          <a:bodyPr/>
          <a:lstStyle/>
          <a:p>
            <a:pPr algn="l" eaLnBrk="1" hangingPunct="1"/>
            <a:r>
              <a:rPr lang="pl-PL" sz="2400" b="1" smtClean="0">
                <a:latin typeface="Arial" charset="0"/>
              </a:rPr>
              <a:t>Tydzień Przedsiębiorcy w ZUS</a:t>
            </a:r>
          </a:p>
        </p:txBody>
      </p:sp>
      <p:sp>
        <p:nvSpPr>
          <p:cNvPr id="31749" name="Rectangle 6"/>
          <p:cNvSpPr>
            <a:spLocks noGrp="1"/>
          </p:cNvSpPr>
          <p:nvPr>
            <p:ph type="body" idx="4294967295"/>
          </p:nvPr>
        </p:nvSpPr>
        <p:spPr>
          <a:xfrm>
            <a:off x="107950" y="1125538"/>
            <a:ext cx="8928100" cy="55435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l-PL" sz="3600" b="1" u="sng" smtClean="0">
                <a:solidFill>
                  <a:srgbClr val="008000"/>
                </a:solidFill>
                <a:latin typeface="Arial" charset="0"/>
              </a:rPr>
              <a:t>Pracujesz, prowadzisz działalność</a:t>
            </a:r>
            <a:r>
              <a:rPr lang="pl-PL" b="1" u="sng" smtClean="0">
                <a:solidFill>
                  <a:srgbClr val="008000"/>
                </a:solidFill>
                <a:latin typeface="Arial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pl-PL" b="1" u="sng" smtClean="0">
                <a:solidFill>
                  <a:srgbClr val="008000"/>
                </a:solidFill>
                <a:latin typeface="Arial" charset="0"/>
              </a:rPr>
              <a:t>– co z Twoim ubezpieczenie?</a:t>
            </a:r>
            <a:endParaRPr lang="pl-PL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sz="2800" smtClean="0">
                <a:latin typeface="Arial" charset="0"/>
              </a:rPr>
              <a:t>	bezpłatne seminarium ZUS i Uniwersytetu Ekonomicznego w Poznaniu</a:t>
            </a:r>
            <a:endParaRPr lang="pl-PL" sz="2800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sz="4400" b="1" u="sng" smtClean="0">
                <a:solidFill>
                  <a:srgbClr val="008000"/>
                </a:solidFill>
                <a:latin typeface="Arial" charset="0"/>
              </a:rPr>
              <a:t>18 listopada 2013 r.</a:t>
            </a:r>
            <a:endParaRPr lang="pl-PL" sz="4400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sz="4000" smtClean="0">
                <a:latin typeface="Arial" charset="0"/>
              </a:rPr>
              <a:t>godz.</a:t>
            </a:r>
            <a:r>
              <a:rPr lang="pl-PL" sz="4000" b="1" smtClean="0">
                <a:latin typeface="Arial" charset="0"/>
              </a:rPr>
              <a:t> 13.15 – 14.45</a:t>
            </a:r>
          </a:p>
          <a:p>
            <a:pPr algn="ctr">
              <a:buFont typeface="Arial" charset="0"/>
              <a:buNone/>
            </a:pPr>
            <a:endParaRPr lang="pl-PL" b="1" u="sng" smtClean="0">
              <a:solidFill>
                <a:schemeClr val="accent2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sz="2800" smtClean="0">
                <a:latin typeface="Arial" charset="0"/>
              </a:rPr>
              <a:t>miejsce: </a:t>
            </a:r>
            <a:r>
              <a:rPr lang="pl-PL" sz="2800" u="sng" smtClean="0">
                <a:latin typeface="Arial" charset="0"/>
              </a:rPr>
              <a:t>Uniwersytet Ekonomiczny w Poznaniu</a:t>
            </a:r>
          </a:p>
          <a:p>
            <a:pPr algn="ctr">
              <a:buFont typeface="Arial" charset="0"/>
              <a:buNone/>
            </a:pPr>
            <a:r>
              <a:rPr lang="pl-PL" sz="2800" u="sng" smtClean="0">
                <a:latin typeface="Arial" charset="0"/>
              </a:rPr>
              <a:t>al. Niepodległości 10, sala nr 418A</a:t>
            </a:r>
          </a:p>
          <a:p>
            <a:pPr eaLnBrk="1" hangingPunct="1">
              <a:buFont typeface="Arial" charset="0"/>
              <a:buNone/>
            </a:pPr>
            <a:endParaRPr lang="pl-PL" sz="2800" b="1" smtClean="0"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461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77050" cy="431800"/>
          </a:xfrm>
        </p:spPr>
        <p:txBody>
          <a:bodyPr/>
          <a:lstStyle/>
          <a:p>
            <a:pPr algn="l" eaLnBrk="1" hangingPunct="1"/>
            <a:r>
              <a:rPr lang="pl-PL" sz="2400" b="1" smtClean="0">
                <a:latin typeface="Arial" charset="0"/>
              </a:rPr>
              <a:t>Tydzień Przedsiębiorcy w ZUS</a:t>
            </a:r>
          </a:p>
        </p:txBody>
      </p:sp>
      <p:sp>
        <p:nvSpPr>
          <p:cNvPr id="14341" name="Rectangle 6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9144000" cy="55435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l-PL" sz="4400" b="1" smtClean="0">
                <a:latin typeface="Arial" charset="0"/>
              </a:rPr>
              <a:t>Tydzień Przedsiębiorcy w ZUS</a:t>
            </a:r>
            <a:r>
              <a:rPr lang="pl-PL" b="1" smtClean="0">
                <a:latin typeface="Arial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pl-PL" b="1" smtClean="0">
                <a:solidFill>
                  <a:srgbClr val="339933"/>
                </a:solidFill>
                <a:latin typeface="Arial" charset="0"/>
              </a:rPr>
              <a:t>w programie:</a:t>
            </a:r>
          </a:p>
          <a:p>
            <a:pPr algn="ctr">
              <a:buFont typeface="Arial" charset="0"/>
              <a:buNone/>
            </a:pPr>
            <a:r>
              <a:rPr lang="pl-PL" sz="4000" b="1" u="sng" smtClean="0">
                <a:latin typeface="Arial" charset="0"/>
              </a:rPr>
              <a:t>punkty informacyjne ZUS</a:t>
            </a:r>
            <a:r>
              <a:rPr lang="pl-PL" b="1" smtClean="0">
                <a:latin typeface="Arial" charset="0"/>
              </a:rPr>
              <a:t> </a:t>
            </a:r>
          </a:p>
          <a:p>
            <a:pPr algn="ctr">
              <a:buFont typeface="Arial" charset="0"/>
              <a:buNone/>
            </a:pPr>
            <a:endParaRPr lang="pl-PL" b="1" smtClean="0">
              <a:solidFill>
                <a:srgbClr val="00A814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b="1" smtClean="0">
                <a:solidFill>
                  <a:srgbClr val="00A814"/>
                </a:solidFill>
                <a:latin typeface="Arial" charset="0"/>
              </a:rPr>
              <a:t>Abolicja składkowa, ulgi, umorzenia</a:t>
            </a:r>
          </a:p>
          <a:p>
            <a:pPr algn="ctr">
              <a:buFont typeface="Arial" charset="0"/>
              <a:buNone/>
            </a:pPr>
            <a:r>
              <a:rPr lang="pl-PL" b="1" smtClean="0">
                <a:solidFill>
                  <a:srgbClr val="00A814"/>
                </a:solidFill>
                <a:latin typeface="Arial" charset="0"/>
              </a:rPr>
              <a:t>Ubezpieczenia osób sprawujących opiekę nad dzieckiem</a:t>
            </a:r>
          </a:p>
          <a:p>
            <a:pPr algn="ctr">
              <a:buFont typeface="Arial" charset="0"/>
              <a:buNone/>
            </a:pPr>
            <a:r>
              <a:rPr lang="pl-PL" b="1" smtClean="0">
                <a:solidFill>
                  <a:srgbClr val="00A814"/>
                </a:solidFill>
                <a:latin typeface="Arial" charset="0"/>
              </a:rPr>
              <a:t>Outsourcing pracowników</a:t>
            </a:r>
          </a:p>
          <a:p>
            <a:pPr algn="ctr">
              <a:buFont typeface="Arial" charset="0"/>
              <a:buNone/>
            </a:pPr>
            <a:r>
              <a:rPr lang="pl-PL" b="1" smtClean="0">
                <a:solidFill>
                  <a:srgbClr val="00A814"/>
                </a:solidFill>
                <a:latin typeface="Arial" charset="0"/>
              </a:rPr>
              <a:t>e-ZUS</a:t>
            </a:r>
          </a:p>
          <a:p>
            <a:pPr algn="ctr">
              <a:buFont typeface="Arial" charset="0"/>
              <a:buNone/>
            </a:pPr>
            <a:endParaRPr lang="pl-PL" b="1" smtClean="0">
              <a:solidFill>
                <a:srgbClr val="00A814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461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77050" cy="431800"/>
          </a:xfrm>
        </p:spPr>
        <p:txBody>
          <a:bodyPr/>
          <a:lstStyle/>
          <a:p>
            <a:pPr algn="l" eaLnBrk="1" hangingPunct="1"/>
            <a:r>
              <a:rPr lang="pl-PL" sz="2400" b="1" smtClean="0">
                <a:latin typeface="Arial" charset="0"/>
              </a:rPr>
              <a:t>Tydzień Przedsiębiorcy w ZUS</a:t>
            </a:r>
          </a:p>
        </p:txBody>
      </p:sp>
      <p:sp>
        <p:nvSpPr>
          <p:cNvPr id="32773" name="Rectangle 6"/>
          <p:cNvSpPr>
            <a:spLocks noGrp="1"/>
          </p:cNvSpPr>
          <p:nvPr>
            <p:ph type="body" idx="4294967295"/>
          </p:nvPr>
        </p:nvSpPr>
        <p:spPr>
          <a:xfrm>
            <a:off x="107950" y="1125538"/>
            <a:ext cx="8928100" cy="554355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4400" b="1" u="sng" smtClean="0">
                <a:solidFill>
                  <a:srgbClr val="008000"/>
                </a:solidFill>
                <a:latin typeface="Arial" charset="0"/>
              </a:rPr>
              <a:t>Myślisz o własnej firmie</a:t>
            </a:r>
            <a:r>
              <a:rPr lang="pl-PL" sz="3600" b="1" u="sng" smtClean="0">
                <a:solidFill>
                  <a:srgbClr val="008000"/>
                </a:solidFill>
                <a:latin typeface="Arial" charset="0"/>
              </a:rPr>
              <a:t>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3600" b="1" u="sng" smtClean="0">
                <a:solidFill>
                  <a:srgbClr val="008000"/>
                </a:solidFill>
                <a:latin typeface="Arial" charset="0"/>
              </a:rPr>
              <a:t>lub właśnie ją założyłeś</a:t>
            </a:r>
            <a:r>
              <a:rPr lang="pl-PL" b="1" u="sng" smtClean="0">
                <a:solidFill>
                  <a:srgbClr val="008000"/>
                </a:solidFill>
                <a:latin typeface="Arial" charset="0"/>
              </a:rPr>
              <a:t>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400" b="1" u="sng" smtClean="0">
                <a:solidFill>
                  <a:srgbClr val="008000"/>
                </a:solidFill>
                <a:latin typeface="Arial" charset="0"/>
              </a:rPr>
              <a:t>– nauczymy Cię samodzielnie rozliczać się z ZUS i US</a:t>
            </a:r>
            <a:endParaRPr lang="pl-PL" sz="2400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</a:rPr>
              <a:t>	bezpłatne trzydniowe warsztaty ZUS, Izby Skarbowej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</a:rPr>
              <a:t>i Wydziału Działalności Gospodarczej i Rolnictwa</a:t>
            </a:r>
            <a:endParaRPr lang="pl-PL" sz="2400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4000" b="1" u="sng" smtClean="0">
                <a:solidFill>
                  <a:srgbClr val="008000"/>
                </a:solidFill>
                <a:latin typeface="Arial" charset="0"/>
              </a:rPr>
              <a:t>18 - 20 listopada 2013 r.</a:t>
            </a:r>
            <a:endParaRPr lang="pl-PL" sz="400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3600" smtClean="0">
                <a:latin typeface="Arial" charset="0"/>
              </a:rPr>
              <a:t>godz.</a:t>
            </a:r>
            <a:r>
              <a:rPr lang="pl-PL" sz="3600" b="1" smtClean="0">
                <a:latin typeface="Arial" charset="0"/>
              </a:rPr>
              <a:t> 14.00 – 18.00</a:t>
            </a:r>
            <a:endParaRPr lang="pl-PL" sz="2800" b="1" u="sng" smtClean="0">
              <a:solidFill>
                <a:schemeClr val="accent2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</a:rPr>
              <a:t>miejsce: </a:t>
            </a:r>
            <a:r>
              <a:rPr lang="pl-PL" sz="2000" u="sng" smtClean="0">
                <a:latin typeface="Arial" charset="0"/>
              </a:rPr>
              <a:t>Wydział Działalności Gospodarczej i Rolnictwa w Poznaniu,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000" u="sng" smtClean="0">
                <a:latin typeface="Arial" charset="0"/>
              </a:rPr>
              <a:t> ul. Matejki 50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800" smtClean="0">
                <a:latin typeface="Arial" charset="0"/>
              </a:rPr>
              <a:t>rejestracja: tel.</a:t>
            </a:r>
            <a:r>
              <a:rPr lang="pl-PL" sz="4400" smtClean="0">
                <a:latin typeface="Arial" charset="0"/>
              </a:rPr>
              <a:t> </a:t>
            </a:r>
            <a:r>
              <a:rPr lang="pl-PL" sz="3600" b="1" u="sng" smtClean="0">
                <a:solidFill>
                  <a:srgbClr val="0000FF"/>
                </a:solidFill>
                <a:latin typeface="Arial" charset="0"/>
              </a:rPr>
              <a:t>61 878 49 56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800" smtClean="0">
                <a:latin typeface="Arial" charset="0"/>
              </a:rPr>
              <a:t>email: </a:t>
            </a:r>
            <a:r>
              <a:rPr lang="pl-PL" sz="2800" b="1" u="sng" smtClean="0">
                <a:solidFill>
                  <a:srgbClr val="0000FF"/>
                </a:solidFill>
                <a:latin typeface="Arial" charset="0"/>
              </a:rPr>
              <a:t>anna_mania@um.poznan.pl</a:t>
            </a:r>
            <a:endParaRPr lang="pl-PL" sz="2800" b="1" u="sng" smtClean="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pl-PL" sz="2400" b="1" smtClean="0"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461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77050" cy="431800"/>
          </a:xfrm>
        </p:spPr>
        <p:txBody>
          <a:bodyPr/>
          <a:lstStyle/>
          <a:p>
            <a:pPr algn="l" eaLnBrk="1" hangingPunct="1"/>
            <a:r>
              <a:rPr lang="pl-PL" sz="2400" b="1" smtClean="0">
                <a:latin typeface="Arial" charset="0"/>
              </a:rPr>
              <a:t>Tydzień Przedsiębiorcy w ZUS</a:t>
            </a:r>
          </a:p>
        </p:txBody>
      </p:sp>
      <p:sp>
        <p:nvSpPr>
          <p:cNvPr id="33797" name="Rectangle 6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6300788" cy="55435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l-PL" sz="4400" b="1" u="sng" smtClean="0">
                <a:solidFill>
                  <a:srgbClr val="008000"/>
                </a:solidFill>
                <a:latin typeface="Arial" charset="0"/>
              </a:rPr>
              <a:t>Ulgi i umorzenia</a:t>
            </a:r>
            <a:r>
              <a:rPr lang="pl-PL" sz="4000" b="1" u="sng" smtClean="0">
                <a:solidFill>
                  <a:srgbClr val="008000"/>
                </a:solidFill>
                <a:latin typeface="Arial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pl-PL" sz="2400" b="1" u="sng" smtClean="0">
                <a:solidFill>
                  <a:srgbClr val="008000"/>
                </a:solidFill>
                <a:latin typeface="Arial" charset="0"/>
              </a:rPr>
              <a:t>należności z tytułu składek</a:t>
            </a:r>
            <a:endParaRPr lang="pl-PL" sz="2400" smtClean="0"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pl-PL" sz="2400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sz="2800" smtClean="0">
                <a:latin typeface="Arial" charset="0"/>
              </a:rPr>
              <a:t>dyżur telefoniczny eksperta ZUS</a:t>
            </a:r>
            <a:endParaRPr lang="pl-PL" sz="4000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pl-PL" sz="4000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sz="4000" b="1" smtClean="0">
                <a:solidFill>
                  <a:srgbClr val="008000"/>
                </a:solidFill>
                <a:latin typeface="Arial" charset="0"/>
              </a:rPr>
              <a:t>18 listopada 2013 r.</a:t>
            </a:r>
          </a:p>
          <a:p>
            <a:pPr algn="ctr">
              <a:buFont typeface="Arial" charset="0"/>
              <a:buNone/>
            </a:pPr>
            <a:r>
              <a:rPr lang="pl-PL" sz="2800" smtClean="0">
                <a:latin typeface="Arial" charset="0"/>
              </a:rPr>
              <a:t>godz.</a:t>
            </a:r>
            <a:r>
              <a:rPr lang="pl-PL" sz="2800" b="1" smtClean="0">
                <a:latin typeface="Arial" charset="0"/>
              </a:rPr>
              <a:t> 13.00 – 14.00</a:t>
            </a:r>
          </a:p>
          <a:p>
            <a:pPr algn="ctr">
              <a:buFont typeface="Arial" charset="0"/>
              <a:buNone/>
            </a:pPr>
            <a:r>
              <a:rPr lang="pl-PL" sz="4400" smtClean="0">
                <a:latin typeface="Arial" charset="0"/>
              </a:rPr>
              <a:t>tel. </a:t>
            </a:r>
            <a:r>
              <a:rPr lang="pl-PL" sz="4400" b="1" u="sng" smtClean="0">
                <a:solidFill>
                  <a:srgbClr val="000099"/>
                </a:solidFill>
                <a:latin typeface="Arial" charset="0"/>
              </a:rPr>
              <a:t>61 841 61 99</a:t>
            </a:r>
          </a:p>
          <a:p>
            <a:pPr eaLnBrk="1" hangingPunct="1">
              <a:buFont typeface="Arial" charset="0"/>
              <a:buNone/>
            </a:pPr>
            <a:endParaRPr lang="pl-PL" sz="3600" b="1" smtClean="0">
              <a:latin typeface="Arial" charset="0"/>
            </a:endParaRPr>
          </a:p>
        </p:txBody>
      </p:sp>
      <p:pic>
        <p:nvPicPr>
          <p:cNvPr id="33798" name="Picture 7" descr="MP90038783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1484313"/>
            <a:ext cx="26098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461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77050" cy="431800"/>
          </a:xfrm>
        </p:spPr>
        <p:txBody>
          <a:bodyPr/>
          <a:lstStyle/>
          <a:p>
            <a:pPr algn="l" eaLnBrk="1" hangingPunct="1"/>
            <a:r>
              <a:rPr lang="pl-PL" sz="2400" b="1" smtClean="0">
                <a:latin typeface="Arial" charset="0"/>
              </a:rPr>
              <a:t>Tydzień Przedsiębiorcy w ZUS</a:t>
            </a:r>
          </a:p>
        </p:txBody>
      </p:sp>
      <p:sp>
        <p:nvSpPr>
          <p:cNvPr id="34821" name="Rectangle 6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6300788" cy="55435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l-PL" sz="4400" b="1" u="sng" smtClean="0">
                <a:solidFill>
                  <a:srgbClr val="008000"/>
                </a:solidFill>
                <a:latin typeface="Arial" charset="0"/>
              </a:rPr>
              <a:t>Abolicja składkowa</a:t>
            </a:r>
            <a:endParaRPr lang="pl-PL" sz="4400" smtClean="0"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pl-PL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sz="2800" smtClean="0">
                <a:latin typeface="Arial" charset="0"/>
              </a:rPr>
              <a:t>dyżur telefoniczny eksperta ZUS</a:t>
            </a:r>
            <a:endParaRPr lang="pl-PL" sz="4000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pl-PL" sz="4000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sz="4000" b="1" smtClean="0">
                <a:solidFill>
                  <a:srgbClr val="008000"/>
                </a:solidFill>
                <a:latin typeface="Arial" charset="0"/>
              </a:rPr>
              <a:t>19 listopada 2013 r.</a:t>
            </a:r>
          </a:p>
          <a:p>
            <a:pPr algn="ctr">
              <a:buFont typeface="Arial" charset="0"/>
              <a:buNone/>
            </a:pPr>
            <a:r>
              <a:rPr lang="pl-PL" sz="2800" smtClean="0">
                <a:latin typeface="Arial" charset="0"/>
              </a:rPr>
              <a:t>godz.</a:t>
            </a:r>
            <a:r>
              <a:rPr lang="pl-PL" sz="2800" b="1" smtClean="0">
                <a:latin typeface="Arial" charset="0"/>
              </a:rPr>
              <a:t> 13.00 – 14.00</a:t>
            </a:r>
          </a:p>
          <a:p>
            <a:pPr algn="ctr">
              <a:buFont typeface="Arial" charset="0"/>
              <a:buNone/>
            </a:pPr>
            <a:r>
              <a:rPr lang="pl-PL" sz="4400" smtClean="0">
                <a:latin typeface="Arial" charset="0"/>
              </a:rPr>
              <a:t>tel. </a:t>
            </a:r>
            <a:r>
              <a:rPr lang="pl-PL" sz="4400" b="1" u="sng" smtClean="0">
                <a:solidFill>
                  <a:srgbClr val="000099"/>
                </a:solidFill>
                <a:latin typeface="Arial" charset="0"/>
              </a:rPr>
              <a:t>61 841 61 99</a:t>
            </a:r>
          </a:p>
          <a:p>
            <a:pPr eaLnBrk="1" hangingPunct="1">
              <a:buFont typeface="Arial" charset="0"/>
              <a:buNone/>
            </a:pPr>
            <a:endParaRPr lang="pl-PL" sz="3600" b="1" smtClean="0">
              <a:latin typeface="Arial" charset="0"/>
            </a:endParaRPr>
          </a:p>
        </p:txBody>
      </p:sp>
      <p:pic>
        <p:nvPicPr>
          <p:cNvPr id="34822" name="Picture 7" descr="MP90038783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1484313"/>
            <a:ext cx="26098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461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77050" cy="431800"/>
          </a:xfrm>
        </p:spPr>
        <p:txBody>
          <a:bodyPr/>
          <a:lstStyle/>
          <a:p>
            <a:pPr algn="l" eaLnBrk="1" hangingPunct="1"/>
            <a:r>
              <a:rPr lang="pl-PL" sz="2400" b="1" smtClean="0">
                <a:latin typeface="Arial" charset="0"/>
              </a:rPr>
              <a:t>Tydzień Przedsiębiorcy w ZUS</a:t>
            </a:r>
          </a:p>
        </p:txBody>
      </p:sp>
      <p:sp>
        <p:nvSpPr>
          <p:cNvPr id="35845" name="Rectangle 6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6300788" cy="55435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l-PL" sz="3600" b="1" u="sng" smtClean="0">
                <a:solidFill>
                  <a:srgbClr val="008000"/>
                </a:solidFill>
                <a:latin typeface="Arial" charset="0"/>
              </a:rPr>
              <a:t>Outsourcing pracowników</a:t>
            </a:r>
            <a:endParaRPr lang="pl-PL" sz="3600" smtClean="0"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pl-PL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sz="2800" smtClean="0">
                <a:latin typeface="Arial" charset="0"/>
              </a:rPr>
              <a:t>dyżur telefoniczny eksperta ZUS</a:t>
            </a:r>
            <a:endParaRPr lang="pl-PL" sz="4000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pl-PL" sz="4000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sz="4000" b="1" smtClean="0">
                <a:solidFill>
                  <a:srgbClr val="008000"/>
                </a:solidFill>
                <a:latin typeface="Arial" charset="0"/>
              </a:rPr>
              <a:t>20 listopada 2013 r.</a:t>
            </a:r>
          </a:p>
          <a:p>
            <a:pPr algn="ctr">
              <a:buFont typeface="Arial" charset="0"/>
              <a:buNone/>
            </a:pPr>
            <a:r>
              <a:rPr lang="pl-PL" sz="2800" smtClean="0">
                <a:latin typeface="Arial" charset="0"/>
              </a:rPr>
              <a:t>godz.</a:t>
            </a:r>
            <a:r>
              <a:rPr lang="pl-PL" sz="2800" b="1" smtClean="0">
                <a:latin typeface="Arial" charset="0"/>
              </a:rPr>
              <a:t> 13.00 – 14.00</a:t>
            </a:r>
          </a:p>
          <a:p>
            <a:pPr algn="ctr">
              <a:buFont typeface="Arial" charset="0"/>
              <a:buNone/>
            </a:pPr>
            <a:r>
              <a:rPr lang="pl-PL" sz="4400" smtClean="0">
                <a:latin typeface="Arial" charset="0"/>
              </a:rPr>
              <a:t>tel. </a:t>
            </a:r>
            <a:r>
              <a:rPr lang="pl-PL" sz="4400" b="1" u="sng" smtClean="0">
                <a:solidFill>
                  <a:srgbClr val="000099"/>
                </a:solidFill>
                <a:latin typeface="Arial" charset="0"/>
              </a:rPr>
              <a:t>61 841 61 99</a:t>
            </a:r>
          </a:p>
          <a:p>
            <a:pPr eaLnBrk="1" hangingPunct="1">
              <a:buFont typeface="Arial" charset="0"/>
              <a:buNone/>
            </a:pPr>
            <a:endParaRPr lang="pl-PL" sz="3600" b="1" smtClean="0">
              <a:latin typeface="Arial" charset="0"/>
            </a:endParaRPr>
          </a:p>
        </p:txBody>
      </p:sp>
      <p:pic>
        <p:nvPicPr>
          <p:cNvPr id="35846" name="Picture 7" descr="MP90038783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1484313"/>
            <a:ext cx="26098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461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77050" cy="431800"/>
          </a:xfrm>
        </p:spPr>
        <p:txBody>
          <a:bodyPr/>
          <a:lstStyle/>
          <a:p>
            <a:pPr algn="l" eaLnBrk="1" hangingPunct="1"/>
            <a:r>
              <a:rPr lang="pl-PL" sz="2400" b="1" smtClean="0">
                <a:latin typeface="Arial" charset="0"/>
              </a:rPr>
              <a:t>Tydzień Przedsiębiorcy w ZUS</a:t>
            </a:r>
          </a:p>
        </p:txBody>
      </p:sp>
      <p:sp>
        <p:nvSpPr>
          <p:cNvPr id="36869" name="Rectangle 6"/>
          <p:cNvSpPr>
            <a:spLocks noGrp="1"/>
          </p:cNvSpPr>
          <p:nvPr>
            <p:ph type="body" idx="4294967295"/>
          </p:nvPr>
        </p:nvSpPr>
        <p:spPr>
          <a:xfrm>
            <a:off x="107950" y="1125538"/>
            <a:ext cx="5976938" cy="55435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l-PL" sz="3600" b="1" u="sng" smtClean="0">
                <a:solidFill>
                  <a:srgbClr val="008000"/>
                </a:solidFill>
                <a:latin typeface="Arial" charset="0"/>
              </a:rPr>
              <a:t>e-ZUS</a:t>
            </a:r>
          </a:p>
          <a:p>
            <a:pPr algn="ctr">
              <a:buFont typeface="Arial" charset="0"/>
              <a:buNone/>
            </a:pPr>
            <a:r>
              <a:rPr lang="pl-PL" sz="3600" b="1" u="sng" smtClean="0">
                <a:solidFill>
                  <a:srgbClr val="008000"/>
                </a:solidFill>
                <a:latin typeface="Arial" charset="0"/>
              </a:rPr>
              <a:t>Przedsiębiorco kontaktuj się z ZUS przez Internet</a:t>
            </a:r>
            <a:endParaRPr lang="pl-PL" sz="3600" smtClean="0"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pl-PL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sz="2400" smtClean="0">
                <a:latin typeface="Arial" charset="0"/>
              </a:rPr>
              <a:t>dyżur telefoniczny eksperta ZUS</a:t>
            </a:r>
            <a:endParaRPr lang="pl-PL" sz="2400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sz="4400" b="1" smtClean="0">
                <a:solidFill>
                  <a:srgbClr val="008000"/>
                </a:solidFill>
                <a:latin typeface="Arial" charset="0"/>
              </a:rPr>
              <a:t>21 listopada 2013 r.</a:t>
            </a:r>
          </a:p>
          <a:p>
            <a:pPr algn="ctr">
              <a:buFont typeface="Arial" charset="0"/>
              <a:buNone/>
            </a:pPr>
            <a:r>
              <a:rPr lang="pl-PL" smtClean="0">
                <a:latin typeface="Arial" charset="0"/>
              </a:rPr>
              <a:t>godz.</a:t>
            </a:r>
            <a:r>
              <a:rPr lang="pl-PL" b="1" smtClean="0">
                <a:latin typeface="Arial" charset="0"/>
              </a:rPr>
              <a:t> 13.00 – 14.00</a:t>
            </a:r>
          </a:p>
          <a:p>
            <a:pPr algn="ctr">
              <a:buFont typeface="Arial" charset="0"/>
              <a:buNone/>
            </a:pPr>
            <a:r>
              <a:rPr lang="pl-PL" sz="4800" smtClean="0">
                <a:latin typeface="Arial" charset="0"/>
              </a:rPr>
              <a:t>tel. </a:t>
            </a:r>
            <a:r>
              <a:rPr lang="pl-PL" sz="4800" b="1" u="sng" smtClean="0">
                <a:solidFill>
                  <a:srgbClr val="000099"/>
                </a:solidFill>
                <a:latin typeface="Arial" charset="0"/>
              </a:rPr>
              <a:t>61 841 61 99</a:t>
            </a:r>
          </a:p>
          <a:p>
            <a:pPr eaLnBrk="1" hangingPunct="1">
              <a:buFont typeface="Arial" charset="0"/>
              <a:buNone/>
            </a:pPr>
            <a:endParaRPr lang="pl-PL" sz="4000" b="1" smtClean="0">
              <a:latin typeface="Arial" charset="0"/>
            </a:endParaRPr>
          </a:p>
        </p:txBody>
      </p:sp>
      <p:pic>
        <p:nvPicPr>
          <p:cNvPr id="36870" name="Picture 12" descr="MP90038783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1484313"/>
            <a:ext cx="2609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71" name="Group 202"/>
          <p:cNvGrpSpPr>
            <a:grpSpLocks/>
          </p:cNvGrpSpPr>
          <p:nvPr/>
        </p:nvGrpSpPr>
        <p:grpSpPr bwMode="auto">
          <a:xfrm>
            <a:off x="5795963" y="5373688"/>
            <a:ext cx="3152775" cy="987425"/>
            <a:chOff x="703" y="597"/>
            <a:chExt cx="1487" cy="466"/>
          </a:xfrm>
        </p:grpSpPr>
        <p:sp>
          <p:nvSpPr>
            <p:cNvPr id="36872" name="Freeform 49"/>
            <p:cNvSpPr>
              <a:spLocks/>
            </p:cNvSpPr>
            <p:nvPr/>
          </p:nvSpPr>
          <p:spPr bwMode="auto">
            <a:xfrm>
              <a:off x="1212" y="598"/>
              <a:ext cx="465" cy="465"/>
            </a:xfrm>
            <a:custGeom>
              <a:avLst/>
              <a:gdLst>
                <a:gd name="T0" fmla="*/ 3 w 1004"/>
                <a:gd name="T1" fmla="*/ 0 h 1003"/>
                <a:gd name="T2" fmla="*/ 3 w 1004"/>
                <a:gd name="T3" fmla="*/ 0 h 1003"/>
                <a:gd name="T4" fmla="*/ 3 w 1004"/>
                <a:gd name="T5" fmla="*/ 0 h 1003"/>
                <a:gd name="T6" fmla="*/ 3 w 1004"/>
                <a:gd name="T7" fmla="*/ 0 h 1003"/>
                <a:gd name="T8" fmla="*/ 4 w 1004"/>
                <a:gd name="T9" fmla="*/ 0 h 1003"/>
                <a:gd name="T10" fmla="*/ 4 w 1004"/>
                <a:gd name="T11" fmla="*/ 0 h 1003"/>
                <a:gd name="T12" fmla="*/ 4 w 1004"/>
                <a:gd name="T13" fmla="*/ 1 h 1003"/>
                <a:gd name="T14" fmla="*/ 4 w 1004"/>
                <a:gd name="T15" fmla="*/ 1 h 1003"/>
                <a:gd name="T16" fmla="*/ 4 w 1004"/>
                <a:gd name="T17" fmla="*/ 1 h 1003"/>
                <a:gd name="T18" fmla="*/ 5 w 1004"/>
                <a:gd name="T19" fmla="*/ 2 h 1003"/>
                <a:gd name="T20" fmla="*/ 5 w 1004"/>
                <a:gd name="T21" fmla="*/ 2 h 1003"/>
                <a:gd name="T22" fmla="*/ 5 w 1004"/>
                <a:gd name="T23" fmla="*/ 2 h 1003"/>
                <a:gd name="T24" fmla="*/ 5 w 1004"/>
                <a:gd name="T25" fmla="*/ 3 h 1003"/>
                <a:gd name="T26" fmla="*/ 5 w 1004"/>
                <a:gd name="T27" fmla="*/ 3 h 1003"/>
                <a:gd name="T28" fmla="*/ 4 w 1004"/>
                <a:gd name="T29" fmla="*/ 3 h 1003"/>
                <a:gd name="T30" fmla="*/ 4 w 1004"/>
                <a:gd name="T31" fmla="*/ 3 h 1003"/>
                <a:gd name="T32" fmla="*/ 4 w 1004"/>
                <a:gd name="T33" fmla="*/ 4 h 1003"/>
                <a:gd name="T34" fmla="*/ 4 w 1004"/>
                <a:gd name="T35" fmla="*/ 4 h 1003"/>
                <a:gd name="T36" fmla="*/ 4 w 1004"/>
                <a:gd name="T37" fmla="*/ 4 h 1003"/>
                <a:gd name="T38" fmla="*/ 3 w 1004"/>
                <a:gd name="T39" fmla="*/ 4 h 1003"/>
                <a:gd name="T40" fmla="*/ 3 w 1004"/>
                <a:gd name="T41" fmla="*/ 5 h 1003"/>
                <a:gd name="T42" fmla="*/ 3 w 1004"/>
                <a:gd name="T43" fmla="*/ 5 h 1003"/>
                <a:gd name="T44" fmla="*/ 3 w 1004"/>
                <a:gd name="T45" fmla="*/ 5 h 1003"/>
                <a:gd name="T46" fmla="*/ 2 w 1004"/>
                <a:gd name="T47" fmla="*/ 5 h 1003"/>
                <a:gd name="T48" fmla="*/ 2 w 1004"/>
                <a:gd name="T49" fmla="*/ 5 h 1003"/>
                <a:gd name="T50" fmla="*/ 2 w 1004"/>
                <a:gd name="T51" fmla="*/ 5 h 1003"/>
                <a:gd name="T52" fmla="*/ 1 w 1004"/>
                <a:gd name="T53" fmla="*/ 5 h 1003"/>
                <a:gd name="T54" fmla="*/ 1 w 1004"/>
                <a:gd name="T55" fmla="*/ 4 h 1003"/>
                <a:gd name="T56" fmla="*/ 1 w 1004"/>
                <a:gd name="T57" fmla="*/ 4 h 1003"/>
                <a:gd name="T58" fmla="*/ 0 w 1004"/>
                <a:gd name="T59" fmla="*/ 4 h 1003"/>
                <a:gd name="T60" fmla="*/ 0 w 1004"/>
                <a:gd name="T61" fmla="*/ 4 h 1003"/>
                <a:gd name="T62" fmla="*/ 0 w 1004"/>
                <a:gd name="T63" fmla="*/ 3 h 1003"/>
                <a:gd name="T64" fmla="*/ 0 w 1004"/>
                <a:gd name="T65" fmla="*/ 3 h 1003"/>
                <a:gd name="T66" fmla="*/ 0 w 1004"/>
                <a:gd name="T67" fmla="*/ 3 h 1003"/>
                <a:gd name="T68" fmla="*/ 0 w 1004"/>
                <a:gd name="T69" fmla="*/ 3 h 1003"/>
                <a:gd name="T70" fmla="*/ 0 w 1004"/>
                <a:gd name="T71" fmla="*/ 2 h 1003"/>
                <a:gd name="T72" fmla="*/ 0 w 1004"/>
                <a:gd name="T73" fmla="*/ 2 h 1003"/>
                <a:gd name="T74" fmla="*/ 0 w 1004"/>
                <a:gd name="T75" fmla="*/ 2 h 1003"/>
                <a:gd name="T76" fmla="*/ 0 w 1004"/>
                <a:gd name="T77" fmla="*/ 1 h 1003"/>
                <a:gd name="T78" fmla="*/ 0 w 1004"/>
                <a:gd name="T79" fmla="*/ 1 h 1003"/>
                <a:gd name="T80" fmla="*/ 0 w 1004"/>
                <a:gd name="T81" fmla="*/ 1 h 1003"/>
                <a:gd name="T82" fmla="*/ 0 w 1004"/>
                <a:gd name="T83" fmla="*/ 0 h 1003"/>
                <a:gd name="T84" fmla="*/ 1 w 1004"/>
                <a:gd name="T85" fmla="*/ 0 h 1003"/>
                <a:gd name="T86" fmla="*/ 1 w 1004"/>
                <a:gd name="T87" fmla="*/ 0 h 1003"/>
                <a:gd name="T88" fmla="*/ 1 w 1004"/>
                <a:gd name="T89" fmla="*/ 0 h 1003"/>
                <a:gd name="T90" fmla="*/ 2 w 1004"/>
                <a:gd name="T91" fmla="*/ 0 h 1003"/>
                <a:gd name="T92" fmla="*/ 2 w 1004"/>
                <a:gd name="T93" fmla="*/ 0 h 1003"/>
                <a:gd name="T94" fmla="*/ 2 w 1004"/>
                <a:gd name="T95" fmla="*/ 3 h 1003"/>
                <a:gd name="T96" fmla="*/ 2 w 1004"/>
                <a:gd name="T97" fmla="*/ 3 h 1003"/>
                <a:gd name="T98" fmla="*/ 2 w 1004"/>
                <a:gd name="T99" fmla="*/ 3 h 1003"/>
                <a:gd name="T100" fmla="*/ 2 w 1004"/>
                <a:gd name="T101" fmla="*/ 3 h 1003"/>
                <a:gd name="T102" fmla="*/ 2 w 1004"/>
                <a:gd name="T103" fmla="*/ 3 h 1003"/>
                <a:gd name="T104" fmla="*/ 2 w 1004"/>
                <a:gd name="T105" fmla="*/ 3 h 1003"/>
                <a:gd name="T106" fmla="*/ 3 w 1004"/>
                <a:gd name="T107" fmla="*/ 3 h 1003"/>
                <a:gd name="T108" fmla="*/ 3 w 1004"/>
                <a:gd name="T109" fmla="*/ 3 h 1003"/>
                <a:gd name="T110" fmla="*/ 3 w 1004"/>
                <a:gd name="T111" fmla="*/ 3 h 1003"/>
                <a:gd name="T112" fmla="*/ 3 w 1004"/>
                <a:gd name="T113" fmla="*/ 0 h 100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04"/>
                <a:gd name="T172" fmla="*/ 0 h 1003"/>
                <a:gd name="T173" fmla="*/ 1004 w 1004"/>
                <a:gd name="T174" fmla="*/ 1003 h 100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04" h="1003">
                  <a:moveTo>
                    <a:pt x="551" y="0"/>
                  </a:moveTo>
                  <a:lnTo>
                    <a:pt x="618" y="11"/>
                  </a:lnTo>
                  <a:lnTo>
                    <a:pt x="683" y="31"/>
                  </a:lnTo>
                  <a:lnTo>
                    <a:pt x="744" y="60"/>
                  </a:lnTo>
                  <a:lnTo>
                    <a:pt x="799" y="95"/>
                  </a:lnTo>
                  <a:lnTo>
                    <a:pt x="849" y="138"/>
                  </a:lnTo>
                  <a:lnTo>
                    <a:pt x="894" y="187"/>
                  </a:lnTo>
                  <a:lnTo>
                    <a:pt x="932" y="241"/>
                  </a:lnTo>
                  <a:lnTo>
                    <a:pt x="963" y="301"/>
                  </a:lnTo>
                  <a:lnTo>
                    <a:pt x="986" y="363"/>
                  </a:lnTo>
                  <a:lnTo>
                    <a:pt x="999" y="429"/>
                  </a:lnTo>
                  <a:lnTo>
                    <a:pt x="1004" y="500"/>
                  </a:lnTo>
                  <a:lnTo>
                    <a:pt x="999" y="569"/>
                  </a:lnTo>
                  <a:lnTo>
                    <a:pt x="986" y="634"/>
                  </a:lnTo>
                  <a:lnTo>
                    <a:pt x="964" y="696"/>
                  </a:lnTo>
                  <a:lnTo>
                    <a:pt x="935" y="754"/>
                  </a:lnTo>
                  <a:lnTo>
                    <a:pt x="900" y="807"/>
                  </a:lnTo>
                  <a:lnTo>
                    <a:pt x="857" y="856"/>
                  </a:lnTo>
                  <a:lnTo>
                    <a:pt x="808" y="899"/>
                  </a:lnTo>
                  <a:lnTo>
                    <a:pt x="754" y="935"/>
                  </a:lnTo>
                  <a:lnTo>
                    <a:pt x="698" y="964"/>
                  </a:lnTo>
                  <a:lnTo>
                    <a:pt x="635" y="985"/>
                  </a:lnTo>
                  <a:lnTo>
                    <a:pt x="569" y="999"/>
                  </a:lnTo>
                  <a:lnTo>
                    <a:pt x="502" y="1003"/>
                  </a:lnTo>
                  <a:lnTo>
                    <a:pt x="435" y="999"/>
                  </a:lnTo>
                  <a:lnTo>
                    <a:pt x="369" y="985"/>
                  </a:lnTo>
                  <a:lnTo>
                    <a:pt x="306" y="964"/>
                  </a:lnTo>
                  <a:lnTo>
                    <a:pt x="249" y="935"/>
                  </a:lnTo>
                  <a:lnTo>
                    <a:pt x="196" y="899"/>
                  </a:lnTo>
                  <a:lnTo>
                    <a:pt x="147" y="856"/>
                  </a:lnTo>
                  <a:lnTo>
                    <a:pt x="104" y="807"/>
                  </a:lnTo>
                  <a:lnTo>
                    <a:pt x="69" y="754"/>
                  </a:lnTo>
                  <a:lnTo>
                    <a:pt x="40" y="696"/>
                  </a:lnTo>
                  <a:lnTo>
                    <a:pt x="18" y="634"/>
                  </a:lnTo>
                  <a:lnTo>
                    <a:pt x="4" y="569"/>
                  </a:lnTo>
                  <a:lnTo>
                    <a:pt x="0" y="500"/>
                  </a:lnTo>
                  <a:lnTo>
                    <a:pt x="4" y="431"/>
                  </a:lnTo>
                  <a:lnTo>
                    <a:pt x="18" y="365"/>
                  </a:lnTo>
                  <a:lnTo>
                    <a:pt x="40" y="304"/>
                  </a:lnTo>
                  <a:lnTo>
                    <a:pt x="69" y="245"/>
                  </a:lnTo>
                  <a:lnTo>
                    <a:pt x="105" y="192"/>
                  </a:lnTo>
                  <a:lnTo>
                    <a:pt x="148" y="143"/>
                  </a:lnTo>
                  <a:lnTo>
                    <a:pt x="197" y="100"/>
                  </a:lnTo>
                  <a:lnTo>
                    <a:pt x="251" y="65"/>
                  </a:lnTo>
                  <a:lnTo>
                    <a:pt x="311" y="36"/>
                  </a:lnTo>
                  <a:lnTo>
                    <a:pt x="373" y="14"/>
                  </a:lnTo>
                  <a:lnTo>
                    <a:pt x="439" y="2"/>
                  </a:lnTo>
                  <a:lnTo>
                    <a:pt x="439" y="650"/>
                  </a:lnTo>
                  <a:lnTo>
                    <a:pt x="444" y="663"/>
                  </a:lnTo>
                  <a:lnTo>
                    <a:pt x="454" y="676"/>
                  </a:lnTo>
                  <a:lnTo>
                    <a:pt x="473" y="683"/>
                  </a:lnTo>
                  <a:lnTo>
                    <a:pt x="494" y="686"/>
                  </a:lnTo>
                  <a:lnTo>
                    <a:pt x="516" y="683"/>
                  </a:lnTo>
                  <a:lnTo>
                    <a:pt x="534" y="676"/>
                  </a:lnTo>
                  <a:lnTo>
                    <a:pt x="546" y="663"/>
                  </a:lnTo>
                  <a:lnTo>
                    <a:pt x="551" y="650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9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6873" name="Freeform 50"/>
            <p:cNvSpPr>
              <a:spLocks/>
            </p:cNvSpPr>
            <p:nvPr/>
          </p:nvSpPr>
          <p:spPr bwMode="auto">
            <a:xfrm>
              <a:off x="1725" y="597"/>
              <a:ext cx="465" cy="466"/>
            </a:xfrm>
            <a:custGeom>
              <a:avLst/>
              <a:gdLst>
                <a:gd name="T0" fmla="*/ 3 w 1004"/>
                <a:gd name="T1" fmla="*/ 0 h 1005"/>
                <a:gd name="T2" fmla="*/ 3 w 1004"/>
                <a:gd name="T3" fmla="*/ 0 h 1005"/>
                <a:gd name="T4" fmla="*/ 4 w 1004"/>
                <a:gd name="T5" fmla="*/ 0 h 1005"/>
                <a:gd name="T6" fmla="*/ 4 w 1004"/>
                <a:gd name="T7" fmla="*/ 1 h 1005"/>
                <a:gd name="T8" fmla="*/ 4 w 1004"/>
                <a:gd name="T9" fmla="*/ 1 h 1005"/>
                <a:gd name="T10" fmla="*/ 2 w 1004"/>
                <a:gd name="T11" fmla="*/ 1 h 1005"/>
                <a:gd name="T12" fmla="*/ 2 w 1004"/>
                <a:gd name="T13" fmla="*/ 1 h 1005"/>
                <a:gd name="T14" fmla="*/ 2 w 1004"/>
                <a:gd name="T15" fmla="*/ 2 h 1005"/>
                <a:gd name="T16" fmla="*/ 2 w 1004"/>
                <a:gd name="T17" fmla="*/ 2 h 1005"/>
                <a:gd name="T18" fmla="*/ 2 w 1004"/>
                <a:gd name="T19" fmla="*/ 2 h 1005"/>
                <a:gd name="T20" fmla="*/ 5 w 1004"/>
                <a:gd name="T21" fmla="*/ 2 h 1005"/>
                <a:gd name="T22" fmla="*/ 5 w 1004"/>
                <a:gd name="T23" fmla="*/ 2 h 1005"/>
                <a:gd name="T24" fmla="*/ 2 w 1004"/>
                <a:gd name="T25" fmla="*/ 3 h 1005"/>
                <a:gd name="T26" fmla="*/ 2 w 1004"/>
                <a:gd name="T27" fmla="*/ 3 h 1005"/>
                <a:gd name="T28" fmla="*/ 2 w 1004"/>
                <a:gd name="T29" fmla="*/ 3 h 1005"/>
                <a:gd name="T30" fmla="*/ 2 w 1004"/>
                <a:gd name="T31" fmla="*/ 3 h 1005"/>
                <a:gd name="T32" fmla="*/ 2 w 1004"/>
                <a:gd name="T33" fmla="*/ 3 h 1005"/>
                <a:gd name="T34" fmla="*/ 4 w 1004"/>
                <a:gd name="T35" fmla="*/ 3 h 1005"/>
                <a:gd name="T36" fmla="*/ 4 w 1004"/>
                <a:gd name="T37" fmla="*/ 4 h 1005"/>
                <a:gd name="T38" fmla="*/ 4 w 1004"/>
                <a:gd name="T39" fmla="*/ 4 h 1005"/>
                <a:gd name="T40" fmla="*/ 3 w 1004"/>
                <a:gd name="T41" fmla="*/ 5 h 1005"/>
                <a:gd name="T42" fmla="*/ 3 w 1004"/>
                <a:gd name="T43" fmla="*/ 5 h 1005"/>
                <a:gd name="T44" fmla="*/ 2 w 1004"/>
                <a:gd name="T45" fmla="*/ 5 h 1005"/>
                <a:gd name="T46" fmla="*/ 1 w 1004"/>
                <a:gd name="T47" fmla="*/ 5 h 1005"/>
                <a:gd name="T48" fmla="*/ 1 w 1004"/>
                <a:gd name="T49" fmla="*/ 4 h 1005"/>
                <a:gd name="T50" fmla="*/ 0 w 1004"/>
                <a:gd name="T51" fmla="*/ 4 h 1005"/>
                <a:gd name="T52" fmla="*/ 0 w 1004"/>
                <a:gd name="T53" fmla="*/ 3 h 1005"/>
                <a:gd name="T54" fmla="*/ 0 w 1004"/>
                <a:gd name="T55" fmla="*/ 3 h 1005"/>
                <a:gd name="T56" fmla="*/ 0 w 1004"/>
                <a:gd name="T57" fmla="*/ 2 h 1005"/>
                <a:gd name="T58" fmla="*/ 0 w 1004"/>
                <a:gd name="T59" fmla="*/ 1 h 1005"/>
                <a:gd name="T60" fmla="*/ 0 w 1004"/>
                <a:gd name="T61" fmla="*/ 1 h 1005"/>
                <a:gd name="T62" fmla="*/ 1 w 1004"/>
                <a:gd name="T63" fmla="*/ 0 h 1005"/>
                <a:gd name="T64" fmla="*/ 1 w 1004"/>
                <a:gd name="T65" fmla="*/ 0 h 1005"/>
                <a:gd name="T66" fmla="*/ 2 w 1004"/>
                <a:gd name="T67" fmla="*/ 0 h 10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04"/>
                <a:gd name="T103" fmla="*/ 0 h 1005"/>
                <a:gd name="T104" fmla="*/ 1004 w 1004"/>
                <a:gd name="T105" fmla="*/ 1005 h 10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04" h="1005">
                  <a:moveTo>
                    <a:pt x="502" y="0"/>
                  </a:moveTo>
                  <a:lnTo>
                    <a:pt x="567" y="5"/>
                  </a:lnTo>
                  <a:lnTo>
                    <a:pt x="628" y="16"/>
                  </a:lnTo>
                  <a:lnTo>
                    <a:pt x="686" y="35"/>
                  </a:lnTo>
                  <a:lnTo>
                    <a:pt x="741" y="60"/>
                  </a:lnTo>
                  <a:lnTo>
                    <a:pt x="793" y="92"/>
                  </a:lnTo>
                  <a:lnTo>
                    <a:pt x="839" y="130"/>
                  </a:lnTo>
                  <a:lnTo>
                    <a:pt x="882" y="173"/>
                  </a:lnTo>
                  <a:lnTo>
                    <a:pt x="919" y="221"/>
                  </a:lnTo>
                  <a:lnTo>
                    <a:pt x="949" y="273"/>
                  </a:lnTo>
                  <a:lnTo>
                    <a:pt x="974" y="330"/>
                  </a:lnTo>
                  <a:lnTo>
                    <a:pt x="458" y="330"/>
                  </a:lnTo>
                  <a:lnTo>
                    <a:pt x="440" y="333"/>
                  </a:lnTo>
                  <a:lnTo>
                    <a:pt x="426" y="342"/>
                  </a:lnTo>
                  <a:lnTo>
                    <a:pt x="415" y="354"/>
                  </a:lnTo>
                  <a:lnTo>
                    <a:pt x="412" y="371"/>
                  </a:lnTo>
                  <a:lnTo>
                    <a:pt x="412" y="398"/>
                  </a:lnTo>
                  <a:lnTo>
                    <a:pt x="415" y="415"/>
                  </a:lnTo>
                  <a:lnTo>
                    <a:pt x="426" y="428"/>
                  </a:lnTo>
                  <a:lnTo>
                    <a:pt x="440" y="437"/>
                  </a:lnTo>
                  <a:lnTo>
                    <a:pt x="458" y="440"/>
                  </a:lnTo>
                  <a:lnTo>
                    <a:pt x="1000" y="440"/>
                  </a:lnTo>
                  <a:lnTo>
                    <a:pt x="1003" y="470"/>
                  </a:lnTo>
                  <a:lnTo>
                    <a:pt x="1004" y="503"/>
                  </a:lnTo>
                  <a:lnTo>
                    <a:pt x="1001" y="564"/>
                  </a:lnTo>
                  <a:lnTo>
                    <a:pt x="436" y="564"/>
                  </a:lnTo>
                  <a:lnTo>
                    <a:pt x="423" y="568"/>
                  </a:lnTo>
                  <a:lnTo>
                    <a:pt x="410" y="579"/>
                  </a:lnTo>
                  <a:lnTo>
                    <a:pt x="403" y="598"/>
                  </a:lnTo>
                  <a:lnTo>
                    <a:pt x="400" y="619"/>
                  </a:lnTo>
                  <a:lnTo>
                    <a:pt x="403" y="640"/>
                  </a:lnTo>
                  <a:lnTo>
                    <a:pt x="410" y="657"/>
                  </a:lnTo>
                  <a:lnTo>
                    <a:pt x="423" y="670"/>
                  </a:lnTo>
                  <a:lnTo>
                    <a:pt x="436" y="674"/>
                  </a:lnTo>
                  <a:lnTo>
                    <a:pt x="974" y="674"/>
                  </a:lnTo>
                  <a:lnTo>
                    <a:pt x="949" y="731"/>
                  </a:lnTo>
                  <a:lnTo>
                    <a:pt x="919" y="783"/>
                  </a:lnTo>
                  <a:lnTo>
                    <a:pt x="882" y="830"/>
                  </a:lnTo>
                  <a:lnTo>
                    <a:pt x="841" y="873"/>
                  </a:lnTo>
                  <a:lnTo>
                    <a:pt x="793" y="912"/>
                  </a:lnTo>
                  <a:lnTo>
                    <a:pt x="743" y="944"/>
                  </a:lnTo>
                  <a:lnTo>
                    <a:pt x="686" y="970"/>
                  </a:lnTo>
                  <a:lnTo>
                    <a:pt x="628" y="990"/>
                  </a:lnTo>
                  <a:lnTo>
                    <a:pt x="567" y="1000"/>
                  </a:lnTo>
                  <a:lnTo>
                    <a:pt x="502" y="1005"/>
                  </a:lnTo>
                  <a:lnTo>
                    <a:pt x="435" y="1000"/>
                  </a:lnTo>
                  <a:lnTo>
                    <a:pt x="369" y="987"/>
                  </a:lnTo>
                  <a:lnTo>
                    <a:pt x="306" y="965"/>
                  </a:lnTo>
                  <a:lnTo>
                    <a:pt x="250" y="936"/>
                  </a:lnTo>
                  <a:lnTo>
                    <a:pt x="196" y="901"/>
                  </a:lnTo>
                  <a:lnTo>
                    <a:pt x="147" y="858"/>
                  </a:lnTo>
                  <a:lnTo>
                    <a:pt x="104" y="809"/>
                  </a:lnTo>
                  <a:lnTo>
                    <a:pt x="69" y="755"/>
                  </a:lnTo>
                  <a:lnTo>
                    <a:pt x="40" y="699"/>
                  </a:lnTo>
                  <a:lnTo>
                    <a:pt x="19" y="636"/>
                  </a:lnTo>
                  <a:lnTo>
                    <a:pt x="5" y="570"/>
                  </a:lnTo>
                  <a:lnTo>
                    <a:pt x="0" y="503"/>
                  </a:lnTo>
                  <a:lnTo>
                    <a:pt x="5" y="435"/>
                  </a:lnTo>
                  <a:lnTo>
                    <a:pt x="19" y="369"/>
                  </a:lnTo>
                  <a:lnTo>
                    <a:pt x="40" y="307"/>
                  </a:lnTo>
                  <a:lnTo>
                    <a:pt x="69" y="250"/>
                  </a:lnTo>
                  <a:lnTo>
                    <a:pt x="104" y="196"/>
                  </a:lnTo>
                  <a:lnTo>
                    <a:pt x="147" y="147"/>
                  </a:lnTo>
                  <a:lnTo>
                    <a:pt x="196" y="104"/>
                  </a:lnTo>
                  <a:lnTo>
                    <a:pt x="250" y="69"/>
                  </a:lnTo>
                  <a:lnTo>
                    <a:pt x="306" y="40"/>
                  </a:lnTo>
                  <a:lnTo>
                    <a:pt x="369" y="19"/>
                  </a:lnTo>
                  <a:lnTo>
                    <a:pt x="435" y="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9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6874" name="Freeform 51"/>
            <p:cNvSpPr>
              <a:spLocks/>
            </p:cNvSpPr>
            <p:nvPr/>
          </p:nvSpPr>
          <p:spPr bwMode="auto">
            <a:xfrm>
              <a:off x="703" y="597"/>
              <a:ext cx="465" cy="464"/>
            </a:xfrm>
            <a:custGeom>
              <a:avLst/>
              <a:gdLst>
                <a:gd name="T0" fmla="*/ 3 w 1003"/>
                <a:gd name="T1" fmla="*/ 0 h 1002"/>
                <a:gd name="T2" fmla="*/ 3 w 1003"/>
                <a:gd name="T3" fmla="*/ 0 h 1002"/>
                <a:gd name="T4" fmla="*/ 4 w 1003"/>
                <a:gd name="T5" fmla="*/ 0 h 1002"/>
                <a:gd name="T6" fmla="*/ 4 w 1003"/>
                <a:gd name="T7" fmla="*/ 1 h 1002"/>
                <a:gd name="T8" fmla="*/ 5 w 1003"/>
                <a:gd name="T9" fmla="*/ 1 h 1002"/>
                <a:gd name="T10" fmla="*/ 5 w 1003"/>
                <a:gd name="T11" fmla="*/ 2 h 1002"/>
                <a:gd name="T12" fmla="*/ 5 w 1003"/>
                <a:gd name="T13" fmla="*/ 3 h 1002"/>
                <a:gd name="T14" fmla="*/ 5 w 1003"/>
                <a:gd name="T15" fmla="*/ 3 h 1002"/>
                <a:gd name="T16" fmla="*/ 4 w 1003"/>
                <a:gd name="T17" fmla="*/ 4 h 1002"/>
                <a:gd name="T18" fmla="*/ 4 w 1003"/>
                <a:gd name="T19" fmla="*/ 4 h 1002"/>
                <a:gd name="T20" fmla="*/ 3 w 1003"/>
                <a:gd name="T21" fmla="*/ 4 h 1002"/>
                <a:gd name="T22" fmla="*/ 3 w 1003"/>
                <a:gd name="T23" fmla="*/ 5 h 1002"/>
                <a:gd name="T24" fmla="*/ 3 w 1003"/>
                <a:gd name="T25" fmla="*/ 3 h 1002"/>
                <a:gd name="T26" fmla="*/ 3 w 1003"/>
                <a:gd name="T27" fmla="*/ 3 h 1002"/>
                <a:gd name="T28" fmla="*/ 3 w 1003"/>
                <a:gd name="T29" fmla="*/ 3 h 1002"/>
                <a:gd name="T30" fmla="*/ 3 w 1003"/>
                <a:gd name="T31" fmla="*/ 2 h 1002"/>
                <a:gd name="T32" fmla="*/ 3 w 1003"/>
                <a:gd name="T33" fmla="*/ 2 h 1002"/>
                <a:gd name="T34" fmla="*/ 3 w 1003"/>
                <a:gd name="T35" fmla="*/ 2 h 1002"/>
                <a:gd name="T36" fmla="*/ 2 w 1003"/>
                <a:gd name="T37" fmla="*/ 1 h 1002"/>
                <a:gd name="T38" fmla="*/ 2 w 1003"/>
                <a:gd name="T39" fmla="*/ 1 h 1002"/>
                <a:gd name="T40" fmla="*/ 2 w 1003"/>
                <a:gd name="T41" fmla="*/ 2 h 1002"/>
                <a:gd name="T42" fmla="*/ 2 w 1003"/>
                <a:gd name="T43" fmla="*/ 5 h 1002"/>
                <a:gd name="T44" fmla="*/ 1 w 1003"/>
                <a:gd name="T45" fmla="*/ 4 h 1002"/>
                <a:gd name="T46" fmla="*/ 1 w 1003"/>
                <a:gd name="T47" fmla="*/ 4 h 1002"/>
                <a:gd name="T48" fmla="*/ 0 w 1003"/>
                <a:gd name="T49" fmla="*/ 4 h 1002"/>
                <a:gd name="T50" fmla="*/ 0 w 1003"/>
                <a:gd name="T51" fmla="*/ 3 h 1002"/>
                <a:gd name="T52" fmla="*/ 0 w 1003"/>
                <a:gd name="T53" fmla="*/ 3 h 1002"/>
                <a:gd name="T54" fmla="*/ 0 w 1003"/>
                <a:gd name="T55" fmla="*/ 2 h 1002"/>
                <a:gd name="T56" fmla="*/ 0 w 1003"/>
                <a:gd name="T57" fmla="*/ 1 h 1002"/>
                <a:gd name="T58" fmla="*/ 0 w 1003"/>
                <a:gd name="T59" fmla="*/ 1 h 1002"/>
                <a:gd name="T60" fmla="*/ 1 w 1003"/>
                <a:gd name="T61" fmla="*/ 0 h 1002"/>
                <a:gd name="T62" fmla="*/ 1 w 1003"/>
                <a:gd name="T63" fmla="*/ 0 h 1002"/>
                <a:gd name="T64" fmla="*/ 2 w 1003"/>
                <a:gd name="T65" fmla="*/ 0 h 10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3"/>
                <a:gd name="T100" fmla="*/ 0 h 1002"/>
                <a:gd name="T101" fmla="*/ 1003 w 1003"/>
                <a:gd name="T102" fmla="*/ 1002 h 10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3" h="1002">
                  <a:moveTo>
                    <a:pt x="502" y="0"/>
                  </a:moveTo>
                  <a:lnTo>
                    <a:pt x="570" y="5"/>
                  </a:lnTo>
                  <a:lnTo>
                    <a:pt x="635" y="19"/>
                  </a:lnTo>
                  <a:lnTo>
                    <a:pt x="697" y="40"/>
                  </a:lnTo>
                  <a:lnTo>
                    <a:pt x="755" y="69"/>
                  </a:lnTo>
                  <a:lnTo>
                    <a:pt x="808" y="104"/>
                  </a:lnTo>
                  <a:lnTo>
                    <a:pt x="856" y="147"/>
                  </a:lnTo>
                  <a:lnTo>
                    <a:pt x="899" y="196"/>
                  </a:lnTo>
                  <a:lnTo>
                    <a:pt x="934" y="250"/>
                  </a:lnTo>
                  <a:lnTo>
                    <a:pt x="963" y="307"/>
                  </a:lnTo>
                  <a:lnTo>
                    <a:pt x="984" y="369"/>
                  </a:lnTo>
                  <a:lnTo>
                    <a:pt x="998" y="435"/>
                  </a:lnTo>
                  <a:lnTo>
                    <a:pt x="1003" y="503"/>
                  </a:lnTo>
                  <a:lnTo>
                    <a:pt x="998" y="573"/>
                  </a:lnTo>
                  <a:lnTo>
                    <a:pt x="984" y="639"/>
                  </a:lnTo>
                  <a:lnTo>
                    <a:pt x="962" y="702"/>
                  </a:lnTo>
                  <a:lnTo>
                    <a:pt x="931" y="761"/>
                  </a:lnTo>
                  <a:lnTo>
                    <a:pt x="894" y="815"/>
                  </a:lnTo>
                  <a:lnTo>
                    <a:pt x="850" y="864"/>
                  </a:lnTo>
                  <a:lnTo>
                    <a:pt x="799" y="907"/>
                  </a:lnTo>
                  <a:lnTo>
                    <a:pt x="744" y="942"/>
                  </a:lnTo>
                  <a:lnTo>
                    <a:pt x="683" y="971"/>
                  </a:lnTo>
                  <a:lnTo>
                    <a:pt x="619" y="991"/>
                  </a:lnTo>
                  <a:lnTo>
                    <a:pt x="551" y="1002"/>
                  </a:lnTo>
                  <a:lnTo>
                    <a:pt x="551" y="673"/>
                  </a:lnTo>
                  <a:lnTo>
                    <a:pt x="583" y="660"/>
                  </a:lnTo>
                  <a:lnTo>
                    <a:pt x="611" y="640"/>
                  </a:lnTo>
                  <a:lnTo>
                    <a:pt x="634" y="614"/>
                  </a:lnTo>
                  <a:lnTo>
                    <a:pt x="652" y="584"/>
                  </a:lnTo>
                  <a:lnTo>
                    <a:pt x="663" y="550"/>
                  </a:lnTo>
                  <a:lnTo>
                    <a:pt x="668" y="515"/>
                  </a:lnTo>
                  <a:lnTo>
                    <a:pt x="663" y="478"/>
                  </a:lnTo>
                  <a:lnTo>
                    <a:pt x="652" y="446"/>
                  </a:lnTo>
                  <a:lnTo>
                    <a:pt x="634" y="415"/>
                  </a:lnTo>
                  <a:lnTo>
                    <a:pt x="611" y="391"/>
                  </a:lnTo>
                  <a:lnTo>
                    <a:pt x="583" y="371"/>
                  </a:lnTo>
                  <a:lnTo>
                    <a:pt x="551" y="359"/>
                  </a:lnTo>
                  <a:lnTo>
                    <a:pt x="516" y="353"/>
                  </a:lnTo>
                  <a:lnTo>
                    <a:pt x="482" y="353"/>
                  </a:lnTo>
                  <a:lnTo>
                    <a:pt x="465" y="356"/>
                  </a:lnTo>
                  <a:lnTo>
                    <a:pt x="453" y="366"/>
                  </a:lnTo>
                  <a:lnTo>
                    <a:pt x="444" y="380"/>
                  </a:lnTo>
                  <a:lnTo>
                    <a:pt x="441" y="398"/>
                  </a:lnTo>
                  <a:lnTo>
                    <a:pt x="441" y="1000"/>
                  </a:lnTo>
                  <a:lnTo>
                    <a:pt x="375" y="988"/>
                  </a:lnTo>
                  <a:lnTo>
                    <a:pt x="312" y="967"/>
                  </a:lnTo>
                  <a:lnTo>
                    <a:pt x="253" y="939"/>
                  </a:lnTo>
                  <a:lnTo>
                    <a:pt x="199" y="902"/>
                  </a:lnTo>
                  <a:lnTo>
                    <a:pt x="150" y="861"/>
                  </a:lnTo>
                  <a:lnTo>
                    <a:pt x="107" y="812"/>
                  </a:lnTo>
                  <a:lnTo>
                    <a:pt x="71" y="758"/>
                  </a:lnTo>
                  <a:lnTo>
                    <a:pt x="40" y="700"/>
                  </a:lnTo>
                  <a:lnTo>
                    <a:pt x="18" y="637"/>
                  </a:lnTo>
                  <a:lnTo>
                    <a:pt x="5" y="572"/>
                  </a:lnTo>
                  <a:lnTo>
                    <a:pt x="0" y="503"/>
                  </a:lnTo>
                  <a:lnTo>
                    <a:pt x="5" y="435"/>
                  </a:lnTo>
                  <a:lnTo>
                    <a:pt x="18" y="369"/>
                  </a:lnTo>
                  <a:lnTo>
                    <a:pt x="40" y="307"/>
                  </a:lnTo>
                  <a:lnTo>
                    <a:pt x="69" y="250"/>
                  </a:lnTo>
                  <a:lnTo>
                    <a:pt x="104" y="196"/>
                  </a:lnTo>
                  <a:lnTo>
                    <a:pt x="147" y="147"/>
                  </a:lnTo>
                  <a:lnTo>
                    <a:pt x="196" y="104"/>
                  </a:lnTo>
                  <a:lnTo>
                    <a:pt x="250" y="69"/>
                  </a:lnTo>
                  <a:lnTo>
                    <a:pt x="306" y="40"/>
                  </a:lnTo>
                  <a:lnTo>
                    <a:pt x="369" y="19"/>
                  </a:lnTo>
                  <a:lnTo>
                    <a:pt x="435" y="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9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461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77050" cy="431800"/>
          </a:xfrm>
        </p:spPr>
        <p:txBody>
          <a:bodyPr/>
          <a:lstStyle/>
          <a:p>
            <a:pPr algn="l" eaLnBrk="1" hangingPunct="1"/>
            <a:r>
              <a:rPr lang="pl-PL" sz="2400" b="1" smtClean="0">
                <a:latin typeface="Arial" charset="0"/>
              </a:rPr>
              <a:t>Tydzień Przedsiębiorcy w ZUS</a:t>
            </a:r>
          </a:p>
        </p:txBody>
      </p:sp>
      <p:sp>
        <p:nvSpPr>
          <p:cNvPr id="37893" name="Rectangle 6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6300788" cy="5543550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4400" b="1" u="sng" smtClean="0">
                <a:solidFill>
                  <a:srgbClr val="008000"/>
                </a:solidFill>
                <a:latin typeface="Arial" charset="0"/>
              </a:rPr>
              <a:t>e-ZUS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b="1" u="sng" smtClean="0">
                <a:solidFill>
                  <a:srgbClr val="008000"/>
                </a:solidFill>
                <a:latin typeface="Arial" charset="0"/>
              </a:rPr>
              <a:t>Przedsiębiorco kontaktuj się z ZUS przez Internet</a:t>
            </a:r>
            <a:endParaRPr lang="pl-PL" sz="280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pl-PL" sz="280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400" b="1" smtClean="0">
                <a:latin typeface="Arial" charset="0"/>
              </a:rPr>
              <a:t>relacja z dyżuru telefonicznego eksperta ZUS w dzienniku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pl-PL" sz="2400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800" smtClean="0">
                <a:latin typeface="Arial" charset="0"/>
              </a:rPr>
              <a:t> </a:t>
            </a:r>
            <a:endParaRPr lang="pl-PL" sz="4400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pl-PL" sz="4400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4000" b="1" smtClean="0">
                <a:solidFill>
                  <a:srgbClr val="008000"/>
                </a:solidFill>
                <a:latin typeface="Arial" charset="0"/>
              </a:rPr>
              <a:t>22 listopada 2013 r.</a:t>
            </a:r>
            <a:endParaRPr lang="pl-PL" sz="4000" b="1" u="sng" smtClean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l-PL" b="1" smtClean="0">
              <a:latin typeface="Arial" charset="0"/>
            </a:endParaRPr>
          </a:p>
        </p:txBody>
      </p:sp>
      <p:pic>
        <p:nvPicPr>
          <p:cNvPr id="37894" name="Picture 7" descr="MP90038783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1484313"/>
            <a:ext cx="26098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8" descr="G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1913" y="4365625"/>
            <a:ext cx="345122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461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77050" cy="431800"/>
          </a:xfrm>
        </p:spPr>
        <p:txBody>
          <a:bodyPr/>
          <a:lstStyle/>
          <a:p>
            <a:pPr algn="l" eaLnBrk="1" hangingPunct="1"/>
            <a:r>
              <a:rPr lang="pl-PL" sz="2400" b="1" smtClean="0">
                <a:latin typeface="Arial" charset="0"/>
              </a:rPr>
              <a:t>Tydzień Przedsiębiorcy w ZUS</a:t>
            </a:r>
          </a:p>
        </p:txBody>
      </p:sp>
      <p:sp>
        <p:nvSpPr>
          <p:cNvPr id="38917" name="Rectangle 6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6300788" cy="5543550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3600" b="1" u="sng" smtClean="0">
                <a:solidFill>
                  <a:srgbClr val="008000"/>
                </a:solidFill>
                <a:latin typeface="Arial" charset="0"/>
              </a:rPr>
              <a:t>Zmiany w przepisach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800" b="1" u="sng" smtClean="0">
                <a:solidFill>
                  <a:srgbClr val="008000"/>
                </a:solidFill>
                <a:latin typeface="Arial" charset="0"/>
              </a:rPr>
              <a:t>zasady podlegania ubezpieczeniom społecznym w czasie przerwy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800" b="1" u="sng" smtClean="0">
                <a:solidFill>
                  <a:srgbClr val="008000"/>
                </a:solidFill>
                <a:latin typeface="Arial" charset="0"/>
              </a:rPr>
              <a:t>na wychowanie dzieci</a:t>
            </a:r>
            <a:endParaRPr lang="pl-PL" sz="280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pl-PL" sz="280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</a:rPr>
              <a:t>dyżur telefoniczny eksperta ZUS</a:t>
            </a:r>
            <a:endParaRPr lang="pl-PL" sz="3600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pl-PL" sz="3600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4000" b="1" smtClean="0">
                <a:solidFill>
                  <a:srgbClr val="008000"/>
                </a:solidFill>
                <a:latin typeface="Arial" charset="0"/>
              </a:rPr>
              <a:t>22 listopada 2013 r.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</a:rPr>
              <a:t>godz.</a:t>
            </a:r>
            <a:r>
              <a:rPr lang="pl-PL" sz="2400" b="1" smtClean="0">
                <a:latin typeface="Arial" charset="0"/>
              </a:rPr>
              <a:t> 13.00 – 14.00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4000" smtClean="0">
                <a:latin typeface="Arial" charset="0"/>
              </a:rPr>
              <a:t>tel. </a:t>
            </a:r>
            <a:r>
              <a:rPr lang="pl-PL" sz="4000" b="1" u="sng" smtClean="0">
                <a:solidFill>
                  <a:srgbClr val="000099"/>
                </a:solidFill>
                <a:latin typeface="Arial" charset="0"/>
              </a:rPr>
              <a:t>61 841 61 99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l-PL" b="1" smtClean="0">
              <a:latin typeface="Arial" charset="0"/>
            </a:endParaRPr>
          </a:p>
        </p:txBody>
      </p:sp>
      <p:pic>
        <p:nvPicPr>
          <p:cNvPr id="38918" name="Picture 7" descr="MP90038783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1484313"/>
            <a:ext cx="26098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461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77050" cy="431800"/>
          </a:xfrm>
        </p:spPr>
        <p:txBody>
          <a:bodyPr/>
          <a:lstStyle/>
          <a:p>
            <a:pPr algn="l" eaLnBrk="1" hangingPunct="1"/>
            <a:r>
              <a:rPr lang="pl-PL" sz="2400" b="1" smtClean="0">
                <a:latin typeface="Arial" charset="0"/>
              </a:rPr>
              <a:t>Tydzień Przedsiębiorcy w ZUS</a:t>
            </a:r>
          </a:p>
        </p:txBody>
      </p:sp>
      <p:sp>
        <p:nvSpPr>
          <p:cNvPr id="39941" name="Rectangle 6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9144000" cy="55435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l-PL" sz="7200" b="1" u="sng" smtClean="0">
                <a:solidFill>
                  <a:srgbClr val="339933"/>
                </a:solidFill>
                <a:latin typeface="Arial" charset="0"/>
              </a:rPr>
              <a:t>PUE-Room</a:t>
            </a:r>
            <a:r>
              <a:rPr lang="pl-PL" sz="7200" b="1" smtClean="0">
                <a:latin typeface="Arial" charset="0"/>
              </a:rPr>
              <a:t> </a:t>
            </a:r>
            <a:endParaRPr lang="pl-PL" sz="6600" b="1" smtClean="0"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pl-PL" sz="2800" b="1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sz="2400" b="1" u="sng" smtClean="0">
                <a:latin typeface="Arial" charset="0"/>
              </a:rPr>
              <a:t>w Urzędzie Miasta i Gminy w Grodzisku Wielkopolskim</a:t>
            </a:r>
            <a:r>
              <a:rPr lang="pl-PL" sz="2800" b="1" smtClean="0">
                <a:latin typeface="Arial" charset="0"/>
              </a:rPr>
              <a:t> </a:t>
            </a:r>
            <a:endParaRPr lang="pl-PL" sz="2800" b="1" u="sng" smtClean="0"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pl-PL" b="1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b="1" smtClean="0">
                <a:latin typeface="Arial" charset="0"/>
              </a:rPr>
              <a:t>18 listopada 2013 r.</a:t>
            </a:r>
          </a:p>
          <a:p>
            <a:pPr algn="ctr">
              <a:buFont typeface="Arial" charset="0"/>
              <a:buNone/>
            </a:pPr>
            <a:r>
              <a:rPr lang="pl-PL" sz="2800" b="1" smtClean="0">
                <a:latin typeface="Arial" charset="0"/>
              </a:rPr>
              <a:t>godz. 10.00 do 14.00</a:t>
            </a:r>
          </a:p>
          <a:p>
            <a:pPr algn="ctr">
              <a:buFont typeface="Arial" charset="0"/>
              <a:buNone/>
            </a:pPr>
            <a:endParaRPr lang="pl-PL" sz="2800" b="1" smtClean="0">
              <a:solidFill>
                <a:srgbClr val="339933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sz="2800" b="1" smtClean="0">
                <a:solidFill>
                  <a:srgbClr val="339933"/>
                </a:solidFill>
                <a:latin typeface="Arial" charset="0"/>
              </a:rPr>
              <a:t>Zarejestruj się na Platformie Usług Elektronicznych </a:t>
            </a:r>
          </a:p>
          <a:p>
            <a:pPr algn="ctr">
              <a:buFont typeface="Arial" charset="0"/>
              <a:buNone/>
            </a:pPr>
            <a:r>
              <a:rPr lang="pl-PL" sz="2800" b="1" smtClean="0">
                <a:solidFill>
                  <a:srgbClr val="339933"/>
                </a:solidFill>
                <a:latin typeface="Arial" charset="0"/>
              </a:rPr>
              <a:t>i korzystaj z usług ZUS bez wychodzenia z domu</a:t>
            </a:r>
            <a:endParaRPr lang="pl-PL" sz="2800" b="1" smtClean="0"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pl-PL" sz="2800" b="1" smtClean="0"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pl-PL" sz="2800" b="1" smtClean="0">
              <a:latin typeface="Arial" charset="0"/>
            </a:endParaRPr>
          </a:p>
        </p:txBody>
      </p:sp>
      <p:pic>
        <p:nvPicPr>
          <p:cNvPr id="3994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1268413"/>
            <a:ext cx="33115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461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77050" cy="431800"/>
          </a:xfrm>
        </p:spPr>
        <p:txBody>
          <a:bodyPr/>
          <a:lstStyle/>
          <a:p>
            <a:pPr algn="l" eaLnBrk="1" hangingPunct="1"/>
            <a:r>
              <a:rPr lang="pl-PL" sz="2400" b="1" smtClean="0">
                <a:latin typeface="Arial" charset="0"/>
              </a:rPr>
              <a:t>Tydzień Przedsiębiorcy w ZUS</a:t>
            </a:r>
          </a:p>
        </p:txBody>
      </p:sp>
      <p:sp>
        <p:nvSpPr>
          <p:cNvPr id="40965" name="Rectangle 6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9144000" cy="55435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l-PL" sz="7200" b="1" u="sng" smtClean="0">
                <a:solidFill>
                  <a:srgbClr val="339933"/>
                </a:solidFill>
                <a:latin typeface="Arial" charset="0"/>
              </a:rPr>
              <a:t>PUE-Room</a:t>
            </a:r>
            <a:r>
              <a:rPr lang="pl-PL" sz="7200" b="1" smtClean="0">
                <a:latin typeface="Arial" charset="0"/>
              </a:rPr>
              <a:t> </a:t>
            </a:r>
            <a:endParaRPr lang="pl-PL" sz="6600" b="1" smtClean="0"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pl-PL" sz="2800" b="1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sz="2400" b="1" u="sng" smtClean="0">
                <a:latin typeface="Arial" charset="0"/>
              </a:rPr>
              <a:t>w Urzędzie Miasta i Gminy w Rakoniewicach</a:t>
            </a:r>
            <a:r>
              <a:rPr lang="pl-PL" sz="2800" b="1" smtClean="0">
                <a:latin typeface="Arial" charset="0"/>
              </a:rPr>
              <a:t> </a:t>
            </a:r>
            <a:endParaRPr lang="pl-PL" sz="2800" b="1" u="sng" smtClean="0"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pl-PL" b="1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b="1" smtClean="0">
                <a:latin typeface="Arial" charset="0"/>
              </a:rPr>
              <a:t>21 listopada 2013 r.</a:t>
            </a:r>
          </a:p>
          <a:p>
            <a:pPr algn="ctr">
              <a:buFont typeface="Arial" charset="0"/>
              <a:buNone/>
            </a:pPr>
            <a:r>
              <a:rPr lang="pl-PL" sz="2800" b="1" smtClean="0">
                <a:latin typeface="Arial" charset="0"/>
              </a:rPr>
              <a:t>godz. 10.00 do 14.00</a:t>
            </a:r>
          </a:p>
          <a:p>
            <a:pPr algn="ctr">
              <a:buFont typeface="Arial" charset="0"/>
              <a:buNone/>
            </a:pPr>
            <a:endParaRPr lang="pl-PL" sz="2800" b="1" smtClean="0">
              <a:solidFill>
                <a:srgbClr val="339933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sz="2800" b="1" smtClean="0">
                <a:solidFill>
                  <a:srgbClr val="339933"/>
                </a:solidFill>
                <a:latin typeface="Arial" charset="0"/>
              </a:rPr>
              <a:t>Zarejestruj się na Platformie Usług Elektronicznych </a:t>
            </a:r>
          </a:p>
          <a:p>
            <a:pPr algn="ctr">
              <a:buFont typeface="Arial" charset="0"/>
              <a:buNone/>
            </a:pPr>
            <a:r>
              <a:rPr lang="pl-PL" sz="2800" b="1" smtClean="0">
                <a:solidFill>
                  <a:srgbClr val="339933"/>
                </a:solidFill>
                <a:latin typeface="Arial" charset="0"/>
              </a:rPr>
              <a:t>i korzystaj z usług ZUS bez wychodzenia z domu</a:t>
            </a:r>
            <a:endParaRPr lang="pl-PL" sz="2800" b="1" smtClean="0"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pl-PL" sz="2800" b="1" smtClean="0"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pl-PL" sz="2800" b="1" smtClean="0">
              <a:latin typeface="Arial" charset="0"/>
            </a:endParaRPr>
          </a:p>
        </p:txBody>
      </p:sp>
      <p:pic>
        <p:nvPicPr>
          <p:cNvPr id="4096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1268413"/>
            <a:ext cx="33115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461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77050" cy="431800"/>
          </a:xfrm>
        </p:spPr>
        <p:txBody>
          <a:bodyPr/>
          <a:lstStyle/>
          <a:p>
            <a:pPr algn="l" eaLnBrk="1" hangingPunct="1"/>
            <a:r>
              <a:rPr lang="pl-PL" sz="2400" b="1" smtClean="0">
                <a:latin typeface="Arial" charset="0"/>
              </a:rPr>
              <a:t>Tydzień Przedsiębiorcy w ZUS</a:t>
            </a:r>
          </a:p>
        </p:txBody>
      </p:sp>
      <p:sp>
        <p:nvSpPr>
          <p:cNvPr id="15365" name="Rectangle 6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9144000" cy="554355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3600" b="1" smtClean="0">
                <a:latin typeface="Arial" charset="0"/>
              </a:rPr>
              <a:t>Tydzień Przedsiębiorcy w ZUS</a:t>
            </a:r>
            <a:r>
              <a:rPr lang="pl-PL" sz="1800" b="1" smtClean="0">
                <a:latin typeface="Arial" charset="0"/>
              </a:rPr>
              <a:t>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1800" b="1" smtClean="0">
                <a:solidFill>
                  <a:srgbClr val="339933"/>
                </a:solidFill>
                <a:latin typeface="Arial" charset="0"/>
              </a:rPr>
              <a:t>w programie: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400" u="sng" smtClean="0">
                <a:latin typeface="Arial" charset="0"/>
              </a:rPr>
              <a:t>porady ekspertów Administracji Podatkowej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400" u="sng" smtClean="0">
                <a:latin typeface="Arial" charset="0"/>
              </a:rPr>
              <a:t>i Wydziału Działalności Gospodarczej i Rolnictwa</a:t>
            </a:r>
            <a:endParaRPr lang="pl-PL" sz="2400" b="1" u="sng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pl-PL" sz="1800" b="1" u="sng" smtClean="0">
              <a:latin typeface="Arial" charset="0"/>
            </a:endParaRPr>
          </a:p>
          <a:p>
            <a:pPr algn="ctr">
              <a:lnSpc>
                <a:spcPct val="80000"/>
              </a:lnSpc>
            </a:pPr>
            <a:endParaRPr lang="pl-PL" sz="1800" b="1" u="sng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pl-PL" sz="1800" b="1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pl-PL" sz="1800" b="1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pl-PL" sz="1600" b="1" smtClean="0">
              <a:solidFill>
                <a:srgbClr val="00A814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pl-PL" sz="1600" b="1" smtClean="0">
              <a:solidFill>
                <a:srgbClr val="00A814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pl-PL" sz="1600" b="1" smtClean="0">
              <a:solidFill>
                <a:srgbClr val="00A814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pl-PL" sz="1600" b="1" smtClean="0">
              <a:solidFill>
                <a:srgbClr val="00A814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pl-PL" sz="1600" b="1" smtClean="0">
              <a:solidFill>
                <a:srgbClr val="00A814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pl-PL" sz="1600" b="1" smtClean="0">
              <a:solidFill>
                <a:srgbClr val="00A814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400" b="1" smtClean="0">
                <a:solidFill>
                  <a:srgbClr val="00A814"/>
                </a:solidFill>
                <a:latin typeface="Arial" charset="0"/>
              </a:rPr>
              <a:t>19-20 listopada, godz. 8.00 – 15.00</a:t>
            </a:r>
            <a:r>
              <a:rPr lang="pl-PL" sz="2400" b="1" smtClean="0">
                <a:latin typeface="Arial" charset="0"/>
              </a:rPr>
              <a:t>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000" b="1" u="sng" smtClean="0">
                <a:latin typeface="Arial" charset="0"/>
              </a:rPr>
              <a:t>I Oddział ZUS w Poznaniu, ul. Dąbrowskiego 12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pl-PL" sz="1200" b="1" smtClean="0">
              <a:solidFill>
                <a:srgbClr val="00A814"/>
              </a:solidFill>
              <a:latin typeface="Arial" charset="0"/>
            </a:endParaRPr>
          </a:p>
        </p:txBody>
      </p:sp>
      <p:pic>
        <p:nvPicPr>
          <p:cNvPr id="15366" name="Picture 8" descr="AP B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2997200"/>
            <a:ext cx="33845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2997200"/>
            <a:ext cx="3455987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461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77050" cy="431800"/>
          </a:xfrm>
        </p:spPr>
        <p:txBody>
          <a:bodyPr/>
          <a:lstStyle/>
          <a:p>
            <a:pPr algn="l" eaLnBrk="1" hangingPunct="1"/>
            <a:r>
              <a:rPr lang="pl-PL" sz="2400" b="1" smtClean="0">
                <a:latin typeface="Arial" charset="0"/>
              </a:rPr>
              <a:t>Tydzień Przedsiębiorcy w ZUS</a:t>
            </a:r>
          </a:p>
        </p:txBody>
      </p:sp>
      <p:sp>
        <p:nvSpPr>
          <p:cNvPr id="16389" name="Rectangle 6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9144000" cy="554355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800" b="1" smtClean="0">
                <a:latin typeface="Arial" charset="0"/>
              </a:rPr>
              <a:t>Tydzień Przedsiębiorcy w Inspektoracie w Poznaniu</a:t>
            </a:r>
            <a:r>
              <a:rPr lang="pl-PL" sz="1800" b="1" smtClean="0">
                <a:latin typeface="Arial" charset="0"/>
              </a:rPr>
              <a:t>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pl-PL" sz="1800" b="1" smtClean="0">
              <a:solidFill>
                <a:srgbClr val="339933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1800" b="1" smtClean="0">
                <a:solidFill>
                  <a:srgbClr val="339933"/>
                </a:solidFill>
                <a:latin typeface="Arial" charset="0"/>
              </a:rPr>
              <a:t>w programie: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pl-PL" sz="1800" b="1" smtClean="0">
              <a:solidFill>
                <a:srgbClr val="339933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400" u="sng" smtClean="0">
                <a:latin typeface="Arial" charset="0"/>
              </a:rPr>
              <a:t>porady ekspertów Administracji Podatkowej,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pl-PL" sz="2400" b="1" u="sng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pl-PL" sz="1600" b="1" smtClean="0">
              <a:solidFill>
                <a:srgbClr val="00A814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pl-PL" sz="1600" b="1" smtClean="0">
              <a:solidFill>
                <a:srgbClr val="00A814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pl-PL" sz="2400" b="1" smtClean="0">
              <a:solidFill>
                <a:srgbClr val="00A814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pl-PL" sz="2400" b="1" smtClean="0">
              <a:solidFill>
                <a:srgbClr val="00A814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pl-PL" sz="2400" b="1" smtClean="0">
              <a:solidFill>
                <a:srgbClr val="00A814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pl-PL" sz="2400" b="1" smtClean="0">
              <a:solidFill>
                <a:srgbClr val="00A814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pl-PL" sz="2400" b="1" smtClean="0">
              <a:solidFill>
                <a:srgbClr val="00A814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pl-PL" sz="2400" b="1" smtClean="0">
              <a:solidFill>
                <a:srgbClr val="00A814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400" b="1" smtClean="0">
                <a:solidFill>
                  <a:srgbClr val="00A814"/>
                </a:solidFill>
                <a:latin typeface="Arial" charset="0"/>
              </a:rPr>
              <a:t>20 listopada, godz. 8.00 – 15.00</a:t>
            </a:r>
            <a:r>
              <a:rPr lang="pl-PL" sz="2400" b="1" smtClean="0">
                <a:latin typeface="Arial" charset="0"/>
              </a:rPr>
              <a:t>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000" b="1" u="sng" smtClean="0">
                <a:latin typeface="Arial" charset="0"/>
              </a:rPr>
              <a:t>Inspektorat ZUS w Poznaniu, ul. Fabryczna 27/28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pl-PL" sz="1200" b="1" smtClean="0">
              <a:solidFill>
                <a:srgbClr val="00A814"/>
              </a:solidFill>
              <a:latin typeface="Arial" charset="0"/>
            </a:endParaRPr>
          </a:p>
        </p:txBody>
      </p:sp>
      <p:pic>
        <p:nvPicPr>
          <p:cNvPr id="16390" name="Picture 8" descr="AP B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3644900"/>
            <a:ext cx="33845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461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77050" cy="431800"/>
          </a:xfrm>
        </p:spPr>
        <p:txBody>
          <a:bodyPr/>
          <a:lstStyle/>
          <a:p>
            <a:pPr algn="l" eaLnBrk="1" hangingPunct="1"/>
            <a:r>
              <a:rPr lang="pl-PL" sz="2400" b="1" smtClean="0">
                <a:latin typeface="Arial" charset="0"/>
              </a:rPr>
              <a:t>Tydzień Przedsiębiorcy w ZUS</a:t>
            </a:r>
          </a:p>
        </p:txBody>
      </p:sp>
      <p:sp>
        <p:nvSpPr>
          <p:cNvPr id="17413" name="Rectangle 6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9144000" cy="5543550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4000" b="1" smtClean="0">
                <a:latin typeface="Arial" charset="0"/>
              </a:rPr>
              <a:t>Tydzień Przedsiębiorcy</a:t>
            </a:r>
            <a:r>
              <a:rPr lang="pl-PL" b="1" smtClean="0">
                <a:latin typeface="Arial" charset="0"/>
              </a:rPr>
              <a:t>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b="1" smtClean="0">
                <a:latin typeface="Arial" charset="0"/>
              </a:rPr>
              <a:t>w Inspektoracie w Grodzisku Wielkopolskim</a:t>
            </a:r>
            <a:r>
              <a:rPr lang="pl-PL" sz="2000" b="1" smtClean="0">
                <a:latin typeface="Arial" charset="0"/>
              </a:rPr>
              <a:t>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pl-PL" sz="2000" b="1" smtClean="0">
              <a:solidFill>
                <a:srgbClr val="339933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000" b="1" smtClean="0">
                <a:solidFill>
                  <a:srgbClr val="339933"/>
                </a:solidFill>
                <a:latin typeface="Arial" charset="0"/>
              </a:rPr>
              <a:t>w programie: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pl-PL" sz="2800" u="sng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800" b="1" smtClean="0">
                <a:solidFill>
                  <a:srgbClr val="00A814"/>
                </a:solidFill>
                <a:latin typeface="Arial" charset="0"/>
              </a:rPr>
              <a:t>19 listopada, godz. 9.00 – 14.00</a:t>
            </a:r>
            <a:r>
              <a:rPr lang="pl-PL" sz="2800" b="1" smtClean="0">
                <a:latin typeface="Arial" charset="0"/>
              </a:rPr>
              <a:t>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800" u="sng" smtClean="0">
                <a:latin typeface="Arial" charset="0"/>
              </a:rPr>
              <a:t>punkt rejestracji w Zintegrowanym Informatorze Pacjenta NFZ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800" u="sng" smtClean="0">
                <a:latin typeface="Arial" charset="0"/>
              </a:rPr>
              <a:t>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800" b="1" smtClean="0">
                <a:solidFill>
                  <a:srgbClr val="00A814"/>
                </a:solidFill>
                <a:latin typeface="Arial" charset="0"/>
              </a:rPr>
              <a:t>20 listopada, godz. 9.00 – 14.00</a:t>
            </a:r>
            <a:r>
              <a:rPr lang="pl-PL" sz="2800" b="1" smtClean="0">
                <a:latin typeface="Arial" charset="0"/>
              </a:rPr>
              <a:t>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800" u="sng" smtClean="0">
                <a:latin typeface="Arial" charset="0"/>
              </a:rPr>
              <a:t>porady ekspertów Urzędu Skarbowego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800" u="sng" smtClean="0">
                <a:latin typeface="Arial" charset="0"/>
              </a:rPr>
              <a:t>i UMiG Grodzisk Wielkopolski</a:t>
            </a:r>
            <a:endParaRPr lang="pl-PL" sz="2800" b="1" smtClean="0">
              <a:solidFill>
                <a:srgbClr val="00A814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pl-PL" sz="1400" b="1" smtClean="0">
              <a:solidFill>
                <a:srgbClr val="00A814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461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77050" cy="431800"/>
          </a:xfrm>
        </p:spPr>
        <p:txBody>
          <a:bodyPr/>
          <a:lstStyle/>
          <a:p>
            <a:pPr algn="l" eaLnBrk="1" hangingPunct="1"/>
            <a:r>
              <a:rPr lang="pl-PL" sz="2400" b="1" smtClean="0">
                <a:latin typeface="Arial" charset="0"/>
              </a:rPr>
              <a:t>Tydzień Przedsiębiorcy w ZUS</a:t>
            </a:r>
          </a:p>
        </p:txBody>
      </p:sp>
      <p:sp>
        <p:nvSpPr>
          <p:cNvPr id="18437" name="Rectangle 6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9144000" cy="554355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4000" b="1" smtClean="0">
                <a:latin typeface="Arial" charset="0"/>
              </a:rPr>
              <a:t>Tydzień Przedsiębiorcy</a:t>
            </a:r>
            <a:r>
              <a:rPr lang="pl-PL" b="1" smtClean="0">
                <a:latin typeface="Arial" charset="0"/>
              </a:rPr>
              <a:t>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b="1" smtClean="0">
                <a:latin typeface="Arial" charset="0"/>
              </a:rPr>
              <a:t>w Inspektoracie ZUS w Nowym Tomyślu</a:t>
            </a:r>
            <a:r>
              <a:rPr lang="pl-PL" sz="2000" b="1" smtClean="0">
                <a:latin typeface="Arial" charset="0"/>
              </a:rPr>
              <a:t>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pl-PL" sz="2000" b="1" smtClean="0">
              <a:solidFill>
                <a:srgbClr val="339933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000" b="1" smtClean="0">
                <a:solidFill>
                  <a:srgbClr val="339933"/>
                </a:solidFill>
                <a:latin typeface="Arial" charset="0"/>
              </a:rPr>
              <a:t>w programie: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pl-PL" sz="2800" u="sng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800" b="1" smtClean="0">
                <a:solidFill>
                  <a:srgbClr val="00A814"/>
                </a:solidFill>
                <a:latin typeface="Arial" charset="0"/>
              </a:rPr>
              <a:t>18 listopada, godz. 8.00 – 15.00</a:t>
            </a:r>
            <a:r>
              <a:rPr lang="pl-PL" sz="2800" b="1" smtClean="0">
                <a:latin typeface="Arial" charset="0"/>
              </a:rPr>
              <a:t>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800" u="sng" smtClean="0">
                <a:latin typeface="Arial" charset="0"/>
              </a:rPr>
              <a:t>porady ekspertów Urzędu Skarbowego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800" u="sng" smtClean="0">
                <a:latin typeface="Arial" charset="0"/>
              </a:rPr>
              <a:t>i UMiG Nowy Tomyśl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800" u="sng" smtClean="0">
                <a:latin typeface="Arial" charset="0"/>
              </a:rPr>
              <a:t>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800" b="1" smtClean="0">
                <a:solidFill>
                  <a:srgbClr val="00A814"/>
                </a:solidFill>
                <a:latin typeface="Arial" charset="0"/>
              </a:rPr>
              <a:t>22 listopada, godz. 9.00 – 14.00</a:t>
            </a:r>
            <a:r>
              <a:rPr lang="pl-PL" sz="2800" b="1" smtClean="0">
                <a:latin typeface="Arial" charset="0"/>
              </a:rPr>
              <a:t>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800" u="sng" smtClean="0">
                <a:latin typeface="Arial" charset="0"/>
              </a:rPr>
              <a:t>Szkolenie w Nowotomyskiej Izbie Gospodarczej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800" u="sng" smtClean="0">
                <a:latin typeface="Arial" charset="0"/>
              </a:rPr>
              <a:t>dla przedsiębiorców rozpoczynających działalność gospodarczą</a:t>
            </a:r>
            <a:endParaRPr lang="pl-PL" sz="2800" b="1" smtClean="0">
              <a:solidFill>
                <a:srgbClr val="00A814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pl-PL" sz="1400" b="1" smtClean="0">
              <a:solidFill>
                <a:srgbClr val="00A814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461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77050" cy="431800"/>
          </a:xfrm>
        </p:spPr>
        <p:txBody>
          <a:bodyPr/>
          <a:lstStyle/>
          <a:p>
            <a:pPr algn="l" eaLnBrk="1" hangingPunct="1"/>
            <a:r>
              <a:rPr lang="pl-PL" sz="2400" b="1" smtClean="0">
                <a:latin typeface="Arial" charset="0"/>
              </a:rPr>
              <a:t>Tydzień Przedsiębiorcy w ZUS</a:t>
            </a:r>
          </a:p>
        </p:txBody>
      </p:sp>
      <p:sp>
        <p:nvSpPr>
          <p:cNvPr id="19461" name="Rectangle 6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9144000" cy="55435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l-PL" sz="4000" b="1" smtClean="0">
                <a:latin typeface="Arial" charset="0"/>
              </a:rPr>
              <a:t>Tydzień Przedsiębiorcy</a:t>
            </a:r>
            <a:r>
              <a:rPr lang="pl-PL" b="1" smtClean="0">
                <a:latin typeface="Arial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pl-PL" b="1" smtClean="0">
                <a:latin typeface="Arial" charset="0"/>
              </a:rPr>
              <a:t>w Inspektoracie ZUS w Międzychodzie</a:t>
            </a:r>
            <a:r>
              <a:rPr lang="pl-PL" sz="2000" b="1" smtClean="0">
                <a:latin typeface="Arial" charset="0"/>
              </a:rPr>
              <a:t> </a:t>
            </a:r>
            <a:endParaRPr lang="pl-PL" sz="2000" b="1" smtClean="0">
              <a:solidFill>
                <a:srgbClr val="339933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pl-PL" sz="2000" b="1" smtClean="0">
              <a:solidFill>
                <a:srgbClr val="339933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sz="2000" b="1" smtClean="0">
                <a:solidFill>
                  <a:srgbClr val="339933"/>
                </a:solidFill>
                <a:latin typeface="Arial" charset="0"/>
              </a:rPr>
              <a:t>w programie:</a:t>
            </a:r>
            <a:endParaRPr lang="pl-PL" sz="2800" u="sng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sz="2400" b="1" smtClean="0">
                <a:solidFill>
                  <a:srgbClr val="00A814"/>
                </a:solidFill>
                <a:latin typeface="Arial" charset="0"/>
              </a:rPr>
              <a:t>18 i 22 listopada, godz. 10.00 – 14.00</a:t>
            </a:r>
            <a:r>
              <a:rPr lang="pl-PL" sz="2400" b="1" smtClean="0">
                <a:latin typeface="Arial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pl-PL" sz="2400" u="sng" smtClean="0">
                <a:latin typeface="Arial" charset="0"/>
              </a:rPr>
              <a:t>porady ekspertów Urzędu Skarbowego i UMiG Międzychód</a:t>
            </a:r>
          </a:p>
          <a:p>
            <a:pPr algn="ctr">
              <a:buFont typeface="Arial" charset="0"/>
              <a:buNone/>
            </a:pPr>
            <a:r>
              <a:rPr lang="pl-PL" sz="2400" b="1" smtClean="0">
                <a:solidFill>
                  <a:srgbClr val="00A814"/>
                </a:solidFill>
                <a:latin typeface="Arial" charset="0"/>
              </a:rPr>
              <a:t>19 listopada, godz. 10.00 – 14.00</a:t>
            </a:r>
            <a:r>
              <a:rPr lang="pl-PL" sz="2400" b="1" smtClean="0">
                <a:latin typeface="Arial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pl-PL" sz="2400" u="sng" smtClean="0">
                <a:latin typeface="Arial" charset="0"/>
              </a:rPr>
              <a:t>porady ekspertów Powiatowego Urzędu Pracy </a:t>
            </a:r>
          </a:p>
          <a:p>
            <a:pPr algn="ctr">
              <a:buFont typeface="Arial" charset="0"/>
              <a:buNone/>
            </a:pPr>
            <a:r>
              <a:rPr lang="pl-PL" sz="2400" b="1" smtClean="0">
                <a:solidFill>
                  <a:srgbClr val="00A814"/>
                </a:solidFill>
                <a:latin typeface="Arial" charset="0"/>
              </a:rPr>
              <a:t>20 listopada, godz. 10.00 – 14.00</a:t>
            </a:r>
            <a:r>
              <a:rPr lang="pl-PL" sz="2400" b="1" smtClean="0">
                <a:latin typeface="Arial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pl-PL" sz="2400" u="sng" smtClean="0">
                <a:latin typeface="Arial" charset="0"/>
              </a:rPr>
              <a:t>porady ekspertów Urzędu Gminy Kwilicz</a:t>
            </a:r>
          </a:p>
          <a:p>
            <a:pPr algn="ctr">
              <a:buFont typeface="Arial" charset="0"/>
              <a:buNone/>
            </a:pPr>
            <a:r>
              <a:rPr lang="pl-PL" sz="2400" b="1" smtClean="0">
                <a:solidFill>
                  <a:srgbClr val="00A814"/>
                </a:solidFill>
                <a:latin typeface="Arial" charset="0"/>
              </a:rPr>
              <a:t> 21 listopada, godz. 10.00 – 14.00</a:t>
            </a:r>
            <a:r>
              <a:rPr lang="pl-PL" sz="2400" b="1" smtClean="0">
                <a:latin typeface="Arial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pl-PL" sz="2400" u="sng" smtClean="0">
                <a:latin typeface="Arial" charset="0"/>
              </a:rPr>
              <a:t>porady ekspertów Urzędu Gminy Sieraków </a:t>
            </a:r>
            <a:endParaRPr lang="pl-PL" sz="2400" b="1" smtClean="0">
              <a:solidFill>
                <a:srgbClr val="00A814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pl-PL" sz="2400" b="1" smtClean="0">
              <a:solidFill>
                <a:srgbClr val="00A814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pl-PL" sz="2400" b="1" smtClean="0">
              <a:solidFill>
                <a:srgbClr val="00A814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461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77050" cy="431800"/>
          </a:xfrm>
        </p:spPr>
        <p:txBody>
          <a:bodyPr/>
          <a:lstStyle/>
          <a:p>
            <a:pPr algn="l" eaLnBrk="1" hangingPunct="1"/>
            <a:r>
              <a:rPr lang="pl-PL" sz="2400" b="1" smtClean="0">
                <a:latin typeface="Arial" charset="0"/>
              </a:rPr>
              <a:t>Tydzień Przedsiębiorcy w ZUS</a:t>
            </a:r>
          </a:p>
        </p:txBody>
      </p:sp>
      <p:sp>
        <p:nvSpPr>
          <p:cNvPr id="20485" name="Rectangle 6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9144000" cy="55435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l-PL" sz="4400" b="1" smtClean="0">
                <a:latin typeface="Arial" charset="0"/>
              </a:rPr>
              <a:t>Tydzień Przedsiębiorcy</a:t>
            </a:r>
            <a:r>
              <a:rPr lang="pl-PL" sz="3600" b="1" smtClean="0">
                <a:latin typeface="Arial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pl-PL" sz="3600" b="1" smtClean="0">
                <a:latin typeface="Arial" charset="0"/>
              </a:rPr>
              <a:t>w Inspektoracie w Szamotułach</a:t>
            </a:r>
            <a:r>
              <a:rPr lang="pl-PL" sz="2400" b="1" smtClean="0">
                <a:latin typeface="Arial" charset="0"/>
              </a:rPr>
              <a:t> </a:t>
            </a:r>
          </a:p>
          <a:p>
            <a:pPr algn="ctr">
              <a:buFont typeface="Arial" charset="0"/>
              <a:buNone/>
            </a:pPr>
            <a:endParaRPr lang="pl-PL" sz="2400" b="1" smtClean="0">
              <a:solidFill>
                <a:srgbClr val="339933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pl-PL" sz="2400" b="1" smtClean="0">
                <a:solidFill>
                  <a:srgbClr val="339933"/>
                </a:solidFill>
                <a:latin typeface="Arial" charset="0"/>
              </a:rPr>
              <a:t>w programie:</a:t>
            </a:r>
          </a:p>
          <a:p>
            <a:pPr algn="ctr">
              <a:buFont typeface="Arial" charset="0"/>
              <a:buNone/>
            </a:pPr>
            <a:r>
              <a:rPr lang="pl-PL" u="sng" smtClean="0">
                <a:latin typeface="Arial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pl-PL" b="1" smtClean="0">
                <a:solidFill>
                  <a:srgbClr val="00A814"/>
                </a:solidFill>
                <a:latin typeface="Arial" charset="0"/>
              </a:rPr>
              <a:t>20 listopada, godz. 8.00 – 15.00</a:t>
            </a:r>
            <a:r>
              <a:rPr lang="pl-PL" b="1" smtClean="0">
                <a:latin typeface="Arial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pl-PL" u="sng" smtClean="0">
                <a:latin typeface="Arial" charset="0"/>
              </a:rPr>
              <a:t>porady ekspertów Urzędu Skarbowego </a:t>
            </a:r>
          </a:p>
          <a:p>
            <a:pPr algn="ctr">
              <a:buFont typeface="Arial" charset="0"/>
              <a:buNone/>
            </a:pPr>
            <a:r>
              <a:rPr lang="pl-PL" u="sng" smtClean="0">
                <a:latin typeface="Arial" charset="0"/>
              </a:rPr>
              <a:t>i UMiG Szamotuły</a:t>
            </a:r>
            <a:endParaRPr lang="pl-PL" b="1" smtClean="0">
              <a:solidFill>
                <a:srgbClr val="00A814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pl-PL" sz="1600" b="1" smtClean="0">
              <a:solidFill>
                <a:srgbClr val="00A814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4612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77050" cy="431800"/>
          </a:xfrm>
        </p:spPr>
        <p:txBody>
          <a:bodyPr/>
          <a:lstStyle/>
          <a:p>
            <a:pPr algn="l" eaLnBrk="1" hangingPunct="1"/>
            <a:r>
              <a:rPr lang="pl-PL" sz="2400" b="1" smtClean="0">
                <a:latin typeface="Arial" charset="0"/>
              </a:rPr>
              <a:t>Tydzień Przedsiębiorcy w ZUS</a:t>
            </a:r>
          </a:p>
        </p:txBody>
      </p:sp>
      <p:sp>
        <p:nvSpPr>
          <p:cNvPr id="21509" name="Rectangle 6"/>
          <p:cNvSpPr>
            <a:spLocks noGrp="1"/>
          </p:cNvSpPr>
          <p:nvPr>
            <p:ph type="body" idx="4294967295"/>
          </p:nvPr>
        </p:nvSpPr>
        <p:spPr>
          <a:xfrm>
            <a:off x="107950" y="1125538"/>
            <a:ext cx="8928100" cy="554355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4000" b="1" u="sng" smtClean="0">
                <a:solidFill>
                  <a:srgbClr val="008000"/>
                </a:solidFill>
                <a:latin typeface="Arial" charset="0"/>
              </a:rPr>
              <a:t>Dobrowolna spłata należności</a:t>
            </a:r>
            <a:r>
              <a:rPr lang="pl-PL" sz="4000" b="1" smtClean="0">
                <a:solidFill>
                  <a:srgbClr val="008000"/>
                </a:solidFill>
                <a:latin typeface="Arial" charset="0"/>
              </a:rPr>
              <a:t>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b="1" smtClean="0">
                <a:solidFill>
                  <a:srgbClr val="008000"/>
                </a:solidFill>
                <a:latin typeface="Arial" charset="0"/>
              </a:rPr>
              <a:t>w ramach udzielania ulg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b="1" smtClean="0">
                <a:solidFill>
                  <a:srgbClr val="008000"/>
                </a:solidFill>
                <a:latin typeface="Arial" charset="0"/>
              </a:rPr>
              <a:t>oraz zasady obowiązujące w zakresie umarzania należności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</a:rPr>
              <a:t>	bezpłatne seminarium dla Klientów ZUS</a:t>
            </a:r>
            <a:endParaRPr lang="pl-PL" sz="2400" b="1" smtClean="0">
              <a:solidFill>
                <a:srgbClr val="00800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4000" b="1" u="sng" smtClean="0">
                <a:solidFill>
                  <a:srgbClr val="008000"/>
                </a:solidFill>
                <a:latin typeface="Arial" charset="0"/>
              </a:rPr>
              <a:t>18 listopada 2013 r.</a:t>
            </a:r>
            <a:endParaRPr lang="pl-PL" sz="400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3600" smtClean="0">
                <a:latin typeface="Arial" charset="0"/>
              </a:rPr>
              <a:t>godz.</a:t>
            </a:r>
            <a:r>
              <a:rPr lang="pl-PL" sz="3600" b="1" smtClean="0">
                <a:latin typeface="Arial" charset="0"/>
              </a:rPr>
              <a:t> 10.00 – 12.00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800" smtClean="0">
                <a:latin typeface="Arial" charset="0"/>
              </a:rPr>
              <a:t>rejestracja: tel.</a:t>
            </a:r>
            <a:r>
              <a:rPr lang="pl-PL" sz="4400" smtClean="0">
                <a:latin typeface="Arial" charset="0"/>
              </a:rPr>
              <a:t> </a:t>
            </a:r>
            <a:r>
              <a:rPr lang="pl-PL" sz="3600" b="1" u="sng" smtClean="0">
                <a:solidFill>
                  <a:srgbClr val="0000FF"/>
                </a:solidFill>
                <a:latin typeface="Arial" charset="0"/>
              </a:rPr>
              <a:t>61 841 68 97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800" smtClean="0">
                <a:latin typeface="Arial" charset="0"/>
              </a:rPr>
              <a:t>email: </a:t>
            </a:r>
            <a:r>
              <a:rPr lang="pl-PL" sz="2800" b="1" u="sng" smtClean="0">
                <a:solidFill>
                  <a:srgbClr val="0000FF"/>
                </a:solidFill>
                <a:latin typeface="Arial" charset="0"/>
              </a:rPr>
              <a:t>nowickama@zus.pl</a:t>
            </a:r>
            <a:endParaRPr lang="pl-PL" sz="2800" b="1" u="sng" smtClean="0">
              <a:solidFill>
                <a:schemeClr val="accent2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</a:rPr>
              <a:t>miejsce:</a:t>
            </a:r>
            <a:r>
              <a:rPr lang="pl-PL" sz="2800" smtClean="0">
                <a:latin typeface="Arial" charset="0"/>
              </a:rPr>
              <a:t> </a:t>
            </a:r>
            <a:r>
              <a:rPr lang="pl-PL" sz="2000" u="sng" smtClean="0">
                <a:latin typeface="Arial" charset="0"/>
              </a:rPr>
              <a:t>Zakład Ubezpieczeń Społecznych Inspektorat w Poznaniu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000" u="sng" smtClean="0">
                <a:latin typeface="Arial" charset="0"/>
              </a:rPr>
              <a:t>ul. Fabryczna 27/28, sala nr 102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pl-PL" sz="2800" b="1" smtClean="0"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ja_ppsx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prezentacja_ppsx</Template>
  <TotalTime>507</TotalTime>
  <Words>1106</Words>
  <Application>Microsoft Office PowerPoint</Application>
  <PresentationFormat>Pokaz na ekranie (4:3)</PresentationFormat>
  <Paragraphs>294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Szablon projektu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prezentacja_ppsx</vt:lpstr>
      <vt:lpstr>Slajd 1</vt:lpstr>
      <vt:lpstr>Tydzień Przedsiębiorcy w ZUS</vt:lpstr>
      <vt:lpstr>Tydzień Przedsiębiorcy w ZUS</vt:lpstr>
      <vt:lpstr>Tydzień Przedsiębiorcy w ZUS</vt:lpstr>
      <vt:lpstr>Tydzień Przedsiębiorcy w ZUS</vt:lpstr>
      <vt:lpstr>Tydzień Przedsiębiorcy w ZUS</vt:lpstr>
      <vt:lpstr>Tydzień Przedsiębiorcy w ZUS</vt:lpstr>
      <vt:lpstr>Tydzień Przedsiębiorcy w ZUS</vt:lpstr>
      <vt:lpstr>Tydzień Przedsiębiorcy w ZUS</vt:lpstr>
      <vt:lpstr>Tydzień Przedsiębiorcy w ZUS</vt:lpstr>
      <vt:lpstr>Tydzień Przedsiębiorcy w ZUS</vt:lpstr>
      <vt:lpstr>Tydzień Przedsiębiorcy w ZUS</vt:lpstr>
      <vt:lpstr>Tydzień Przedsiębiorcy w ZUS</vt:lpstr>
      <vt:lpstr>Tydzień Przedsiębiorcy w ZUS</vt:lpstr>
      <vt:lpstr>Tydzień Przedsiębiorcy w ZUS</vt:lpstr>
      <vt:lpstr>Tydzień Przedsiębiorcy w ZUS</vt:lpstr>
      <vt:lpstr>Tydzień Przedsiębiorcy w ZUS</vt:lpstr>
      <vt:lpstr>Tydzień Przedsiębiorcy w ZUS</vt:lpstr>
      <vt:lpstr>Tydzień Przedsiębiorcy w ZUS</vt:lpstr>
      <vt:lpstr>Tydzień Przedsiębiorcy w ZUS</vt:lpstr>
      <vt:lpstr>Tydzień Przedsiębiorcy w ZUS</vt:lpstr>
      <vt:lpstr>Tydzień Przedsiębiorcy w ZUS</vt:lpstr>
      <vt:lpstr>Tydzień Przedsiębiorcy w ZUS</vt:lpstr>
      <vt:lpstr>Tydzień Przedsiębiorcy w ZUS</vt:lpstr>
      <vt:lpstr>Tydzień Przedsiębiorcy w ZUS</vt:lpstr>
      <vt:lpstr>Tydzień Przedsiębiorcy w ZUS</vt:lpstr>
      <vt:lpstr>Tydzień Przedsiębiorcy w ZUS</vt:lpstr>
      <vt:lpstr>Tydzień Przedsiębiorcy w ZUS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LISOWSKA, Grazyna</dc:creator>
  <cp:lastModifiedBy>marlena.nowicka</cp:lastModifiedBy>
  <cp:revision>68</cp:revision>
  <dcterms:created xsi:type="dcterms:W3CDTF">2013-02-24T08:26:17Z</dcterms:created>
  <dcterms:modified xsi:type="dcterms:W3CDTF">2013-11-08T06:17:55Z</dcterms:modified>
</cp:coreProperties>
</file>