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7" r:id="rId2"/>
    <p:sldId id="258" r:id="rId3"/>
    <p:sldId id="260" r:id="rId4"/>
    <p:sldId id="261" r:id="rId5"/>
    <p:sldId id="262" r:id="rId6"/>
    <p:sldId id="268" r:id="rId7"/>
    <p:sldId id="267" r:id="rId8"/>
    <p:sldId id="269" r:id="rId9"/>
    <p:sldId id="275" r:id="rId10"/>
    <p:sldId id="263" r:id="rId11"/>
    <p:sldId id="265" r:id="rId12"/>
    <p:sldId id="264" r:id="rId13"/>
    <p:sldId id="270" r:id="rId14"/>
    <p:sldId id="271" r:id="rId15"/>
    <p:sldId id="272" r:id="rId16"/>
    <p:sldId id="273" r:id="rId17"/>
    <p:sldId id="266" r:id="rId18"/>
    <p:sldId id="279" r:id="rId19"/>
    <p:sldId id="274" r:id="rId20"/>
    <p:sldId id="277" r:id="rId21"/>
    <p:sldId id="278" r:id="rId22"/>
    <p:sldId id="290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6" r:id="rId48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5" autoAdjust="0"/>
    <p:restoredTop sz="99462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 smtClean="0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126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 smtClean="0"/>
              <a:t>Kliknij, aby edytować styl</a:t>
            </a:r>
            <a:endParaRPr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 smtClean="0"/>
              <a:t>Kliknij, aby edytować styl</a:t>
            </a:r>
            <a:endParaRPr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Dowolny kształt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Dowolny kształt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Dowolny kształt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Dowolny kształt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Dowolny kształt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39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40" name="Tekst — symbol zastępczy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1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2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3" name="Tekst — symbol zastępczy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Edytuj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2016-08-24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764376" y="3054926"/>
            <a:ext cx="6858002" cy="1828800"/>
          </a:xfrm>
        </p:spPr>
        <p:txBody>
          <a:bodyPr rtlCol="0">
            <a:noAutofit/>
          </a:bodyPr>
          <a:lstStyle/>
          <a:p>
            <a:pPr algn="ctr" rtl="0"/>
            <a:r>
              <a:rPr lang="pl" dirty="0" smtClean="0"/>
              <a:t>Przebieg realizacji remontu</a:t>
            </a:r>
            <a:r>
              <a:rPr lang="pl" sz="6000" dirty="0" smtClean="0"/>
              <a:t/>
            </a:r>
            <a:br>
              <a:rPr lang="pl" sz="6000" dirty="0" smtClean="0"/>
            </a:br>
            <a:r>
              <a:rPr lang="pl" sz="6000" dirty="0" smtClean="0"/>
              <a:t> </a:t>
            </a:r>
            <a:r>
              <a:rPr lang="pl" sz="3600" dirty="0" smtClean="0"/>
              <a:t>Szkoły Podstawowej </a:t>
            </a:r>
            <a:br>
              <a:rPr lang="pl" sz="3600" dirty="0" smtClean="0"/>
            </a:br>
            <a:r>
              <a:rPr lang="pl" sz="3600" dirty="0" smtClean="0"/>
              <a:t>im. </a:t>
            </a:r>
            <a:r>
              <a:rPr lang="pl-PL" sz="3600" dirty="0" smtClean="0"/>
              <a:t>k</a:t>
            </a:r>
            <a:r>
              <a:rPr lang="pl" sz="3600" dirty="0" smtClean="0"/>
              <a:t>s. Jana Twardowskiego w Rząśniku</a:t>
            </a:r>
            <a:endParaRPr lang="pl" sz="3600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18654" y="443346"/>
            <a:ext cx="5652655" cy="720436"/>
          </a:xfrm>
        </p:spPr>
        <p:txBody>
          <a:bodyPr rtlCol="0">
            <a:normAutofit/>
          </a:bodyPr>
          <a:lstStyle/>
          <a:p>
            <a:r>
              <a:rPr lang="pl-PL" dirty="0" smtClean="0"/>
              <a:t>wymianę drzwi do sal, </a:t>
            </a:r>
            <a:endParaRPr lang="pl" dirty="0"/>
          </a:p>
        </p:txBody>
      </p:sp>
      <p:pic>
        <p:nvPicPr>
          <p:cNvPr id="2050" name="Picture 2" descr="C:\Users\Ania Dyl\Desktop\remont szkoły\DSC_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3490" y="1468582"/>
            <a:ext cx="8368145" cy="482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ia Dyl\Desktop\remont szkoły\DSC_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18" y="205513"/>
            <a:ext cx="4679370" cy="3119580"/>
          </a:xfrm>
          <a:prstGeom prst="rect">
            <a:avLst/>
          </a:prstGeom>
          <a:noFill/>
        </p:spPr>
      </p:pic>
      <p:pic>
        <p:nvPicPr>
          <p:cNvPr id="3075" name="Picture 3" descr="C:\Users\Ania Dyl\Desktop\remont szkoły\DSC_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8364" y="1847274"/>
            <a:ext cx="7069280" cy="47128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360218" y="498764"/>
            <a:ext cx="5555673" cy="1219200"/>
          </a:xfrm>
        </p:spPr>
        <p:txBody>
          <a:bodyPr rtlCol="0">
            <a:normAutofit fontScale="90000"/>
          </a:bodyPr>
          <a:lstStyle/>
          <a:p>
            <a:pPr>
              <a:buFont typeface="Wingdings" pitchFamily="2" charset="2"/>
              <a:buChar char="Ø"/>
            </a:pPr>
            <a:r>
              <a:rPr lang="pl-PL" sz="3200" dirty="0" smtClean="0"/>
              <a:t> gruntowny remont  łazienki dla przedszkolaków, </a:t>
            </a:r>
            <a:endParaRPr lang="pl" sz="3200" dirty="0"/>
          </a:p>
        </p:txBody>
      </p:sp>
      <p:pic>
        <p:nvPicPr>
          <p:cNvPr id="5122" name="Picture 2" descr="C:\Users\Ania Dyl\Desktop\remont szkoły\DSC_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73637" y="221673"/>
            <a:ext cx="3976253" cy="5964380"/>
          </a:xfrm>
          <a:prstGeom prst="rect">
            <a:avLst/>
          </a:prstGeom>
          <a:noFill/>
        </p:spPr>
      </p:pic>
      <p:pic>
        <p:nvPicPr>
          <p:cNvPr id="5123" name="Picture 3" descr="C:\Users\Ania Dyl\Desktop\remont szkoły\DSC_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736" y="1939636"/>
            <a:ext cx="6546272" cy="4364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403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nia Dyl\Desktop\remont szkoły\DSC_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5564" y="415636"/>
            <a:ext cx="8936182" cy="5839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nia Dyl\Desktop\remont szkoły\DSC_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6510" y="336667"/>
            <a:ext cx="8645235" cy="57731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98764" y="1997471"/>
            <a:ext cx="40316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pl-PL" sz="2800" dirty="0" smtClean="0">
                <a:solidFill>
                  <a:schemeClr val="tx2"/>
                </a:solidFill>
              </a:rPr>
              <a:t> wykonanie pomieszczeń kuchennych zgodnych z wymogami sanepidu. </a:t>
            </a:r>
            <a:endParaRPr lang="pl-PL" sz="2800" dirty="0">
              <a:solidFill>
                <a:schemeClr val="tx2"/>
              </a:solidFill>
            </a:endParaRPr>
          </a:p>
        </p:txBody>
      </p:sp>
      <p:pic>
        <p:nvPicPr>
          <p:cNvPr id="7170" name="Picture 2" descr="C:\Users\Ania Dyl\Desktop\remont szkoły\DSC_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763" y="969818"/>
            <a:ext cx="7398329" cy="493221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nia Dyl\Desktop\remont szkoły\DSC_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673" y="540326"/>
            <a:ext cx="5306291" cy="5167747"/>
          </a:xfrm>
          <a:prstGeom prst="rect">
            <a:avLst/>
          </a:prstGeom>
          <a:noFill/>
        </p:spPr>
      </p:pic>
      <p:pic>
        <p:nvPicPr>
          <p:cNvPr id="8195" name="Picture 3" descr="C:\Users\Ania Dyl\Desktop\remont szkoły\DSC_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0363" y="609600"/>
            <a:ext cx="6251863" cy="515389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29490" y="307354"/>
            <a:ext cx="11249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>
                <a:solidFill>
                  <a:schemeClr val="tx2"/>
                </a:solidFill>
              </a:rPr>
              <a:t>Powstał chodnik prowadzący do wejścia od strony północnej.</a:t>
            </a:r>
            <a:endParaRPr lang="pl-PL" sz="2800" dirty="0">
              <a:solidFill>
                <a:schemeClr val="tx2"/>
              </a:solidFill>
            </a:endParaRPr>
          </a:p>
        </p:txBody>
      </p:sp>
      <p:pic>
        <p:nvPicPr>
          <p:cNvPr id="9218" name="Picture 2" descr="C:\Users\Ania Dyl\Desktop\remont szkoły\DSC_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9236" y="1332344"/>
            <a:ext cx="7259782" cy="48398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ia Dyl\Desktop\remont szkoły\DSC_02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963" y="290947"/>
            <a:ext cx="6089070" cy="4059380"/>
          </a:xfrm>
          <a:prstGeom prst="rect">
            <a:avLst/>
          </a:prstGeom>
          <a:noFill/>
        </p:spPr>
      </p:pic>
      <p:pic>
        <p:nvPicPr>
          <p:cNvPr id="5123" name="Picture 3" descr="C:\Users\Ania Dyl\Desktop\remont szkoły\DSC_0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5383" y="2865583"/>
            <a:ext cx="5614554" cy="374303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ia Dyl\Desktop\remont szkoły\DSC_0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1526" y="2244438"/>
            <a:ext cx="5683827" cy="3789218"/>
          </a:xfrm>
          <a:prstGeom prst="rect">
            <a:avLst/>
          </a:prstGeom>
          <a:noFill/>
        </p:spPr>
      </p:pic>
      <p:pic>
        <p:nvPicPr>
          <p:cNvPr id="10243" name="Picture 3" descr="C:\Users\Ania Dyl\Desktop\remont szkoły\DSC_0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626" y="277089"/>
            <a:ext cx="5943602" cy="396240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a Dyl\Desktop\remont szkoły\DSC_0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6836" y="1617611"/>
            <a:ext cx="8007928" cy="4785498"/>
          </a:xfrm>
          <a:prstGeom prst="rect">
            <a:avLst/>
          </a:prstGeom>
          <a:noFill/>
        </p:spPr>
      </p:pic>
      <p:sp>
        <p:nvSpPr>
          <p:cNvPr id="5" name="Zwój poziomy 4"/>
          <p:cNvSpPr/>
          <p:nvPr/>
        </p:nvSpPr>
        <p:spPr>
          <a:xfrm>
            <a:off x="1233055" y="1"/>
            <a:ext cx="10432472" cy="1565564"/>
          </a:xfrm>
          <a:prstGeom prst="horizontalScrol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/>
              <a:t>S</a:t>
            </a:r>
            <a:r>
              <a:rPr lang="pl" sz="2800" dirty="0" smtClean="0"/>
              <a:t>zkoła Podstawowa im. </a:t>
            </a:r>
            <a:r>
              <a:rPr lang="pl-PL" sz="2800" dirty="0" smtClean="0"/>
              <a:t>k</a:t>
            </a:r>
            <a:r>
              <a:rPr lang="pl" sz="2800" dirty="0" smtClean="0"/>
              <a:t>s. Jana Twardowskiego </a:t>
            </a:r>
          </a:p>
          <a:p>
            <a:pPr algn="ctr"/>
            <a:r>
              <a:rPr lang="pl" sz="2800" dirty="0" smtClean="0"/>
              <a:t>w Rząśniku</a:t>
            </a:r>
            <a:endParaRPr lang="pl-PL" sz="2800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" y="1440872"/>
            <a:ext cx="46135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solidFill>
                  <a:schemeClr val="tx2"/>
                </a:solidFill>
              </a:rPr>
              <a:t>Pomiędzy halą </a:t>
            </a:r>
          </a:p>
          <a:p>
            <a:pPr algn="ctr"/>
            <a:r>
              <a:rPr lang="pl-PL" sz="3200" dirty="0" smtClean="0">
                <a:solidFill>
                  <a:schemeClr val="tx2"/>
                </a:solidFill>
              </a:rPr>
              <a:t>a boiskiem powstał parking dla rodziców przyszłych przedszkolaków.</a:t>
            </a:r>
            <a:endParaRPr lang="pl-PL" sz="3200" dirty="0">
              <a:solidFill>
                <a:schemeClr val="tx2"/>
              </a:solidFill>
            </a:endParaRPr>
          </a:p>
        </p:txBody>
      </p:sp>
      <p:pic>
        <p:nvPicPr>
          <p:cNvPr id="3074" name="Picture 2" descr="C:\Users\Ania Dyl\Desktop\remont szkoły\DSC_0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5791" y="665018"/>
            <a:ext cx="6608618" cy="469669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ia Dyl\Desktop\remont szkoły\DSC_02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654" y="886691"/>
            <a:ext cx="5839692" cy="4488872"/>
          </a:xfrm>
          <a:prstGeom prst="rect">
            <a:avLst/>
          </a:prstGeom>
          <a:noFill/>
        </p:spPr>
      </p:pic>
      <p:pic>
        <p:nvPicPr>
          <p:cNvPr id="4099" name="Picture 3" descr="C:\Users\Ania Dyl\Desktop\remont szkoły\DSC_0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0411" y="900547"/>
            <a:ext cx="5635334" cy="45165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ia Dyl\Desktop\remont szkoły\DSC_0w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9273" y="307108"/>
            <a:ext cx="7910946" cy="5634182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35528" y="900546"/>
            <a:ext cx="324196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solidFill>
                  <a:schemeClr val="tx2"/>
                </a:solidFill>
              </a:rPr>
              <a:t>	Wykonane zostały także prace remontowe na placu zabaw, m.in.: zadaszenie nad piaskownicą.</a:t>
            </a:r>
          </a:p>
          <a:p>
            <a:r>
              <a:rPr lang="pl-PL" sz="2000" dirty="0" smtClean="0">
                <a:solidFill>
                  <a:schemeClr val="tx2"/>
                </a:solidFill>
              </a:rPr>
              <a:t>	Ogród przedszkolny zaspokaja potrzeby ruchowe dzieci na świeżym powietrzu, kolorowe </a:t>
            </a:r>
          </a:p>
          <a:p>
            <a:r>
              <a:rPr lang="pl-PL" sz="2000" dirty="0" smtClean="0">
                <a:solidFill>
                  <a:schemeClr val="tx2"/>
                </a:solidFill>
              </a:rPr>
              <a:t>i bezpieczne urządzenia zachęcają do zabawy. </a:t>
            </a:r>
            <a:endParaRPr lang="pl-PL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600" dirty="0" smtClean="0"/>
              <a:t>A oto efekty …</a:t>
            </a:r>
            <a:endParaRPr lang="pl-PL" sz="6600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95745" y="955963"/>
            <a:ext cx="109035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	</a:t>
            </a:r>
            <a:r>
              <a:rPr lang="pl-PL" sz="3200" dirty="0" smtClean="0">
                <a:solidFill>
                  <a:schemeClr val="tx2"/>
                </a:solidFill>
              </a:rPr>
              <a:t>W budynku szkolnym znajduje się 6 oddziałów przedszkolnych, gdzie mogą uczęszczać dzieci </a:t>
            </a:r>
            <a:endParaRPr lang="pl-PL" sz="3200" dirty="0" smtClean="0">
              <a:solidFill>
                <a:schemeClr val="tx2"/>
              </a:solidFill>
            </a:endParaRPr>
          </a:p>
          <a:p>
            <a:r>
              <a:rPr lang="pl-PL" sz="3200" dirty="0" smtClean="0">
                <a:solidFill>
                  <a:schemeClr val="tx2"/>
                </a:solidFill>
              </a:rPr>
              <a:t>w </a:t>
            </a:r>
            <a:r>
              <a:rPr lang="pl-PL" sz="3200" dirty="0" smtClean="0">
                <a:solidFill>
                  <a:schemeClr val="tx2"/>
                </a:solidFill>
              </a:rPr>
              <a:t>wieku od 3 do 6 roku życia. </a:t>
            </a:r>
          </a:p>
          <a:p>
            <a:r>
              <a:rPr lang="pl-PL" sz="3200" dirty="0" smtClean="0">
                <a:solidFill>
                  <a:schemeClr val="tx2"/>
                </a:solidFill>
              </a:rPr>
              <a:t>	Sale są jasne i przestronne, dzięki temu przedszkolaki mają zapewnione najlepsze warunki do zabawy i zdobywania nowej wiedzy. </a:t>
            </a:r>
          </a:p>
          <a:p>
            <a:r>
              <a:rPr lang="pl-PL" sz="3200" dirty="0" smtClean="0">
                <a:solidFill>
                  <a:schemeClr val="tx2"/>
                </a:solidFill>
              </a:rPr>
              <a:t>	Zakupione zostały nowe meble, </a:t>
            </a:r>
            <a:r>
              <a:rPr lang="pl-PL" sz="3200" smtClean="0">
                <a:solidFill>
                  <a:schemeClr val="tx2"/>
                </a:solidFill>
              </a:rPr>
              <a:t>stoliki </a:t>
            </a:r>
            <a:endParaRPr lang="pl-PL" sz="3200" smtClean="0">
              <a:solidFill>
                <a:schemeClr val="tx2"/>
              </a:solidFill>
            </a:endParaRPr>
          </a:p>
          <a:p>
            <a:r>
              <a:rPr lang="pl-PL" sz="3200" smtClean="0">
                <a:solidFill>
                  <a:schemeClr val="tx2"/>
                </a:solidFill>
              </a:rPr>
              <a:t>i </a:t>
            </a:r>
            <a:r>
              <a:rPr lang="pl-PL" sz="3200" dirty="0" smtClean="0">
                <a:solidFill>
                  <a:schemeClr val="tx2"/>
                </a:solidFill>
              </a:rPr>
              <a:t>krzesełka, a przede wszystkim zabawki oraz pomoce dydaktyczne.</a:t>
            </a:r>
            <a:endParaRPr lang="pl-PL" sz="32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ilustracje\118454362_175231284113702_902196483417640884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236" y="2743199"/>
            <a:ext cx="3415873" cy="2424547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90945" y="706583"/>
            <a:ext cx="40870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chemeClr val="tx2"/>
                </a:solidFill>
              </a:rPr>
              <a:t>GRUPA </a:t>
            </a:r>
          </a:p>
          <a:p>
            <a:pPr algn="ctr"/>
            <a:r>
              <a:rPr lang="pl-PL" sz="4800" dirty="0" smtClean="0">
                <a:solidFill>
                  <a:schemeClr val="tx2"/>
                </a:solidFill>
              </a:rPr>
              <a:t>„0” A</a:t>
            </a:r>
            <a:endParaRPr lang="pl-PL" sz="4800" dirty="0">
              <a:solidFill>
                <a:schemeClr val="tx2"/>
              </a:solidFill>
            </a:endParaRPr>
          </a:p>
        </p:txBody>
      </p:sp>
      <p:pic>
        <p:nvPicPr>
          <p:cNvPr id="7171" name="Picture 3" descr="C:\Users\Ania Dyl\Desktop\remont szkoły\DSC_00w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0327" y="637308"/>
            <a:ext cx="7484918" cy="52647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ilustracje\118616641_175230860780411_4356017422122559473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079" y="2521528"/>
            <a:ext cx="3708662" cy="2632364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63235" y="803564"/>
            <a:ext cx="4100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chemeClr val="tx2"/>
                </a:solidFill>
              </a:rPr>
              <a:t>GRUPA </a:t>
            </a:r>
          </a:p>
          <a:p>
            <a:pPr algn="ctr"/>
            <a:r>
              <a:rPr lang="pl-PL" sz="4800" dirty="0" smtClean="0">
                <a:solidFill>
                  <a:schemeClr val="tx2"/>
                </a:solidFill>
              </a:rPr>
              <a:t>„0” B</a:t>
            </a:r>
            <a:endParaRPr lang="pl-PL" sz="4800" dirty="0">
              <a:solidFill>
                <a:schemeClr val="tx2"/>
              </a:solidFill>
            </a:endParaRPr>
          </a:p>
        </p:txBody>
      </p:sp>
      <p:pic>
        <p:nvPicPr>
          <p:cNvPr id="8195" name="Picture 3" descr="C:\Users\Ania Dyl\Desktop\remont szkoły\DSC_00w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8371" y="775855"/>
            <a:ext cx="7668491" cy="511232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ilustracje\118510511_175230960780401_7824189633422443462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64" y="2909454"/>
            <a:ext cx="3265781" cy="2318013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63238" y="1191491"/>
            <a:ext cx="37130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chemeClr val="tx2"/>
                </a:solidFill>
              </a:rPr>
              <a:t>GRUPA </a:t>
            </a:r>
          </a:p>
          <a:p>
            <a:pPr algn="ctr"/>
            <a:r>
              <a:rPr lang="pl-PL" sz="4800" dirty="0" smtClean="0">
                <a:solidFill>
                  <a:schemeClr val="tx2"/>
                </a:solidFill>
              </a:rPr>
              <a:t>„0” C</a:t>
            </a:r>
            <a:endParaRPr lang="pl-PL" sz="4800" dirty="0">
              <a:solidFill>
                <a:schemeClr val="tx2"/>
              </a:solidFill>
            </a:endParaRPr>
          </a:p>
        </p:txBody>
      </p:sp>
      <p:pic>
        <p:nvPicPr>
          <p:cNvPr id="9219" name="Picture 3" descr="C:\Users\Ania Dyl\Desktop\remont szkoły\DSC_00w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8209" y="568036"/>
            <a:ext cx="7876310" cy="52508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ilustracje\118311488_175231170780380_9032438279815955307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03" y="2812473"/>
            <a:ext cx="3279235" cy="2327563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554181" y="997527"/>
            <a:ext cx="3394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chemeClr val="tx2"/>
                </a:solidFill>
              </a:rPr>
              <a:t>GRUPA „0” D</a:t>
            </a:r>
            <a:endParaRPr lang="pl-PL" sz="4800" dirty="0">
              <a:solidFill>
                <a:schemeClr val="tx2"/>
              </a:solidFill>
            </a:endParaRPr>
          </a:p>
        </p:txBody>
      </p:sp>
      <p:pic>
        <p:nvPicPr>
          <p:cNvPr id="10243" name="Picture 3" descr="C:\Users\Ania Dyl\Desktop\remont szkoły\DSC_00w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2846" y="623455"/>
            <a:ext cx="7855526" cy="523701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ilustracje\118039959_175231147447049_4871236636106851524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842" y="2791691"/>
            <a:ext cx="3474429" cy="2466109"/>
          </a:xfrm>
          <a:prstGeom prst="rect">
            <a:avLst/>
          </a:prstGeom>
          <a:noFill/>
        </p:spPr>
      </p:pic>
      <p:pic>
        <p:nvPicPr>
          <p:cNvPr id="4" name="Obraz 3" descr="C:\Users\Ania Dyl\Desktop\remont szkoły\DSC_00w1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0550" y="628650"/>
            <a:ext cx="7458075" cy="53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328613" y="1014413"/>
            <a:ext cx="40147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dirty="0" smtClean="0">
                <a:solidFill>
                  <a:schemeClr val="tx2"/>
                </a:solidFill>
              </a:rPr>
              <a:t>GRUPA </a:t>
            </a:r>
          </a:p>
          <a:p>
            <a:pPr algn="ctr"/>
            <a:r>
              <a:rPr lang="pl-PL" sz="4800" dirty="0" smtClean="0">
                <a:solidFill>
                  <a:schemeClr val="tx2"/>
                </a:solidFill>
              </a:rPr>
              <a:t>„0” E</a:t>
            </a:r>
            <a:endParaRPr lang="pl-PL" sz="4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073236" y="609600"/>
            <a:ext cx="6925688" cy="4170218"/>
          </a:xfrm>
        </p:spPr>
        <p:txBody>
          <a:bodyPr>
            <a:normAutofit/>
          </a:bodyPr>
          <a:lstStyle/>
          <a:p>
            <a:pPr algn="ctr"/>
            <a:r>
              <a:rPr lang="pl-PL" sz="2700" i="1" dirty="0" smtClean="0"/>
              <a:t>… Niech każdy z nas, wytrwale </a:t>
            </a:r>
            <a:br>
              <a:rPr lang="pl-PL" sz="2700" i="1" dirty="0" smtClean="0"/>
            </a:br>
            <a:r>
              <a:rPr lang="pl-PL" sz="2700" i="1" dirty="0" smtClean="0"/>
              <a:t>i z zapałem,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i="1" dirty="0" smtClean="0"/>
              <a:t>zmierza tą drogą wciąż dalej i dalej.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i="1" dirty="0" smtClean="0"/>
              <a:t>I aby kiedyś, po latach wielu,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i="1" dirty="0" smtClean="0"/>
              <a:t>mógł wreszcie stanąć u swego celu …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> </a:t>
            </a:r>
            <a:br>
              <a:rPr lang="pl-PL" sz="2700" dirty="0" smtClean="0"/>
            </a:br>
            <a:r>
              <a:rPr lang="pl-PL" sz="2700" i="1" dirty="0" smtClean="0"/>
              <a:t>                                                                              z Pieśni Szkoły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ilustracje\118283796_175231364113694_1046592713161409216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257" y="2286001"/>
            <a:ext cx="3298754" cy="2341417"/>
          </a:xfrm>
          <a:prstGeom prst="rect">
            <a:avLst/>
          </a:prstGeom>
          <a:noFill/>
        </p:spPr>
      </p:pic>
      <p:pic>
        <p:nvPicPr>
          <p:cNvPr id="12291" name="Picture 3" descr="C:\Users\Ania Dyl\Desktop\remont szkoły\DSC_00w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6535" y="429491"/>
            <a:ext cx="8291947" cy="5527964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401782" y="637310"/>
            <a:ext cx="2757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chemeClr val="tx2"/>
                </a:solidFill>
              </a:rPr>
              <a:t>GRUPA „0” F</a:t>
            </a:r>
            <a:endParaRPr lang="pl-PL" sz="48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65018" y="1094509"/>
            <a:ext cx="626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/>
          </a:p>
        </p:txBody>
      </p:sp>
      <p:sp>
        <p:nvSpPr>
          <p:cNvPr id="3" name="pole tekstowe 2"/>
          <p:cNvSpPr txBox="1"/>
          <p:nvPr/>
        </p:nvSpPr>
        <p:spPr>
          <a:xfrm>
            <a:off x="235527" y="1302327"/>
            <a:ext cx="501534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tx2"/>
                </a:solidFill>
              </a:rPr>
              <a:t>	Dzieci z oddziałów przedszkolnych wchodzą do budynku szkoły dwoma wejściami. Sprzyja to miłej </a:t>
            </a:r>
          </a:p>
          <a:p>
            <a:r>
              <a:rPr lang="pl-PL" sz="2400" dirty="0" smtClean="0">
                <a:solidFill>
                  <a:schemeClr val="tx2"/>
                </a:solidFill>
              </a:rPr>
              <a:t>i spokojnej atmosferze podczas odbierania i przyprowadzania dziecka. </a:t>
            </a:r>
          </a:p>
          <a:p>
            <a:r>
              <a:rPr lang="pl-PL" sz="2400" dirty="0" smtClean="0">
                <a:solidFill>
                  <a:schemeClr val="tx2"/>
                </a:solidFill>
              </a:rPr>
              <a:t>	Szatnie są duże, przestronne i jasne, każde dziecko ma swoją półeczkę na ubrania i buty.</a:t>
            </a:r>
            <a:endParaRPr lang="pl-PL" sz="2400" dirty="0">
              <a:solidFill>
                <a:schemeClr val="tx2"/>
              </a:solidFill>
            </a:endParaRPr>
          </a:p>
        </p:txBody>
      </p:sp>
      <p:pic>
        <p:nvPicPr>
          <p:cNvPr id="1026" name="Picture 2" descr="C:\Users\Ania Dyl\Desktop\remont szkoły\DSC_00w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7236" y="387927"/>
            <a:ext cx="6418119" cy="56526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82485" y="665019"/>
            <a:ext cx="6858002" cy="4502727"/>
          </a:xfrm>
        </p:spPr>
        <p:txBody>
          <a:bodyPr>
            <a:noAutofit/>
          </a:bodyPr>
          <a:lstStyle/>
          <a:p>
            <a:r>
              <a:rPr lang="pl-PL" sz="2800" dirty="0" smtClean="0"/>
              <a:t>	Kuchnia w naszej szkole spełnia wszystkie wymagania higieniczne i technologiczne. </a:t>
            </a:r>
            <a:br>
              <a:rPr lang="pl-PL" sz="2800" dirty="0" smtClean="0"/>
            </a:br>
            <a:r>
              <a:rPr lang="pl-PL" sz="2800" dirty="0" smtClean="0"/>
              <a:t>	Uwzględnia potrzeby żywieniowe dzieci z alergiami pokarmowymi oraz zachęca do poznawania nowych smaków.</a:t>
            </a:r>
            <a:br>
              <a:rPr lang="pl-PL" sz="2800" dirty="0" smtClean="0"/>
            </a:br>
            <a:r>
              <a:rPr lang="pl-PL" sz="2800" dirty="0" smtClean="0"/>
              <a:t>	 Gotowane są posiłki według wskazań lekarzy czy sugestii rodziców.</a:t>
            </a:r>
            <a:br>
              <a:rPr lang="pl-PL" sz="2800" dirty="0" smtClean="0"/>
            </a:br>
            <a:endParaRPr lang="pl-PL" sz="2800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C:\Users\Ania Dyl\Desktop\Nowy folder\IMG_705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" y="1003697"/>
            <a:ext cx="6143626" cy="459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nia Dyl\Desktop\Nowy folder\IMG_70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1076325"/>
            <a:ext cx="53149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C:\Users\Ania Dyl\Desktop\Nowy folder\IMG_705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8287" y="400051"/>
            <a:ext cx="8777288" cy="597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Ania Dyl\Desktop\Nowy folder\IMG_70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1750" y="363249"/>
            <a:ext cx="4471014" cy="592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 descr="C:\Users\Ania Dyl\Desktop\Nowy folder\IMG_70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6038" y="420831"/>
            <a:ext cx="4382799" cy="581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34886" y="2507673"/>
            <a:ext cx="6858002" cy="1828800"/>
          </a:xfrm>
        </p:spPr>
        <p:txBody>
          <a:bodyPr>
            <a:noAutofit/>
          </a:bodyPr>
          <a:lstStyle/>
          <a:p>
            <a:pPr algn="ctr"/>
            <a:r>
              <a:rPr lang="pl-PL" sz="6000" dirty="0" smtClean="0"/>
              <a:t>Uroczyste otwarcie oddziałów przedszkolnych… </a:t>
            </a:r>
            <a:endParaRPr lang="pl-PL" sz="6000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35527" y="235527"/>
            <a:ext cx="1156854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tx2"/>
                </a:solidFill>
              </a:rPr>
              <a:t>	</a:t>
            </a:r>
            <a:r>
              <a:rPr lang="pl-PL" sz="2400" dirty="0" smtClean="0">
                <a:solidFill>
                  <a:schemeClr val="tx2"/>
                </a:solidFill>
              </a:rPr>
              <a:t>Dnia 1 września 2020r. o godz. 11.00 odbyło się uroczyste otwarcie oddziałów przedszkolnych. Miało ono charakter dość skromny ze wzglądu na panującą pandemię, wśród niewielkiej liczby dzieci </a:t>
            </a:r>
            <a:endParaRPr lang="pl-PL" sz="2400" dirty="0" smtClean="0">
              <a:solidFill>
                <a:schemeClr val="tx2"/>
              </a:solidFill>
            </a:endParaRPr>
          </a:p>
          <a:p>
            <a:r>
              <a:rPr lang="pl-PL" sz="2400" dirty="0" smtClean="0">
                <a:solidFill>
                  <a:schemeClr val="tx2"/>
                </a:solidFill>
              </a:rPr>
              <a:t>i </a:t>
            </a:r>
            <a:r>
              <a:rPr lang="pl-PL" sz="2400" dirty="0" smtClean="0">
                <a:solidFill>
                  <a:schemeClr val="tx2"/>
                </a:solidFill>
              </a:rPr>
              <a:t>rodziców, nauczycieli i władz samorządowych.</a:t>
            </a:r>
          </a:p>
          <a:p>
            <a:r>
              <a:rPr lang="pl-PL" sz="2400" dirty="0" smtClean="0">
                <a:solidFill>
                  <a:schemeClr val="tx2"/>
                </a:solidFill>
              </a:rPr>
              <a:t>	Pani dyrektor przywitała wszystkich zebranych oraz podziękowała za wykonaną </a:t>
            </a:r>
            <a:r>
              <a:rPr lang="pl-PL" sz="2400" dirty="0" smtClean="0">
                <a:solidFill>
                  <a:schemeClr val="tx2"/>
                </a:solidFill>
              </a:rPr>
              <a:t>pracę </a:t>
            </a:r>
            <a:r>
              <a:rPr lang="pl-PL" sz="2400" dirty="0" smtClean="0">
                <a:solidFill>
                  <a:schemeClr val="tx2"/>
                </a:solidFill>
              </a:rPr>
              <a:t>i trud włożony w przygotowanie oddziałów przedszkolnych.</a:t>
            </a:r>
          </a:p>
          <a:p>
            <a:r>
              <a:rPr lang="pl-PL" sz="2400" dirty="0" smtClean="0">
                <a:solidFill>
                  <a:schemeClr val="tx2"/>
                </a:solidFill>
              </a:rPr>
              <a:t>	Następnie wyrazy podziękowania za bardzo dobrą </a:t>
            </a:r>
            <a:r>
              <a:rPr lang="pl-PL" sz="2400" dirty="0" smtClean="0">
                <a:solidFill>
                  <a:schemeClr val="tx2"/>
                </a:solidFill>
              </a:rPr>
              <a:t>współpracę </a:t>
            </a:r>
          </a:p>
          <a:p>
            <a:r>
              <a:rPr lang="pl-PL" sz="2400" dirty="0" smtClean="0">
                <a:solidFill>
                  <a:schemeClr val="tx2"/>
                </a:solidFill>
              </a:rPr>
              <a:t>i </a:t>
            </a:r>
            <a:r>
              <a:rPr lang="pl-PL" sz="2400" dirty="0" smtClean="0">
                <a:solidFill>
                  <a:schemeClr val="tx2"/>
                </a:solidFill>
              </a:rPr>
              <a:t>pomoc w rozwiązywaniu wielu problemów wygłosił Pan Wójt Paweł Kołodziejski.</a:t>
            </a:r>
            <a:endParaRPr lang="pl-PL" sz="2400" dirty="0">
              <a:solidFill>
                <a:schemeClr val="tx2"/>
              </a:solidFill>
            </a:endParaRPr>
          </a:p>
        </p:txBody>
      </p:sp>
      <p:pic>
        <p:nvPicPr>
          <p:cNvPr id="5122" name="Picture 2" descr="C:\Users\Ania Dyl\Desktop\otwarcie przedszkola\DSC_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4910" y="3768436"/>
            <a:ext cx="4114802" cy="27432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ia Dyl\Desktop\otwarcie przedszkola\DSC_0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6682" y="376381"/>
            <a:ext cx="8911936" cy="594129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ia Dyl\Desktop\otwarcie przedszkola\DSC_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9419" y="307107"/>
            <a:ext cx="9493826" cy="60798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obrazu 10" descr="DSC_0238.JPG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/>
          <a:srcRect l="6703" r="6703"/>
          <a:stretch>
            <a:fillRect/>
          </a:stretch>
        </p:blipFill>
        <p:spPr>
          <a:xfrm>
            <a:off x="5228125" y="263236"/>
            <a:ext cx="5301329" cy="3591991"/>
          </a:xfrm>
        </p:spPr>
      </p:pic>
      <p:pic>
        <p:nvPicPr>
          <p:cNvPr id="12" name="Symbol zastępczy obrazu 11" descr="DSC_0237.JPG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/>
          <a:srcRect l="6703" r="6703"/>
          <a:stretch>
            <a:fillRect/>
          </a:stretch>
        </p:blipFill>
        <p:spPr>
          <a:xfrm>
            <a:off x="5237016" y="3857847"/>
            <a:ext cx="4197927" cy="2653789"/>
          </a:xfrm>
        </p:spPr>
      </p:pic>
      <p:pic>
        <p:nvPicPr>
          <p:cNvPr id="10" name="Symbol zastępczy obrazu 9" descr="DSC_0235.JPG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/>
          <a:srcRect l="21667" r="21667"/>
          <a:stretch>
            <a:fillRect/>
          </a:stretch>
        </p:blipFill>
        <p:spPr>
          <a:xfrm>
            <a:off x="249382" y="207817"/>
            <a:ext cx="4792980" cy="6096001"/>
          </a:xfrm>
        </p:spPr>
      </p:pic>
      <p:sp>
        <p:nvSpPr>
          <p:cNvPr id="13" name="pole tekstowe 12"/>
          <p:cNvSpPr txBox="1"/>
          <p:nvPr/>
        </p:nvSpPr>
        <p:spPr>
          <a:xfrm>
            <a:off x="845126" y="5153891"/>
            <a:ext cx="3117274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</a:rPr>
              <a:t>Boisko szkolne</a:t>
            </a:r>
            <a:endParaRPr lang="pl-PL" sz="2800" dirty="0">
              <a:solidFill>
                <a:schemeClr val="bg1"/>
              </a:solidFill>
            </a:endParaRPr>
          </a:p>
        </p:txBody>
      </p:sp>
      <p:sp>
        <p:nvSpPr>
          <p:cNvPr id="14" name="Strzałka w prawo 13"/>
          <p:cNvSpPr/>
          <p:nvPr/>
        </p:nvSpPr>
        <p:spPr>
          <a:xfrm>
            <a:off x="5514108" y="2424546"/>
            <a:ext cx="2369127" cy="1066800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/>
              <a:t>Trybuny</a:t>
            </a:r>
            <a:endParaRPr lang="pl-PL" sz="2800" dirty="0"/>
          </a:p>
        </p:txBody>
      </p:sp>
      <p:sp>
        <p:nvSpPr>
          <p:cNvPr id="15" name="Objaśnienie w chmurce 14"/>
          <p:cNvSpPr/>
          <p:nvPr/>
        </p:nvSpPr>
        <p:spPr>
          <a:xfrm>
            <a:off x="8617528" y="3796144"/>
            <a:ext cx="3075708" cy="1856511"/>
          </a:xfrm>
          <a:prstGeom prst="cloudCallou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dirty="0" smtClean="0"/>
              <a:t>Droga </a:t>
            </a:r>
          </a:p>
          <a:p>
            <a:pPr algn="ctr"/>
            <a:r>
              <a:rPr lang="pl-PL" sz="2800" dirty="0" smtClean="0"/>
              <a:t>do szkoły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6364" y="1025237"/>
            <a:ext cx="422563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chemeClr val="tx2"/>
                </a:solidFill>
              </a:rPr>
              <a:t>	Poświęcenia  wszystkich zebranych gości, nauczycieli, rodziców i dzieci oraz nowych pomieszczeń dokonał ks. proboszcz Robert </a:t>
            </a:r>
            <a:r>
              <a:rPr lang="pl-PL" sz="2800" dirty="0" err="1" smtClean="0">
                <a:solidFill>
                  <a:schemeClr val="tx2"/>
                </a:solidFill>
              </a:rPr>
              <a:t>Sulich</a:t>
            </a:r>
            <a:r>
              <a:rPr lang="pl-PL" sz="2800" dirty="0" smtClean="0">
                <a:solidFill>
                  <a:schemeClr val="tx2"/>
                </a:solidFill>
              </a:rPr>
              <a:t>.</a:t>
            </a:r>
            <a:endParaRPr lang="pl-PL" sz="2800" dirty="0">
              <a:solidFill>
                <a:schemeClr val="tx2"/>
              </a:solidFill>
            </a:endParaRPr>
          </a:p>
        </p:txBody>
      </p:sp>
      <p:pic>
        <p:nvPicPr>
          <p:cNvPr id="8194" name="Picture 2" descr="C:\Users\Ania Dyl\Desktop\otwarcie przedszkola\DSC_0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3562" y="981363"/>
            <a:ext cx="7193973" cy="47959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75855" y="540328"/>
            <a:ext cx="9725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chemeClr val="tx2"/>
                </a:solidFill>
              </a:rPr>
              <a:t>Przecięto symboliczną wstęgę…</a:t>
            </a:r>
            <a:endParaRPr lang="pl-PL" sz="3600" dirty="0">
              <a:solidFill>
                <a:schemeClr val="tx2"/>
              </a:solidFill>
            </a:endParaRPr>
          </a:p>
        </p:txBody>
      </p:sp>
      <p:pic>
        <p:nvPicPr>
          <p:cNvPr id="9218" name="Picture 2" descr="C:\Users\Ania Dyl\Desktop\otwarcie przedszkola\DSC_00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655" y="1690255"/>
            <a:ext cx="5715000" cy="3810000"/>
          </a:xfrm>
          <a:prstGeom prst="rect">
            <a:avLst/>
          </a:prstGeom>
          <a:noFill/>
        </p:spPr>
      </p:pic>
      <p:pic>
        <p:nvPicPr>
          <p:cNvPr id="9219" name="Picture 3" descr="C:\Users\Ania Dyl\Desktop\otwarcie przedszkola\DSC_00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4546" y="1674091"/>
            <a:ext cx="5725390" cy="381692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ia Dyl\Desktop\otwarcie przedszkola\DSC_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3782" y="429491"/>
            <a:ext cx="4170218" cy="2653145"/>
          </a:xfrm>
          <a:prstGeom prst="rect">
            <a:avLst/>
          </a:prstGeom>
          <a:noFill/>
        </p:spPr>
      </p:pic>
      <p:pic>
        <p:nvPicPr>
          <p:cNvPr id="10243" name="Picture 3" descr="C:\Users\Ania Dyl\Desktop\otwarcie przedszkola\DSC_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4846" y="3311237"/>
            <a:ext cx="4281054" cy="2854036"/>
          </a:xfrm>
          <a:prstGeom prst="rect">
            <a:avLst/>
          </a:prstGeom>
          <a:noFill/>
        </p:spPr>
      </p:pic>
      <p:pic>
        <p:nvPicPr>
          <p:cNvPr id="10244" name="Picture 4" descr="C:\Users\Ania Dyl\Desktop\otwarcie przedszkola\DSC_00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7054" y="484909"/>
            <a:ext cx="4253345" cy="2746433"/>
          </a:xfrm>
          <a:prstGeom prst="rect">
            <a:avLst/>
          </a:prstGeom>
          <a:noFill/>
        </p:spPr>
      </p:pic>
      <p:pic>
        <p:nvPicPr>
          <p:cNvPr id="10245" name="Picture 5" descr="C:\Users\Ania Dyl\Desktop\otwarcie przedszkola\DSC_00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9345" y="3532909"/>
            <a:ext cx="4284520" cy="268778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nia Dyl\Desktop\otwarcie przedszkola\DSC_0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431800"/>
            <a:ext cx="8728364" cy="581890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nia Dyl\Desktop\otwarcie przedszkola\DSC_0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045" y="1133767"/>
            <a:ext cx="5697682" cy="3798454"/>
          </a:xfrm>
          <a:prstGeom prst="rect">
            <a:avLst/>
          </a:prstGeom>
          <a:noFill/>
        </p:spPr>
      </p:pic>
      <p:pic>
        <p:nvPicPr>
          <p:cNvPr id="12291" name="Picture 3" descr="C:\Users\Ania Dyl\Desktop\otwarcie przedszkola\DSC_0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5718" y="1108364"/>
            <a:ext cx="5735781" cy="38238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nia Dyl\Desktop\otwarcie przedszkola\DSC_0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816" y="1223815"/>
            <a:ext cx="5666511" cy="3916221"/>
          </a:xfrm>
          <a:prstGeom prst="rect">
            <a:avLst/>
          </a:prstGeom>
          <a:noFill/>
        </p:spPr>
      </p:pic>
      <p:pic>
        <p:nvPicPr>
          <p:cNvPr id="13315" name="Picture 3" descr="C:\Users\Ania Dyl\Desktop\otwarcie przedszkola\DSC_00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3709" y="1256145"/>
            <a:ext cx="5846618" cy="38977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nia Dyl\Desktop\otwarcie przedszkola\DSC_0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236" y="983672"/>
            <a:ext cx="5548746" cy="3893128"/>
          </a:xfrm>
          <a:prstGeom prst="rect">
            <a:avLst/>
          </a:prstGeom>
          <a:noFill/>
        </p:spPr>
      </p:pic>
      <p:pic>
        <p:nvPicPr>
          <p:cNvPr id="14339" name="Picture 3" descr="C:\Users\Ania Dyl\Desktop\otwarcie przedszkola\DSC_00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4154" y="983673"/>
            <a:ext cx="5777346" cy="38515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79465" y="1738746"/>
            <a:ext cx="6858002" cy="1828800"/>
          </a:xfrm>
        </p:spPr>
        <p:txBody>
          <a:bodyPr>
            <a:normAutofit/>
          </a:bodyPr>
          <a:lstStyle/>
          <a:p>
            <a:pPr algn="ctr"/>
            <a:r>
              <a:rPr lang="pl-PL" sz="8000" dirty="0" smtClean="0">
                <a:solidFill>
                  <a:schemeClr val="tx2"/>
                </a:solidFill>
              </a:rPr>
              <a:t>Koniec…</a:t>
            </a:r>
            <a:r>
              <a:rPr lang="pl-PL" dirty="0" smtClean="0">
                <a:solidFill>
                  <a:schemeClr val="tx2"/>
                </a:solidFill>
              </a:rPr>
              <a:t/>
            </a:r>
            <a:br>
              <a:rPr lang="pl-PL" dirty="0" smtClean="0">
                <a:solidFill>
                  <a:schemeClr val="tx2"/>
                </a:solidFill>
              </a:rPr>
            </a:br>
            <a:r>
              <a:rPr lang="pl-PL" sz="3600" dirty="0" smtClean="0">
                <a:solidFill>
                  <a:schemeClr val="tx2"/>
                </a:solidFill>
              </a:rPr>
              <a:t>a  może jednak początek….</a:t>
            </a:r>
            <a:endParaRPr lang="pl-PL" sz="3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445722" y="942109"/>
            <a:ext cx="6858002" cy="845127"/>
          </a:xfrm>
        </p:spPr>
        <p:txBody>
          <a:bodyPr>
            <a:normAutofit/>
          </a:bodyPr>
          <a:lstStyle/>
          <a:p>
            <a:pPr algn="ctr"/>
            <a:r>
              <a:rPr lang="pl-PL" sz="5400" dirty="0" smtClean="0"/>
              <a:t>Misja szkoły</a:t>
            </a:r>
            <a:endParaRPr lang="pl-PL" sz="5400" dirty="0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546763" y="3380509"/>
            <a:ext cx="8104909" cy="1648691"/>
          </a:xfrm>
        </p:spPr>
        <p:txBody>
          <a:bodyPr>
            <a:noAutofit/>
          </a:bodyPr>
          <a:lstStyle/>
          <a:p>
            <a:pPr algn="ctr"/>
            <a:r>
              <a:rPr lang="pl-PL" sz="4400" dirty="0" smtClean="0"/>
              <a:t>,,MOJA SZKOŁA </a:t>
            </a:r>
          </a:p>
          <a:p>
            <a:pPr algn="ctr"/>
            <a:r>
              <a:rPr lang="pl-PL" sz="4400" dirty="0" smtClean="0"/>
              <a:t>– MÓJ DRUGI DOM”</a:t>
            </a:r>
            <a:endParaRPr lang="pl-PL" sz="4400" dirty="0"/>
          </a:p>
        </p:txBody>
      </p:sp>
      <p:sp>
        <p:nvSpPr>
          <p:cNvPr id="10" name="Strzałka w dół 9"/>
          <p:cNvSpPr/>
          <p:nvPr/>
        </p:nvSpPr>
        <p:spPr>
          <a:xfrm>
            <a:off x="7426036" y="2022763"/>
            <a:ext cx="665018" cy="12192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4113213" y="1995054"/>
            <a:ext cx="6858002" cy="1828800"/>
          </a:xfrm>
        </p:spPr>
        <p:txBody>
          <a:bodyPr rtlCol="0">
            <a:noAutofit/>
          </a:bodyPr>
          <a:lstStyle/>
          <a:p>
            <a:pPr algn="ctr" rtl="0"/>
            <a:r>
              <a:rPr lang="pl" sz="6600" dirty="0" smtClean="0"/>
              <a:t>Wszystko zaczęło się od...</a:t>
            </a:r>
            <a:endParaRPr lang="pl" sz="6600" dirty="0"/>
          </a:p>
        </p:txBody>
      </p:sp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 idx="4294967295"/>
          </p:nvPr>
        </p:nvSpPr>
        <p:spPr>
          <a:xfrm>
            <a:off x="762000" y="1717964"/>
            <a:ext cx="10432472" cy="3948546"/>
          </a:xfrm>
        </p:spPr>
        <p:txBody>
          <a:bodyPr rtlCol="0">
            <a:noAutofit/>
          </a:bodyPr>
          <a:lstStyle/>
          <a:p>
            <a:r>
              <a:rPr lang="pl-PL" dirty="0" smtClean="0"/>
              <a:t>	W czasie wakacji trwały w szkole  prace remontowe, w znacznie szerszym zakresie niż w latach ubiegłych. W zasadzie była to przebudowa części szkoły w celu dostosowania do potrzeb oddziałów przedszkolnych. </a:t>
            </a:r>
            <a:br>
              <a:rPr lang="pl-PL" dirty="0" smtClean="0"/>
            </a:br>
            <a:r>
              <a:rPr lang="pl-PL" dirty="0" smtClean="0"/>
              <a:t>	Prace trwały od początku maja </a:t>
            </a:r>
            <a:br>
              <a:rPr lang="pl-PL" dirty="0" smtClean="0"/>
            </a:br>
            <a:r>
              <a:rPr lang="pl-PL" dirty="0" smtClean="0"/>
              <a:t>do 21 sierpnia 2020 r. </a:t>
            </a:r>
            <a:br>
              <a:rPr lang="pl-PL" dirty="0" smtClean="0"/>
            </a:br>
            <a:r>
              <a:rPr lang="pl-PL" dirty="0" smtClean="0"/>
              <a:t>	Obejmowały m.in.:</a:t>
            </a:r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 idx="4294967295"/>
          </p:nvPr>
        </p:nvSpPr>
        <p:spPr>
          <a:xfrm>
            <a:off x="235528" y="290945"/>
            <a:ext cx="6511636" cy="1274618"/>
          </a:xfrm>
        </p:spPr>
        <p:txBody>
          <a:bodyPr rtlCol="0">
            <a:normAutofit/>
          </a:bodyPr>
          <a:lstStyle/>
          <a:p>
            <a:pPr algn="ctr"/>
            <a:r>
              <a:rPr lang="pl-PL" sz="2800" dirty="0" smtClean="0"/>
              <a:t>wymianę instalacji elektrycznej </a:t>
            </a:r>
            <a:br>
              <a:rPr lang="pl-PL" sz="2800" dirty="0" smtClean="0"/>
            </a:br>
            <a:r>
              <a:rPr lang="pl-PL" sz="2800" dirty="0" smtClean="0"/>
              <a:t>w części przedszkolnej, </a:t>
            </a:r>
            <a:endParaRPr lang="pl" sz="2800" dirty="0"/>
          </a:p>
        </p:txBody>
      </p:sp>
      <p:pic>
        <p:nvPicPr>
          <p:cNvPr id="4" name="Obraz 3" descr="C:\Users\Ania Dyl\Desktop\Nowy folder\IMG_70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4110" y="1679369"/>
            <a:ext cx="3533636" cy="420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C:\Users\Ania Dyl\Desktop\Nowy folder\IMG_705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83927" y="417367"/>
            <a:ext cx="5116579" cy="555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Ania Dyl\Desktop\Nowy folder\IMG_70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732" y="512619"/>
            <a:ext cx="4427395" cy="5375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Ania Dyl\Desktop\Nowy folder\IMG_706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8561" y="526041"/>
            <a:ext cx="7143750" cy="53625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3431377_win32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tf03431377_win32</Template>
  <TotalTime>2510</TotalTime>
  <Words>128</Words>
  <Application>Microsoft Office PowerPoint</Application>
  <PresentationFormat>Panoramiczny</PresentationFormat>
  <Paragraphs>52</Paragraphs>
  <Slides>47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1" baseType="lpstr">
      <vt:lpstr>Arial</vt:lpstr>
      <vt:lpstr>Segoe Print</vt:lpstr>
      <vt:lpstr>Wingdings</vt:lpstr>
      <vt:lpstr>tf03431377_win32</vt:lpstr>
      <vt:lpstr>Przebieg realizacji remontu  Szkoły Podstawowej  im. ks. Jana Twardowskiego w Rząśniku</vt:lpstr>
      <vt:lpstr>Prezentacja programu PowerPoint</vt:lpstr>
      <vt:lpstr>… Niech każdy z nas, wytrwale  i z zapałem, zmierza tą drogą wciąż dalej i dalej. I aby kiedyś, po latach wielu, mógł wreszcie stanąć u swego celu …                                                                                 z Pieśni Szkoły </vt:lpstr>
      <vt:lpstr>Prezentacja programu PowerPoint</vt:lpstr>
      <vt:lpstr>Misja szkoły</vt:lpstr>
      <vt:lpstr>Wszystko zaczęło się od...</vt:lpstr>
      <vt:lpstr> W czasie wakacji trwały w szkole  prace remontowe, w znacznie szerszym zakresie niż w latach ubiegłych. W zasadzie była to przebudowa części szkoły w celu dostosowania do potrzeb oddziałów przedszkolnych.   Prace trwały od początku maja  do 21 sierpnia 2020 r.   Obejmowały m.in.:</vt:lpstr>
      <vt:lpstr>wymianę instalacji elektrycznej  w części przedszkolnej, </vt:lpstr>
      <vt:lpstr>Prezentacja programu PowerPoint</vt:lpstr>
      <vt:lpstr>wymianę drzwi do sal, </vt:lpstr>
      <vt:lpstr>Prezentacja programu PowerPoint</vt:lpstr>
      <vt:lpstr> gruntowny remont  łazienki dla przedszkolaków,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 oto efekty 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Kuchnia w naszej szkole spełnia wszystkie wymagania higieniczne i technologiczne.   Uwzględnia potrzeby żywieniowe dzieci z alergiami pokarmowymi oraz zachęca do poznawania nowych smaków.   Gotowane są posiłki według wskazań lekarzy czy sugestii rodziców. </vt:lpstr>
      <vt:lpstr>Prezentacja programu PowerPoint</vt:lpstr>
      <vt:lpstr>Prezentacja programu PowerPoint</vt:lpstr>
      <vt:lpstr>Prezentacja programu PowerPoint</vt:lpstr>
      <vt:lpstr>Uroczyste otwarcie oddziałów przedszkolnych…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Koniec… a  może jednak początek….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Układ Tytuł</dc:title>
  <dc:creator>Ania Dyl</dc:creator>
  <cp:lastModifiedBy>user</cp:lastModifiedBy>
  <cp:revision>93</cp:revision>
  <dcterms:created xsi:type="dcterms:W3CDTF">2020-09-02T17:56:07Z</dcterms:created>
  <dcterms:modified xsi:type="dcterms:W3CDTF">2020-09-23T11:16:59Z</dcterms:modified>
</cp:coreProperties>
</file>