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58" r:id="rId3"/>
    <p:sldId id="306" r:id="rId4"/>
    <p:sldId id="293" r:id="rId5"/>
    <p:sldId id="302" r:id="rId6"/>
    <p:sldId id="307" r:id="rId7"/>
    <p:sldId id="259" r:id="rId8"/>
    <p:sldId id="308" r:id="rId9"/>
    <p:sldId id="294" r:id="rId10"/>
    <p:sldId id="309" r:id="rId11"/>
    <p:sldId id="286" r:id="rId12"/>
    <p:sldId id="295" r:id="rId13"/>
    <p:sldId id="310" r:id="rId14"/>
    <p:sldId id="304" r:id="rId15"/>
    <p:sldId id="287" r:id="rId16"/>
    <p:sldId id="311" r:id="rId17"/>
    <p:sldId id="288" r:id="rId18"/>
    <p:sldId id="312" r:id="rId19"/>
    <p:sldId id="296" r:id="rId20"/>
    <p:sldId id="289" r:id="rId21"/>
    <p:sldId id="301" r:id="rId22"/>
    <p:sldId id="313" r:id="rId23"/>
    <p:sldId id="290" r:id="rId24"/>
    <p:sldId id="314" r:id="rId25"/>
    <p:sldId id="297" r:id="rId26"/>
    <p:sldId id="291" r:id="rId27"/>
    <p:sldId id="298" r:id="rId28"/>
    <p:sldId id="292" r:id="rId29"/>
    <p:sldId id="315" r:id="rId30"/>
    <p:sldId id="299" r:id="rId31"/>
    <p:sldId id="262" r:id="rId32"/>
    <p:sldId id="316" r:id="rId33"/>
    <p:sldId id="300" r:id="rId34"/>
    <p:sldId id="263" r:id="rId35"/>
    <p:sldId id="264" r:id="rId36"/>
    <p:sldId id="305" r:id="rId37"/>
    <p:sldId id="317" r:id="rId38"/>
    <p:sldId id="303" r:id="rId39"/>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5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8" name="Prostokąt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Łącznik prosty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ytuł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pl-PL" smtClean="0"/>
              <a:t>Kliknij, aby edytować styl</a:t>
            </a:r>
            <a:endParaRPr kumimoji="0" lang="en-US"/>
          </a:p>
        </p:txBody>
      </p:sp>
      <p:sp>
        <p:nvSpPr>
          <p:cNvPr id="25" name="Podtytuł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sp>
        <p:nvSpPr>
          <p:cNvPr id="31" name="Symbol zastępczy daty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33459C00-7D24-46DC-B826-0B3C046B69ED}" type="datetimeFigureOut">
              <a:rPr lang="pl-PL" smtClean="0"/>
              <a:pPr/>
              <a:t>2012-04-02</a:t>
            </a:fld>
            <a:endParaRPr lang="pl-PL"/>
          </a:p>
        </p:txBody>
      </p:sp>
      <p:sp>
        <p:nvSpPr>
          <p:cNvPr id="18" name="Symbol zastępczy stopki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pl-PL"/>
          </a:p>
        </p:txBody>
      </p:sp>
      <p:sp>
        <p:nvSpPr>
          <p:cNvPr id="29" name="Symbol zastępczy numeru slajdu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8CB4661C-42C9-4E05-9FDA-CC19530160D5}"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33459C00-7D24-46DC-B826-0B3C046B69ED}" type="datetimeFigureOut">
              <a:rPr lang="pl-PL" smtClean="0"/>
              <a:pPr/>
              <a:t>2012-04-02</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8CB4661C-42C9-4E05-9FDA-CC19530160D5}"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53200" y="274955"/>
            <a:ext cx="1524000" cy="5851525"/>
          </a:xfrm>
        </p:spPr>
        <p:txBody>
          <a:bodyPr vert="eaVert" ancho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42"/>
            <a:ext cx="6019800" cy="5851525"/>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a:xfrm>
            <a:off x="4242816" y="6557946"/>
            <a:ext cx="2002464" cy="226902"/>
          </a:xfrm>
        </p:spPr>
        <p:txBody>
          <a:bodyPr/>
          <a:lstStyle>
            <a:extLst/>
          </a:lstStyle>
          <a:p>
            <a:fld id="{33459C00-7D24-46DC-B826-0B3C046B69ED}" type="datetimeFigureOut">
              <a:rPr lang="pl-PL" smtClean="0"/>
              <a:pPr/>
              <a:t>2012-04-02</a:t>
            </a:fld>
            <a:endParaRPr lang="pl-PL"/>
          </a:p>
        </p:txBody>
      </p:sp>
      <p:sp>
        <p:nvSpPr>
          <p:cNvPr id="5" name="Symbol zastępczy stopki 4"/>
          <p:cNvSpPr>
            <a:spLocks noGrp="1"/>
          </p:cNvSpPr>
          <p:nvPr>
            <p:ph type="ftr" sz="quarter" idx="11"/>
          </p:nvPr>
        </p:nvSpPr>
        <p:spPr>
          <a:xfrm>
            <a:off x="457200" y="6556248"/>
            <a:ext cx="3657600" cy="228600"/>
          </a:xfrm>
        </p:spPr>
        <p:txBody>
          <a:bodyPr/>
          <a:lstStyle>
            <a:extLst/>
          </a:lstStyle>
          <a:p>
            <a:endParaRPr lang="pl-PL"/>
          </a:p>
        </p:txBody>
      </p:sp>
      <p:sp>
        <p:nvSpPr>
          <p:cNvPr id="6" name="Symbol zastępczy numeru slajdu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8CB4661C-42C9-4E05-9FDA-CC19530160D5}"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33459C00-7D24-46DC-B826-0B3C046B69ED}" type="datetimeFigureOut">
              <a:rPr lang="pl-PL" smtClean="0"/>
              <a:pPr/>
              <a:t>2012-04-02</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8CB4661C-42C9-4E05-9FDA-CC19530160D5}"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33459C00-7D24-46DC-B826-0B3C046B69ED}" type="datetimeFigureOut">
              <a:rPr lang="pl-PL" smtClean="0"/>
              <a:pPr/>
              <a:t>2012-04-02</a:t>
            </a:fld>
            <a:endParaRPr lang="pl-PL"/>
          </a:p>
        </p:txBody>
      </p:sp>
      <p:sp>
        <p:nvSpPr>
          <p:cNvPr id="5" name="Symbol zastępczy stopki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pl-PL"/>
          </a:p>
        </p:txBody>
      </p:sp>
      <p:sp>
        <p:nvSpPr>
          <p:cNvPr id="6" name="Symbol zastępczy numeru slajdu 5"/>
          <p:cNvSpPr>
            <a:spLocks noGrp="1"/>
          </p:cNvSpPr>
          <p:nvPr>
            <p:ph type="sldNum" sz="quarter" idx="12"/>
          </p:nvPr>
        </p:nvSpPr>
        <p:spPr>
          <a:xfrm>
            <a:off x="6733952" y="6555112"/>
            <a:ext cx="588336" cy="228600"/>
          </a:xfrm>
        </p:spPr>
        <p:txBody>
          <a:bodyPr/>
          <a:lstStyle>
            <a:extLst/>
          </a:lstStyle>
          <a:p>
            <a:fld id="{8CB4661C-42C9-4E05-9FDA-CC19530160D5}"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040"/>
            <a:ext cx="7242048" cy="1143000"/>
          </a:xfrm>
        </p:spPr>
        <p:txBody>
          <a:bodyPr/>
          <a:lstStyle>
            <a:extLst/>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33459C00-7D24-46DC-B826-0B3C046B69ED}" type="datetimeFigureOut">
              <a:rPr lang="pl-PL" smtClean="0"/>
              <a:pPr/>
              <a:t>2012-04-02</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8CB4661C-42C9-4E05-9FDA-CC19530160D5}"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040"/>
            <a:ext cx="7242048" cy="1143000"/>
          </a:xfrm>
        </p:spPr>
        <p:txBody>
          <a:bodyPr anchor="b"/>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33459C00-7D24-46DC-B826-0B3C046B69ED}" type="datetimeFigureOut">
              <a:rPr lang="pl-PL" smtClean="0"/>
              <a:pPr/>
              <a:t>2012-04-02</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p:txBody>
          <a:bodyPr/>
          <a:lstStyle>
            <a:extLst/>
          </a:lstStyle>
          <a:p>
            <a:fld id="{8CB4661C-42C9-4E05-9FDA-CC19530160D5}"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040"/>
            <a:ext cx="7242048" cy="1143000"/>
          </a:xfrm>
        </p:spPr>
        <p:txBody>
          <a:bodyPr/>
          <a:lstStyle>
            <a:extLst/>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extLst/>
          </a:lstStyle>
          <a:p>
            <a:fld id="{33459C00-7D24-46DC-B826-0B3C046B69ED}" type="datetimeFigureOut">
              <a:rPr lang="pl-PL" smtClean="0"/>
              <a:pPr/>
              <a:t>2012-04-02</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8CB4661C-42C9-4E05-9FDA-CC19530160D5}"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solidFill>
                  <a:schemeClr val="tx2"/>
                </a:solidFill>
              </a:defRPr>
            </a:lvl1pPr>
            <a:extLst/>
          </a:lstStyle>
          <a:p>
            <a:fld id="{33459C00-7D24-46DC-B826-0B3C046B69ED}" type="datetimeFigureOut">
              <a:rPr lang="pl-PL" smtClean="0"/>
              <a:pPr/>
              <a:t>2012-04-02</a:t>
            </a:fld>
            <a:endParaRPr lang="pl-PL"/>
          </a:p>
        </p:txBody>
      </p:sp>
      <p:sp>
        <p:nvSpPr>
          <p:cNvPr id="3" name="Symbol zastępczy stopki 2"/>
          <p:cNvSpPr>
            <a:spLocks noGrp="1"/>
          </p:cNvSpPr>
          <p:nvPr>
            <p:ph type="ftr" sz="quarter" idx="11"/>
          </p:nvPr>
        </p:nvSpPr>
        <p:spPr/>
        <p:txBody>
          <a:bodyPr/>
          <a:lstStyle>
            <a:lvl1pPr>
              <a:defRPr>
                <a:solidFill>
                  <a:schemeClr val="tx2"/>
                </a:solidFill>
              </a:defRPr>
            </a:lvl1pPr>
            <a:extLst/>
          </a:lstStyle>
          <a:p>
            <a:endParaRPr lang="pl-PL"/>
          </a:p>
        </p:txBody>
      </p:sp>
      <p:sp>
        <p:nvSpPr>
          <p:cNvPr id="4" name="Symbol zastępczy numeru slajdu 3"/>
          <p:cNvSpPr>
            <a:spLocks noGrp="1"/>
          </p:cNvSpPr>
          <p:nvPr>
            <p:ph type="sldNum" sz="quarter" idx="12"/>
          </p:nvPr>
        </p:nvSpPr>
        <p:spPr/>
        <p:txBody>
          <a:bodyPr/>
          <a:lstStyle>
            <a:extLst/>
          </a:lstStyle>
          <a:p>
            <a:fld id="{8CB4661C-42C9-4E05-9FDA-CC19530160D5}"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33459C00-7D24-46DC-B826-0B3C046B69ED}" type="datetimeFigureOut">
              <a:rPr lang="pl-PL" smtClean="0"/>
              <a:pPr/>
              <a:t>2012-04-02</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8CB4661C-42C9-4E05-9FDA-CC19530160D5}"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8" name="Prostokąt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Prostokąt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ytuł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pl-PL" smtClean="0"/>
              <a:t>Kliknij, aby edytować styl</a:t>
            </a:r>
            <a:endParaRPr kumimoji="0" lang="en-US" dirty="0"/>
          </a:p>
        </p:txBody>
      </p:sp>
      <p:sp>
        <p:nvSpPr>
          <p:cNvPr id="4" name="Symbol zastępczy tekstu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pl-PL" smtClean="0"/>
              <a:t>Kliknij, aby edytować style wzorca tekstu</a:t>
            </a:r>
          </a:p>
        </p:txBody>
      </p:sp>
      <p:sp>
        <p:nvSpPr>
          <p:cNvPr id="5" name="Symbol zastępczy daty 4"/>
          <p:cNvSpPr>
            <a:spLocks noGrp="1"/>
          </p:cNvSpPr>
          <p:nvPr>
            <p:ph type="dt" sz="half" idx="10"/>
          </p:nvPr>
        </p:nvSpPr>
        <p:spPr/>
        <p:txBody>
          <a:bodyPr/>
          <a:lstStyle>
            <a:extLst/>
          </a:lstStyle>
          <a:p>
            <a:fld id="{33459C00-7D24-46DC-B826-0B3C046B69ED}" type="datetimeFigureOut">
              <a:rPr lang="pl-PL" smtClean="0"/>
              <a:pPr/>
              <a:t>2012-04-02</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8CB4661C-42C9-4E05-9FDA-CC19530160D5}" type="slidenum">
              <a:rPr lang="pl-PL" smtClean="0"/>
              <a:pPr/>
              <a:t>‹#›</a:t>
            </a:fld>
            <a:endParaRPr lang="pl-PL"/>
          </a:p>
        </p:txBody>
      </p:sp>
      <p:sp>
        <p:nvSpPr>
          <p:cNvPr id="10" name="Symbol zastępczy obrazu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pl-PL" smtClean="0"/>
              <a:t>Kliknij ikonę, aby dodać obraz</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9" name="Prostokąt 8"/>
          <p:cNvSpPr/>
          <p:nvPr/>
        </p:nvSpPr>
        <p:spPr>
          <a:xfrm flipH="1">
            <a:off x="8153400" y="0"/>
            <a:ext cx="990600" cy="6858000"/>
          </a:xfrm>
          <a:prstGeom prst="rect">
            <a:avLst/>
          </a:prstGeom>
          <a:blipFill>
            <a:blip r:embed="rId14">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Symbol zastępczy tytułu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pl-PL" smtClean="0"/>
              <a:t>Kliknij, aby edytować styl</a:t>
            </a:r>
            <a:endParaRPr kumimoji="0" lang="en-US"/>
          </a:p>
        </p:txBody>
      </p:sp>
      <p:sp>
        <p:nvSpPr>
          <p:cNvPr id="31" name="Symbol zastępczy tekstu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7" name="Symbol zastępczy daty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33459C00-7D24-46DC-B826-0B3C046B69ED}" type="datetimeFigureOut">
              <a:rPr lang="pl-PL" smtClean="0"/>
              <a:pPr/>
              <a:t>2012-04-02</a:t>
            </a:fld>
            <a:endParaRPr lang="pl-PL"/>
          </a:p>
        </p:txBody>
      </p:sp>
      <p:sp>
        <p:nvSpPr>
          <p:cNvPr id="4" name="Symbol zastępczy stopki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pl-PL"/>
          </a:p>
        </p:txBody>
      </p:sp>
      <p:sp>
        <p:nvSpPr>
          <p:cNvPr id="16" name="Symbol zastępczy numeru slajdu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8CB4661C-42C9-4E05-9FDA-CC19530160D5}"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214414" y="0"/>
            <a:ext cx="5357850" cy="685800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1000100" y="714356"/>
            <a:ext cx="5929322" cy="4524315"/>
          </a:xfrm>
          <a:prstGeom prst="rect">
            <a:avLst/>
          </a:prstGeom>
        </p:spPr>
        <p:txBody>
          <a:bodyPr wrap="square">
            <a:spAutoFit/>
          </a:bodyPr>
          <a:lstStyle/>
          <a:p>
            <a:pPr fontAlgn="auto">
              <a:spcBef>
                <a:spcPts val="0"/>
              </a:spcBef>
              <a:spcAft>
                <a:spcPts val="0"/>
              </a:spcAft>
              <a:defRPr/>
            </a:pPr>
            <a:r>
              <a:rPr lang="pl-PL" sz="3200" dirty="0" smtClean="0">
                <a:latin typeface="Times New Roman" pitchFamily="18" charset="0"/>
                <a:cs typeface="Times New Roman" pitchFamily="18" charset="0"/>
              </a:rPr>
              <a:t>Janusz Korczak działał w wielu organizacjach dobroczynnych i społecznych, które niosły pomoc drugiemu człowiekowi.</a:t>
            </a:r>
          </a:p>
          <a:p>
            <a:pPr fontAlgn="auto">
              <a:spcBef>
                <a:spcPts val="0"/>
              </a:spcBef>
              <a:spcAft>
                <a:spcPts val="0"/>
              </a:spcAft>
              <a:defRPr/>
            </a:pPr>
            <a:r>
              <a:rPr lang="pl-PL" sz="3200" dirty="0" smtClean="0">
                <a:latin typeface="Times New Roman" pitchFamily="18" charset="0"/>
                <a:cs typeface="Times New Roman" pitchFamily="18" charset="0"/>
              </a:rPr>
              <a:t>Za swą działalność oraz za żydowskie pochodzenie, zwłaszcza w czasie II wojny światowej,  był prześladowany i aresztowany</a:t>
            </a:r>
            <a:endParaRPr lang="pl-PL"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14282" y="0"/>
            <a:ext cx="6215106" cy="7477817"/>
          </a:xfrm>
          <a:prstGeom prst="rect">
            <a:avLst/>
          </a:prstGeom>
        </p:spPr>
        <p:txBody>
          <a:bodyPr wrap="square">
            <a:spAutoFit/>
          </a:bodyPr>
          <a:lstStyle/>
          <a:p>
            <a:pPr fontAlgn="auto">
              <a:spcBef>
                <a:spcPts val="0"/>
              </a:spcBef>
              <a:spcAft>
                <a:spcPts val="0"/>
              </a:spcAft>
              <a:defRPr/>
            </a:pPr>
            <a:r>
              <a:rPr lang="pl-PL" sz="3200" dirty="0">
                <a:latin typeface="Times New Roman" pitchFamily="18" charset="0"/>
                <a:cs typeface="Times New Roman" pitchFamily="18" charset="0"/>
              </a:rPr>
              <a:t>W czasie wojny, Janusz Korczak, nosił polski mundur i nie zgadzał się, </a:t>
            </a:r>
            <a:r>
              <a:rPr lang="pl-PL" sz="3200" dirty="0" smtClean="0">
                <a:latin typeface="Times New Roman" pitchFamily="18" charset="0"/>
                <a:cs typeface="Times New Roman" pitchFamily="18" charset="0"/>
              </a:rPr>
              <a:t>aby  </a:t>
            </a:r>
            <a:r>
              <a:rPr lang="pl-PL" sz="3200" dirty="0">
                <a:latin typeface="Times New Roman" pitchFamily="18" charset="0"/>
                <a:cs typeface="Times New Roman" pitchFamily="18" charset="0"/>
              </a:rPr>
              <a:t>odznaczać Żydów Niebieską lub Żółtą Gwiazdą Dawida.</a:t>
            </a:r>
          </a:p>
          <a:p>
            <a:pPr fontAlgn="auto">
              <a:spcBef>
                <a:spcPts val="0"/>
              </a:spcBef>
              <a:spcAft>
                <a:spcPts val="0"/>
              </a:spcAft>
              <a:defRPr/>
            </a:pPr>
            <a:r>
              <a:rPr lang="pl-PL" sz="3200" dirty="0" smtClean="0">
                <a:latin typeface="Times New Roman" pitchFamily="18" charset="0"/>
                <a:cs typeface="Times New Roman" pitchFamily="18" charset="0"/>
              </a:rPr>
              <a:t>Ostatnie </a:t>
            </a:r>
            <a:r>
              <a:rPr lang="pl-PL" sz="3200" dirty="0">
                <a:latin typeface="Times New Roman" pitchFamily="18" charset="0"/>
                <a:cs typeface="Times New Roman" pitchFamily="18" charset="0"/>
              </a:rPr>
              <a:t>trzy miesiące swego życia (maj-sierpień 1942 r.) Korczak spędził </a:t>
            </a:r>
            <a:r>
              <a:rPr lang="pl-PL" sz="3200" dirty="0" smtClean="0">
                <a:latin typeface="Times New Roman" pitchFamily="18" charset="0"/>
                <a:cs typeface="Times New Roman" pitchFamily="18" charset="0"/>
              </a:rPr>
              <a:t>w </a:t>
            </a:r>
            <a:r>
              <a:rPr lang="pl-PL" sz="3200" dirty="0">
                <a:latin typeface="Times New Roman" pitchFamily="18" charset="0"/>
                <a:cs typeface="Times New Roman" pitchFamily="18" charset="0"/>
              </a:rPr>
              <a:t>Getcie warszawskim, czyli  w specjalnie wydzielonej dzielnicy miasta, w </a:t>
            </a:r>
            <a:r>
              <a:rPr lang="pl-PL" sz="3200" dirty="0" smtClean="0">
                <a:latin typeface="Times New Roman" pitchFamily="18" charset="0"/>
                <a:cs typeface="Times New Roman" pitchFamily="18" charset="0"/>
              </a:rPr>
              <a:t>której Niemcy </a:t>
            </a:r>
            <a:r>
              <a:rPr lang="pl-PL" sz="3200" dirty="0">
                <a:latin typeface="Times New Roman" pitchFamily="18" charset="0"/>
                <a:cs typeface="Times New Roman" pitchFamily="18" charset="0"/>
              </a:rPr>
              <a:t>izolowali  ludność pochodzenia żydowskiego.  Getto otoczone </a:t>
            </a:r>
            <a:r>
              <a:rPr lang="pl-PL" sz="3200" dirty="0" smtClean="0">
                <a:latin typeface="Times New Roman" pitchFamily="18" charset="0"/>
                <a:cs typeface="Times New Roman" pitchFamily="18" charset="0"/>
              </a:rPr>
              <a:t>było murem</a:t>
            </a:r>
            <a:r>
              <a:rPr lang="pl-PL" sz="3200" dirty="0">
                <a:latin typeface="Times New Roman" pitchFamily="18" charset="0"/>
                <a:cs typeface="Times New Roman" pitchFamily="18" charset="0"/>
              </a:rPr>
              <a:t>. Panowały  tam ciężkie warunki  życia oraz terror. </a:t>
            </a:r>
            <a:endParaRPr lang="pl-PL" sz="3200" dirty="0" smtClean="0">
              <a:latin typeface="Times New Roman" pitchFamily="18" charset="0"/>
              <a:cs typeface="Times New Roman" pitchFamily="18" charset="0"/>
            </a:endParaRPr>
          </a:p>
          <a:p>
            <a:pPr fontAlgn="auto">
              <a:spcBef>
                <a:spcPts val="0"/>
              </a:spcBef>
              <a:spcAft>
                <a:spcPts val="0"/>
              </a:spcAft>
              <a:defRPr/>
            </a:pPr>
            <a:endParaRPr lang="pl-PL" dirty="0">
              <a:solidFill>
                <a:schemeClr val="accent1">
                  <a:lumMod val="50000"/>
                </a:schemeClr>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a:srcRect/>
          <a:stretch>
            <a:fillRect/>
          </a:stretch>
        </p:blipFill>
        <p:spPr bwMode="auto">
          <a:xfrm>
            <a:off x="5715008" y="500042"/>
            <a:ext cx="3214678" cy="2017053"/>
          </a:xfrm>
          <a:prstGeom prst="rect">
            <a:avLst/>
          </a:prstGeom>
          <a:noFill/>
          <a:ln w="9525">
            <a:noFill/>
            <a:miter lim="800000"/>
            <a:headEnd/>
            <a:tailEnd/>
          </a:ln>
          <a:effectLst/>
        </p:spPr>
      </p:pic>
      <p:pic>
        <p:nvPicPr>
          <p:cNvPr id="6" name="Picture 3"/>
          <p:cNvPicPr>
            <a:picLocks noChangeAspect="1" noChangeArrowheads="1"/>
          </p:cNvPicPr>
          <p:nvPr/>
        </p:nvPicPr>
        <p:blipFill>
          <a:blip r:embed="rId3"/>
          <a:srcRect/>
          <a:stretch>
            <a:fillRect/>
          </a:stretch>
        </p:blipFill>
        <p:spPr bwMode="auto">
          <a:xfrm>
            <a:off x="6072198" y="4429132"/>
            <a:ext cx="3071802" cy="242886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Clr clrSpc="rgb">
                                      <p:cBhvr override="childStyle">
                                        <p:cTn id="11" dur="100" fill="hold"/>
                                        <p:tgtEl>
                                          <p:spTgt spid="5"/>
                                        </p:tgtEl>
                                        <p:attrNameLst>
                                          <p:attrName>style.color</p:attrName>
                                        </p:attrNameLst>
                                      </p:cBhvr>
                                      <p:to>
                                        <a:schemeClr val="accent2"/>
                                      </p:to>
                                    </p:animClr>
                                    <p:animClr clrSpc="rgb">
                                      <p:cBhvr>
                                        <p:cTn id="12" dur="100" fill="hold"/>
                                        <p:tgtEl>
                                          <p:spTgt spid="5"/>
                                        </p:tgtEl>
                                        <p:attrNameLst>
                                          <p:attrName>fillcolor</p:attrName>
                                        </p:attrNameLst>
                                      </p:cBhvr>
                                      <p:to>
                                        <a:schemeClr val="accent2"/>
                                      </p:to>
                                    </p:animClr>
                                    <p:set>
                                      <p:cBhvr>
                                        <p:cTn id="13" dur="100" fill="hold"/>
                                        <p:tgtEl>
                                          <p:spTgt spid="5"/>
                                        </p:tgtEl>
                                        <p:attrNameLst>
                                          <p:attrName>fill.type</p:attrName>
                                        </p:attrNameLst>
                                      </p:cBhvr>
                                      <p:to>
                                        <p:strVal val="solid"/>
                                      </p:to>
                                    </p:set>
                                    <p:set>
                                      <p:cBhvr>
                                        <p:cTn id="14" dur="100" fill="hold"/>
                                        <p:tgtEl>
                                          <p:spTgt spid="5"/>
                                        </p:tgtEl>
                                        <p:attrNameLst>
                                          <p:attrName>fill.on</p:attrName>
                                        </p:attrNameLst>
                                      </p:cBhvr>
                                      <p:to>
                                        <p:strVal val="true"/>
                                      </p:to>
                                    </p:set>
                                    <p:animRot by="120000">
                                      <p:cBhvr>
                                        <p:cTn id="15" dur="100" fill="hold">
                                          <p:stCondLst>
                                            <p:cond delay="0"/>
                                          </p:stCondLst>
                                        </p:cTn>
                                        <p:tgtEl>
                                          <p:spTgt spid="5"/>
                                        </p:tgtEl>
                                        <p:attrNameLst>
                                          <p:attrName>r</p:attrName>
                                        </p:attrNameLst>
                                      </p:cBhvr>
                                    </p:animRot>
                                    <p:animRot by="-240000">
                                      <p:cBhvr>
                                        <p:cTn id="16" dur="200" fill="hold">
                                          <p:stCondLst>
                                            <p:cond delay="200"/>
                                          </p:stCondLst>
                                        </p:cTn>
                                        <p:tgtEl>
                                          <p:spTgt spid="5"/>
                                        </p:tgtEl>
                                        <p:attrNameLst>
                                          <p:attrName>r</p:attrName>
                                        </p:attrNameLst>
                                      </p:cBhvr>
                                    </p:animRot>
                                    <p:animRot by="240000">
                                      <p:cBhvr>
                                        <p:cTn id="17" dur="200" fill="hold">
                                          <p:stCondLst>
                                            <p:cond delay="400"/>
                                          </p:stCondLst>
                                        </p:cTn>
                                        <p:tgtEl>
                                          <p:spTgt spid="5"/>
                                        </p:tgtEl>
                                        <p:attrNameLst>
                                          <p:attrName>r</p:attrName>
                                        </p:attrNameLst>
                                      </p:cBhvr>
                                    </p:animRot>
                                    <p:animRot by="-240000">
                                      <p:cBhvr>
                                        <p:cTn id="18" dur="200" fill="hold">
                                          <p:stCondLst>
                                            <p:cond delay="600"/>
                                          </p:stCondLst>
                                        </p:cTn>
                                        <p:tgtEl>
                                          <p:spTgt spid="5"/>
                                        </p:tgtEl>
                                        <p:attrNameLst>
                                          <p:attrName>r</p:attrName>
                                        </p:attrNameLst>
                                      </p:cBhvr>
                                    </p:animRot>
                                    <p:animRot by="120000">
                                      <p:cBhvr>
                                        <p:cTn id="19" dur="200" fill="hold">
                                          <p:stCondLst>
                                            <p:cond delay="800"/>
                                          </p:stCondLst>
                                        </p:cTn>
                                        <p:tgtEl>
                                          <p:spTgt spid="5"/>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14" presetClass="emph" presetSubtype="0" fill="hold" nodeType="clickEffect">
                                  <p:stCondLst>
                                    <p:cond delay="0"/>
                                  </p:stCondLst>
                                  <p:childTnLst>
                                    <p:animClr clrSpc="rgb">
                                      <p:cBhvr override="childStyle">
                                        <p:cTn id="23" dur="1900" fill="hold">
                                          <p:stCondLst>
                                            <p:cond delay="100"/>
                                          </p:stCondLst>
                                        </p:cTn>
                                        <p:tgtEl>
                                          <p:spTgt spid="6"/>
                                        </p:tgtEl>
                                        <p:attrNameLst>
                                          <p:attrName>style.color</p:attrName>
                                        </p:attrNameLst>
                                      </p:cBhvr>
                                      <p:to>
                                        <a:schemeClr val="accent2"/>
                                      </p:to>
                                    </p:animClr>
                                    <p:animClr clrSpc="rgb">
                                      <p:cBhvr>
                                        <p:cTn id="24" dur="1900" fill="hold">
                                          <p:stCondLst>
                                            <p:cond delay="100"/>
                                          </p:stCondLst>
                                        </p:cTn>
                                        <p:tgtEl>
                                          <p:spTgt spid="6"/>
                                        </p:tgtEl>
                                        <p:attrNameLst>
                                          <p:attrName>fillColor</p:attrName>
                                        </p:attrNameLst>
                                      </p:cBhvr>
                                      <p:to>
                                        <a:schemeClr val="accent2"/>
                                      </p:to>
                                    </p:animClr>
                                    <p:set>
                                      <p:cBhvr>
                                        <p:cTn id="25" dur="1900" fill="hold">
                                          <p:stCondLst>
                                            <p:cond delay="100"/>
                                          </p:stCondLst>
                                        </p:cTn>
                                        <p:tgtEl>
                                          <p:spTgt spid="6"/>
                                        </p:tgtEl>
                                        <p:attrNameLst>
                                          <p:attrName>fill.type</p:attrName>
                                        </p:attrNameLst>
                                      </p:cBhvr>
                                      <p:to>
                                        <p:strVal val="solid"/>
                                      </p:to>
                                    </p:set>
                                    <p:set>
                                      <p:cBhvr>
                                        <p:cTn id="26" dur="1900" fill="hold">
                                          <p:stCondLst>
                                            <p:cond delay="100"/>
                                          </p:stCondLst>
                                        </p:cTn>
                                        <p:tgtEl>
                                          <p:spTgt spid="6"/>
                                        </p:tgtEl>
                                        <p:attrNameLst>
                                          <p:attrName>fill.on</p:attrName>
                                        </p:attrNameLst>
                                      </p:cBhvr>
                                      <p:to>
                                        <p:strVal val="true"/>
                                      </p:to>
                                    </p:set>
                                    <p:animScale>
                                      <p:cBhvr>
                                        <p:cTn id="27" dur="200" fill="hold">
                                          <p:stCondLst>
                                            <p:cond delay="0"/>
                                          </p:stCondLst>
                                        </p:cTn>
                                        <p:tgtEl>
                                          <p:spTgt spid="6"/>
                                        </p:tgtEl>
                                      </p:cBhvr>
                                      <p:from x="100000" y="100000"/>
                                      <p:to x="100000" y="5000"/>
                                    </p:animScale>
                                    <p:animScale>
                                      <p:cBhvr>
                                        <p:cTn id="28" dur="200" fill="hold">
                                          <p:stCondLst>
                                            <p:cond delay="200"/>
                                          </p:stCondLst>
                                        </p:cTn>
                                        <p:tgtEl>
                                          <p:spTgt spid="6"/>
                                        </p:tgtEl>
                                      </p:cBhvr>
                                      <p:from x="100000" y="5000"/>
                                      <p:to x="120000" y="150000"/>
                                    </p:animScale>
                                    <p:animScale>
                                      <p:cBhvr>
                                        <p:cTn id="29" dur="600" fill="hold">
                                          <p:stCondLst>
                                            <p:cond delay="1400"/>
                                          </p:stCondLst>
                                        </p:cTn>
                                        <p:tgtEl>
                                          <p:spTgt spid="6"/>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71472" y="714356"/>
            <a:ext cx="6715172" cy="5016758"/>
          </a:xfrm>
          <a:prstGeom prst="rect">
            <a:avLst/>
          </a:prstGeom>
        </p:spPr>
        <p:txBody>
          <a:bodyPr wrap="square">
            <a:spAutoFit/>
          </a:bodyPr>
          <a:lstStyle/>
          <a:p>
            <a:pPr fontAlgn="auto">
              <a:spcBef>
                <a:spcPts val="0"/>
              </a:spcBef>
              <a:spcAft>
                <a:spcPts val="0"/>
              </a:spcAft>
              <a:defRPr/>
            </a:pPr>
            <a:r>
              <a:rPr lang="pl-PL" sz="3200" dirty="0">
                <a:latin typeface="Times New Roman" pitchFamily="18" charset="0"/>
                <a:cs typeface="Times New Roman" pitchFamily="18" charset="0"/>
              </a:rPr>
              <a:t>Przebywając w getcie, w wolnych chwilach Korczak pisał </a:t>
            </a:r>
          </a:p>
          <a:p>
            <a:pPr fontAlgn="auto">
              <a:spcBef>
                <a:spcPts val="0"/>
              </a:spcBef>
              <a:spcAft>
                <a:spcPts val="0"/>
              </a:spcAft>
              <a:defRPr/>
            </a:pPr>
            <a:r>
              <a:rPr lang="pl-PL" sz="3200" dirty="0">
                <a:latin typeface="Times New Roman" pitchFamily="18" charset="0"/>
                <a:cs typeface="Times New Roman" pitchFamily="18" charset="0"/>
              </a:rPr>
              <a:t>pamiętnik. Pisanie rozpoczął w 1939 roku.</a:t>
            </a:r>
          </a:p>
          <a:p>
            <a:pPr fontAlgn="auto">
              <a:spcBef>
                <a:spcPts val="0"/>
              </a:spcBef>
              <a:spcAft>
                <a:spcPts val="0"/>
              </a:spcAft>
              <a:defRPr/>
            </a:pPr>
            <a:r>
              <a:rPr lang="pl-PL" sz="3200" dirty="0">
                <a:latin typeface="Times New Roman" pitchFamily="18" charset="0"/>
                <a:cs typeface="Times New Roman" pitchFamily="18" charset="0"/>
              </a:rPr>
              <a:t>Ostatni zapisek w pamiętniku Korczaka datuje się </a:t>
            </a:r>
            <a:r>
              <a:rPr lang="pl-PL" sz="3200" dirty="0" smtClean="0">
                <a:latin typeface="Times New Roman" pitchFamily="18" charset="0"/>
                <a:cs typeface="Times New Roman" pitchFamily="18" charset="0"/>
              </a:rPr>
              <a:t>na5 </a:t>
            </a:r>
            <a:r>
              <a:rPr lang="pl-PL" sz="3200" dirty="0">
                <a:latin typeface="Times New Roman" pitchFamily="18" charset="0"/>
                <a:cs typeface="Times New Roman" pitchFamily="18" charset="0"/>
              </a:rPr>
              <a:t>lub 6 sierpnia 1942 r. i dotyczy roślin,  które doktor pielęgnował.</a:t>
            </a:r>
          </a:p>
          <a:p>
            <a:pPr fontAlgn="auto">
              <a:spcBef>
                <a:spcPts val="0"/>
              </a:spcBef>
              <a:spcAft>
                <a:spcPts val="0"/>
              </a:spcAft>
              <a:defRPr/>
            </a:pPr>
            <a:endParaRPr lang="pl-PL" sz="3200" b="1" dirty="0">
              <a:latin typeface="Times New Roman" pitchFamily="18" charset="0"/>
              <a:cs typeface="Times New Roman" pitchFamily="18" charset="0"/>
            </a:endParaRPr>
          </a:p>
          <a:p>
            <a:pPr fontAlgn="auto">
              <a:spcBef>
                <a:spcPts val="0"/>
              </a:spcBef>
              <a:spcAft>
                <a:spcPts val="0"/>
              </a:spcAft>
              <a:defRPr/>
            </a:pPr>
            <a:endParaRPr lang="pl-PL" sz="32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4572000" y="4333506"/>
            <a:ext cx="2714644" cy="211614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1928794" y="4000505"/>
            <a:ext cx="4143404" cy="2857496"/>
          </a:xfrm>
          <a:prstGeom prst="rect">
            <a:avLst/>
          </a:prstGeom>
          <a:noFill/>
          <a:ln w="9525">
            <a:noFill/>
            <a:miter lim="800000"/>
            <a:headEnd/>
            <a:tailEnd/>
          </a:ln>
          <a:effectLst/>
        </p:spPr>
      </p:pic>
      <p:sp>
        <p:nvSpPr>
          <p:cNvPr id="4" name="Prostokąt 3"/>
          <p:cNvSpPr/>
          <p:nvPr/>
        </p:nvSpPr>
        <p:spPr>
          <a:xfrm>
            <a:off x="857224" y="1"/>
            <a:ext cx="6572296" cy="4031873"/>
          </a:xfrm>
          <a:prstGeom prst="rect">
            <a:avLst/>
          </a:prstGeom>
        </p:spPr>
        <p:txBody>
          <a:bodyPr wrap="square">
            <a:spAutoFit/>
          </a:bodyPr>
          <a:lstStyle/>
          <a:p>
            <a:pPr fontAlgn="auto">
              <a:spcBef>
                <a:spcPts val="0"/>
              </a:spcBef>
              <a:spcAft>
                <a:spcPts val="0"/>
              </a:spcAft>
              <a:defRPr/>
            </a:pPr>
            <a:r>
              <a:rPr lang="pl-PL" sz="3200" dirty="0" smtClean="0">
                <a:latin typeface="Times New Roman" pitchFamily="18" charset="0"/>
                <a:cs typeface="Times New Roman" pitchFamily="18" charset="0"/>
              </a:rPr>
              <a:t>Janusz Korczak zginął wraz z wychowankami – wywieziony w początkach  sierpnia 1942 r. z getta w wagonie bydlęcym. </a:t>
            </a:r>
          </a:p>
          <a:p>
            <a:pPr fontAlgn="auto">
              <a:spcBef>
                <a:spcPts val="0"/>
              </a:spcBef>
              <a:spcAft>
                <a:spcPts val="0"/>
              </a:spcAft>
              <a:defRPr/>
            </a:pPr>
            <a:r>
              <a:rPr lang="pl-PL" sz="3200" dirty="0" smtClean="0">
                <a:latin typeface="Times New Roman" pitchFamily="18" charset="0"/>
                <a:cs typeface="Times New Roman" pitchFamily="18" charset="0"/>
              </a:rPr>
              <a:t>Dobrowolnie towarzyszył im w drodze na śmierć </a:t>
            </a:r>
          </a:p>
          <a:p>
            <a:pPr fontAlgn="auto">
              <a:spcBef>
                <a:spcPts val="0"/>
              </a:spcBef>
              <a:spcAft>
                <a:spcPts val="0"/>
              </a:spcAft>
              <a:defRPr/>
            </a:pPr>
            <a:r>
              <a:rPr lang="pl-PL" sz="3200" dirty="0" smtClean="0">
                <a:latin typeface="Times New Roman" pitchFamily="18" charset="0"/>
                <a:cs typeface="Times New Roman" pitchFamily="18" charset="0"/>
              </a:rPr>
              <a:t>w komorze gazowej obozu zagłady w Treblince.</a:t>
            </a:r>
            <a:endParaRPr lang="pl-PL"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8143900" cy="68580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28596" y="0"/>
            <a:ext cx="6500858" cy="5509200"/>
          </a:xfrm>
          <a:prstGeom prst="rect">
            <a:avLst/>
          </a:prstGeom>
        </p:spPr>
        <p:txBody>
          <a:bodyPr wrap="square">
            <a:spAutoFit/>
          </a:bodyPr>
          <a:lstStyle/>
          <a:p>
            <a:pPr>
              <a:defRPr/>
            </a:pPr>
            <a:r>
              <a:rPr lang="pl-PL" sz="3200" dirty="0">
                <a:latin typeface="Times New Roman" pitchFamily="18" charset="0"/>
                <a:cs typeface="Times New Roman" pitchFamily="18" charset="0"/>
              </a:rPr>
              <a:t>Korczak prowadził ten tragiczny pochód swoich dzieci idąc</a:t>
            </a:r>
          </a:p>
          <a:p>
            <a:pPr>
              <a:defRPr/>
            </a:pPr>
            <a:r>
              <a:rPr lang="pl-PL" sz="3200" dirty="0">
                <a:latin typeface="Times New Roman" pitchFamily="18" charset="0"/>
                <a:cs typeface="Times New Roman" pitchFamily="18" charset="0"/>
              </a:rPr>
              <a:t>bez kapelusza, w wysokich butach wojskowych i trzymając</a:t>
            </a:r>
          </a:p>
          <a:p>
            <a:pPr>
              <a:defRPr/>
            </a:pPr>
            <a:r>
              <a:rPr lang="pl-PL" sz="3200" dirty="0">
                <a:latin typeface="Times New Roman" pitchFamily="18" charset="0"/>
                <a:cs typeface="Times New Roman" pitchFamily="18" charset="0"/>
              </a:rPr>
              <a:t>dwoje z nich  za rękę.  Dzieci maszerowały czwórkami i niosły flagę Króla Maciusia I.</a:t>
            </a:r>
          </a:p>
          <a:p>
            <a:pPr>
              <a:defRPr/>
            </a:pPr>
            <a:r>
              <a:rPr lang="pl-PL" sz="3200" dirty="0">
                <a:latin typeface="Times New Roman" pitchFamily="18" charset="0"/>
                <a:cs typeface="Times New Roman" pitchFamily="18" charset="0"/>
              </a:rPr>
              <a:t>Każde dziecko miało  ze sobą ulubioną zabawkę lub książkę. </a:t>
            </a:r>
          </a:p>
          <a:p>
            <a:pPr>
              <a:defRPr/>
            </a:pPr>
            <a:r>
              <a:rPr lang="pl-PL" sz="3200" dirty="0">
                <a:latin typeface="Times New Roman" pitchFamily="18" charset="0"/>
                <a:cs typeface="Times New Roman" pitchFamily="18" charset="0"/>
              </a:rPr>
              <a:t>Jeden z chłopców na czele pochodu – grał na skrzypcach…</a:t>
            </a:r>
          </a:p>
        </p:txBody>
      </p:sp>
      <p:pic>
        <p:nvPicPr>
          <p:cNvPr id="5" name="Picture 2"/>
          <p:cNvPicPr>
            <a:picLocks noChangeAspect="1" noChangeArrowheads="1"/>
          </p:cNvPicPr>
          <p:nvPr/>
        </p:nvPicPr>
        <p:blipFill>
          <a:blip r:embed="rId2"/>
          <a:srcRect/>
          <a:stretch>
            <a:fillRect/>
          </a:stretch>
        </p:blipFill>
        <p:spPr bwMode="auto">
          <a:xfrm>
            <a:off x="4684982" y="4857760"/>
            <a:ext cx="3130286" cy="200024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nodeType="clickEffect">
                                  <p:stCondLst>
                                    <p:cond delay="0"/>
                                  </p:stCondLst>
                                  <p:childTnLst>
                                    <p:animClr clrSpc="rgb">
                                      <p:cBhvr override="childStyle">
                                        <p:cTn id="6" dur="250" autoRev="1" fill="hold"/>
                                        <p:tgtEl>
                                          <p:spTgt spid="5"/>
                                        </p:tgtEl>
                                        <p:attrNameLst>
                                          <p:attrName>style.color</p:attrName>
                                        </p:attrNameLst>
                                      </p:cBhvr>
                                      <p:to>
                                        <a:schemeClr val="bg1"/>
                                      </p:to>
                                    </p:animClr>
                                    <p:animClr clrSpc="rgb">
                                      <p:cBhvr>
                                        <p:cTn id="7" dur="250" autoRev="1" fill="hold"/>
                                        <p:tgtEl>
                                          <p:spTgt spid="5"/>
                                        </p:tgtEl>
                                        <p:attrNameLst>
                                          <p:attrName>fillcolor</p:attrName>
                                        </p:attrNameLst>
                                      </p:cBhvr>
                                      <p:to>
                                        <a:schemeClr val="bg1"/>
                                      </p:to>
                                    </p:animClr>
                                    <p:set>
                                      <p:cBhvr>
                                        <p:cTn id="8" dur="250" autoRev="1" fill="hold"/>
                                        <p:tgtEl>
                                          <p:spTgt spid="5"/>
                                        </p:tgtEl>
                                        <p:attrNameLst>
                                          <p:attrName>fill.type</p:attrName>
                                        </p:attrNameLst>
                                      </p:cBhvr>
                                      <p:to>
                                        <p:strVal val="solid"/>
                                      </p:to>
                                    </p:set>
                                    <p:set>
                                      <p:cBhvr>
                                        <p:cTn id="9" dur="250" autoRev="1"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428596" y="0"/>
            <a:ext cx="7500990" cy="6986528"/>
          </a:xfrm>
          <a:prstGeom prst="rect">
            <a:avLst/>
          </a:prstGeom>
        </p:spPr>
        <p:txBody>
          <a:bodyPr wrap="square">
            <a:spAutoFit/>
          </a:bodyPr>
          <a:lstStyle/>
          <a:p>
            <a:pPr>
              <a:defRPr/>
            </a:pPr>
            <a:r>
              <a:rPr lang="pl-PL" sz="3200" dirty="0">
                <a:latin typeface="Times New Roman" pitchFamily="18" charset="0"/>
                <a:cs typeface="Times New Roman" pitchFamily="18" charset="0"/>
              </a:rPr>
              <a:t>Na terenie symbolicznego cmentarza w Treblince wśród siedemnastu tysięcy kamieni znajduje się jedno imienne upamiętnienie: JANUSZ KORCZAK (Henryk </a:t>
            </a:r>
            <a:r>
              <a:rPr lang="pl-PL" sz="3200" dirty="0" err="1">
                <a:latin typeface="Times New Roman" pitchFamily="18" charset="0"/>
                <a:cs typeface="Times New Roman" pitchFamily="18" charset="0"/>
              </a:rPr>
              <a:t>Goldszmit</a:t>
            </a:r>
            <a:r>
              <a:rPr lang="pl-PL" sz="3200" dirty="0">
                <a:latin typeface="Times New Roman" pitchFamily="18" charset="0"/>
                <a:cs typeface="Times New Roman" pitchFamily="18" charset="0"/>
              </a:rPr>
              <a:t>) I DZIECI. </a:t>
            </a:r>
          </a:p>
          <a:p>
            <a:pPr>
              <a:defRPr/>
            </a:pPr>
            <a:endParaRPr lang="pl-PL" sz="3200" dirty="0" smtClean="0">
              <a:latin typeface="Times New Roman" pitchFamily="18" charset="0"/>
              <a:cs typeface="Times New Roman" pitchFamily="18" charset="0"/>
            </a:endParaRPr>
          </a:p>
          <a:p>
            <a:pPr>
              <a:defRPr/>
            </a:pPr>
            <a:endParaRPr lang="pl-PL" sz="3200" dirty="0" smtClean="0">
              <a:latin typeface="Times New Roman" pitchFamily="18" charset="0"/>
              <a:cs typeface="Times New Roman" pitchFamily="18" charset="0"/>
            </a:endParaRPr>
          </a:p>
          <a:p>
            <a:pPr>
              <a:defRPr/>
            </a:pPr>
            <a:endParaRPr lang="pl-PL" sz="3200" dirty="0" smtClean="0">
              <a:latin typeface="Times New Roman" pitchFamily="18" charset="0"/>
              <a:cs typeface="Times New Roman" pitchFamily="18" charset="0"/>
            </a:endParaRPr>
          </a:p>
          <a:p>
            <a:pPr>
              <a:defRPr/>
            </a:pPr>
            <a:endParaRPr lang="pl-PL" sz="3200" dirty="0" smtClean="0">
              <a:latin typeface="Times New Roman" pitchFamily="18" charset="0"/>
              <a:cs typeface="Times New Roman" pitchFamily="18" charset="0"/>
            </a:endParaRPr>
          </a:p>
          <a:p>
            <a:pPr>
              <a:defRPr/>
            </a:pPr>
            <a:r>
              <a:rPr lang="pl-PL" sz="3200" dirty="0" smtClean="0">
                <a:latin typeface="Times New Roman" pitchFamily="18" charset="0"/>
                <a:cs typeface="Times New Roman" pitchFamily="18" charset="0"/>
              </a:rPr>
              <a:t>Wychowawca</a:t>
            </a:r>
            <a:r>
              <a:rPr lang="pl-PL" sz="3200" dirty="0">
                <a:latin typeface="Times New Roman" pitchFamily="18" charset="0"/>
                <a:cs typeface="Times New Roman" pitchFamily="18" charset="0"/>
              </a:rPr>
              <a:t>, lekarz stał się symbolem męczeńskiej śmierci deportowanych i zamordowanych ludzi. Janusz Korczak do końca pozostał wierny swoim dzieciom i </a:t>
            </a:r>
            <a:r>
              <a:rPr lang="pl-PL" sz="3200" dirty="0" smtClean="0">
                <a:latin typeface="Times New Roman" pitchFamily="18" charset="0"/>
                <a:cs typeface="Times New Roman" pitchFamily="18" charset="0"/>
              </a:rPr>
              <a:t>powołaniu.</a:t>
            </a:r>
            <a:endParaRPr lang="pl-PL" sz="32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srcRect/>
          <a:stretch>
            <a:fillRect/>
          </a:stretch>
        </p:blipFill>
        <p:spPr bwMode="auto">
          <a:xfrm>
            <a:off x="2643174" y="2428868"/>
            <a:ext cx="3143272" cy="20717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14282" y="214290"/>
            <a:ext cx="7643866" cy="7478970"/>
          </a:xfrm>
          <a:prstGeom prst="rect">
            <a:avLst/>
          </a:prstGeom>
        </p:spPr>
        <p:txBody>
          <a:bodyPr wrap="square">
            <a:spAutoFit/>
          </a:bodyPr>
          <a:lstStyle/>
          <a:p>
            <a:pPr fontAlgn="auto">
              <a:spcBef>
                <a:spcPts val="0"/>
              </a:spcBef>
              <a:spcAft>
                <a:spcPts val="0"/>
              </a:spcAft>
              <a:defRPr/>
            </a:pPr>
            <a:r>
              <a:rPr lang="pl-PL" sz="3200" dirty="0">
                <a:latin typeface="Times New Roman" pitchFamily="18" charset="0"/>
                <a:cs typeface="Times New Roman" pitchFamily="18" charset="0"/>
              </a:rPr>
              <a:t>Janusz Korczak twierdził, że miejsce dziecka było w towarzystwie jego rówieśników, a nie w zaciszu domowym. </a:t>
            </a:r>
          </a:p>
          <a:p>
            <a:pPr fontAlgn="auto">
              <a:spcBef>
                <a:spcPts val="0"/>
              </a:spcBef>
              <a:spcAft>
                <a:spcPts val="0"/>
              </a:spcAft>
              <a:defRPr/>
            </a:pPr>
            <a:r>
              <a:rPr lang="pl-PL" sz="3200" dirty="0" smtClean="0">
                <a:latin typeface="Times New Roman" pitchFamily="18" charset="0"/>
                <a:cs typeface="Times New Roman" pitchFamily="18" charset="0"/>
              </a:rPr>
              <a:t>	Starał </a:t>
            </a:r>
            <a:r>
              <a:rPr lang="pl-PL" sz="3200" dirty="0">
                <a:latin typeface="Times New Roman" pitchFamily="18" charset="0"/>
                <a:cs typeface="Times New Roman" pitchFamily="18" charset="0"/>
              </a:rPr>
              <a:t>się zapewnić dzieciom beztroskie (co nie znaczy pozbawione obowiązków) i toczące się prostą  i niewyszukaną ścieżką – dzieciństwo. </a:t>
            </a:r>
          </a:p>
          <a:p>
            <a:pPr fontAlgn="auto">
              <a:spcBef>
                <a:spcPts val="0"/>
              </a:spcBef>
              <a:spcAft>
                <a:spcPts val="0"/>
              </a:spcAft>
              <a:defRPr/>
            </a:pPr>
            <a:r>
              <a:rPr lang="pl-PL" sz="3200" dirty="0" smtClean="0">
                <a:latin typeface="Times New Roman" pitchFamily="18" charset="0"/>
                <a:cs typeface="Times New Roman" pitchFamily="18" charset="0"/>
              </a:rPr>
              <a:t>	Korczak </a:t>
            </a:r>
            <a:r>
              <a:rPr lang="pl-PL" sz="3200" dirty="0">
                <a:latin typeface="Times New Roman" pitchFamily="18" charset="0"/>
                <a:cs typeface="Times New Roman" pitchFamily="18" charset="0"/>
              </a:rPr>
              <a:t>nie narzucał dzieciom żadnych limitów. </a:t>
            </a:r>
          </a:p>
          <a:p>
            <a:pPr fontAlgn="auto">
              <a:spcBef>
                <a:spcPts val="0"/>
              </a:spcBef>
              <a:spcAft>
                <a:spcPts val="0"/>
              </a:spcAft>
              <a:defRPr/>
            </a:pPr>
            <a:r>
              <a:rPr lang="pl-PL" sz="3200" dirty="0">
                <a:latin typeface="Times New Roman" pitchFamily="18" charset="0"/>
                <a:cs typeface="Times New Roman" pitchFamily="18" charset="0"/>
              </a:rPr>
              <a:t>Traktował je zawsze poważnie. Uważał, że dziecko kojarzy i rozumuje jak osoba dorosła, tylko nie ma tak dużego bagażu doświadczeń.</a:t>
            </a:r>
          </a:p>
          <a:p>
            <a:pPr fontAlgn="auto">
              <a:spcBef>
                <a:spcPts val="0"/>
              </a:spcBef>
              <a:spcAft>
                <a:spcPts val="0"/>
              </a:spcAft>
              <a:defRPr/>
            </a:pPr>
            <a:endParaRPr lang="pl-PL" sz="3200" dirty="0">
              <a:latin typeface="Times New Roman" pitchFamily="18" charset="0"/>
              <a:cs typeface="Times New Roman" pitchFamily="18" charset="0"/>
            </a:endParaRPr>
          </a:p>
          <a:p>
            <a:pPr fontAlgn="auto">
              <a:spcBef>
                <a:spcPts val="0"/>
              </a:spcBef>
              <a:spcAft>
                <a:spcPts val="0"/>
              </a:spcAft>
              <a:defRPr/>
            </a:pPr>
            <a:endParaRPr lang="pl-PL"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mph" presetSubtype="0" fill="hold" grpId="0" nodeType="clickEffect">
                                  <p:stCondLst>
                                    <p:cond delay="0"/>
                                  </p:stCondLst>
                                  <p:childTnLst>
                                    <p:animClr clrSpc="rgb">
                                      <p:cBhvr override="childStyle">
                                        <p:cTn id="6" dur="1900" fill="hold">
                                          <p:stCondLst>
                                            <p:cond delay="100"/>
                                          </p:stCondLst>
                                        </p:cTn>
                                        <p:tgtEl>
                                          <p:spTgt spid="2"/>
                                        </p:tgtEl>
                                        <p:attrNameLst>
                                          <p:attrName>style.color</p:attrName>
                                        </p:attrNameLst>
                                      </p:cBhvr>
                                      <p:to>
                                        <a:schemeClr val="accent2"/>
                                      </p:to>
                                    </p:animClr>
                                    <p:animClr clrSpc="rgb">
                                      <p:cBhvr>
                                        <p:cTn id="7" dur="1900" fill="hold">
                                          <p:stCondLst>
                                            <p:cond delay="100"/>
                                          </p:stCondLst>
                                        </p:cTn>
                                        <p:tgtEl>
                                          <p:spTgt spid="2"/>
                                        </p:tgtEl>
                                        <p:attrNameLst>
                                          <p:attrName>fillColor</p:attrName>
                                        </p:attrNameLst>
                                      </p:cBhvr>
                                      <p:to>
                                        <a:schemeClr val="accent2"/>
                                      </p:to>
                                    </p:animClr>
                                    <p:set>
                                      <p:cBhvr>
                                        <p:cTn id="8" dur="1900" fill="hold">
                                          <p:stCondLst>
                                            <p:cond delay="100"/>
                                          </p:stCondLst>
                                        </p:cTn>
                                        <p:tgtEl>
                                          <p:spTgt spid="2"/>
                                        </p:tgtEl>
                                        <p:attrNameLst>
                                          <p:attrName>fill.type</p:attrName>
                                        </p:attrNameLst>
                                      </p:cBhvr>
                                      <p:to>
                                        <p:strVal val="solid"/>
                                      </p:to>
                                    </p:set>
                                    <p:set>
                                      <p:cBhvr>
                                        <p:cTn id="9" dur="1900" fill="hold">
                                          <p:stCondLst>
                                            <p:cond delay="100"/>
                                          </p:stCondLst>
                                        </p:cTn>
                                        <p:tgtEl>
                                          <p:spTgt spid="2"/>
                                        </p:tgtEl>
                                        <p:attrNameLst>
                                          <p:attrName>fill.on</p:attrName>
                                        </p:attrNameLst>
                                      </p:cBhvr>
                                      <p:to>
                                        <p:strVal val="true"/>
                                      </p:to>
                                    </p:set>
                                    <p:animScale>
                                      <p:cBhvr>
                                        <p:cTn id="10" dur="200" fill="hold">
                                          <p:stCondLst>
                                            <p:cond delay="0"/>
                                          </p:stCondLst>
                                        </p:cTn>
                                        <p:tgtEl>
                                          <p:spTgt spid="2"/>
                                        </p:tgtEl>
                                      </p:cBhvr>
                                      <p:from x="100000" y="100000"/>
                                      <p:to x="100000" y="5000"/>
                                    </p:animScale>
                                    <p:animScale>
                                      <p:cBhvr>
                                        <p:cTn id="11" dur="200" fill="hold">
                                          <p:stCondLst>
                                            <p:cond delay="200"/>
                                          </p:stCondLst>
                                        </p:cTn>
                                        <p:tgtEl>
                                          <p:spTgt spid="2"/>
                                        </p:tgtEl>
                                      </p:cBhvr>
                                      <p:from x="100000" y="5000"/>
                                      <p:to x="120000" y="150000"/>
                                    </p:animScale>
                                    <p:animScale>
                                      <p:cBhvr>
                                        <p:cTn id="12" dur="600" fill="hold">
                                          <p:stCondLst>
                                            <p:cond delay="1400"/>
                                          </p:stCondLst>
                                        </p:cTn>
                                        <p:tgtEl>
                                          <p:spTgt spid="2"/>
                                        </p:tgtEl>
                                      </p:cBhvr>
                                      <p:to x="120000" y="150000"/>
                                    </p:animScale>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1" nodeType="clickEffect">
                                  <p:stCondLst>
                                    <p:cond delay="0"/>
                                  </p:stCondLst>
                                  <p:childTnLst>
                                    <p:animScale>
                                      <p:cBhvr>
                                        <p:cTn id="16" dur="2000" fill="hold"/>
                                        <p:tgtEl>
                                          <p:spTgt spid="2"/>
                                        </p:tgtEl>
                                      </p:cBhvr>
                                      <p:by x="150000" y="150000"/>
                                    </p:animScale>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2"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linds(horizont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3286116" y="4071942"/>
            <a:ext cx="3192462" cy="2786058"/>
          </a:xfrm>
          <a:prstGeom prst="rect">
            <a:avLst/>
          </a:prstGeom>
          <a:noFill/>
          <a:ln w="9525">
            <a:noFill/>
            <a:miter lim="800000"/>
            <a:headEnd/>
            <a:tailEnd/>
          </a:ln>
        </p:spPr>
      </p:pic>
      <p:sp>
        <p:nvSpPr>
          <p:cNvPr id="3" name="Prostokąt 2"/>
          <p:cNvSpPr/>
          <p:nvPr/>
        </p:nvSpPr>
        <p:spPr>
          <a:xfrm>
            <a:off x="1357290" y="0"/>
            <a:ext cx="5357818" cy="4524315"/>
          </a:xfrm>
          <a:prstGeom prst="rect">
            <a:avLst/>
          </a:prstGeom>
        </p:spPr>
        <p:txBody>
          <a:bodyPr wrap="square">
            <a:spAutoFit/>
          </a:bodyPr>
          <a:lstStyle/>
          <a:p>
            <a:r>
              <a:rPr lang="pl-PL" sz="3200" dirty="0" smtClean="0">
                <a:latin typeface="Times New Roman" pitchFamily="18" charset="0"/>
                <a:cs typeface="Times New Roman" pitchFamily="18" charset="0"/>
              </a:rPr>
              <a:t>Starał się opiekować wszystkimi dziećmi, a szczególnie tymi, które potrzebowały pomocy najbardziej. Pracując w szpitalu, był dla swych małych pacjentów jednocześnie lekarzem, wychowawcą i pisarzem.</a:t>
            </a:r>
            <a:endParaRPr lang="pl-PL"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0" y="0"/>
            <a:ext cx="8143900" cy="6858000"/>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85720" y="214290"/>
            <a:ext cx="7429552" cy="1846659"/>
          </a:xfrm>
          <a:prstGeom prst="rect">
            <a:avLst/>
          </a:prstGeom>
        </p:spPr>
        <p:txBody>
          <a:bodyPr wrap="square">
            <a:spAutoFit/>
          </a:bodyPr>
          <a:lstStyle/>
          <a:p>
            <a:r>
              <a:rPr lang="pl-PL" sz="3200" dirty="0" smtClean="0">
                <a:latin typeface="Times New Roman" pitchFamily="18" charset="0"/>
                <a:cs typeface="Times New Roman" pitchFamily="18" charset="0"/>
              </a:rPr>
              <a:t>	Janusz </a:t>
            </a:r>
            <a:r>
              <a:rPr lang="pl-PL" sz="3200" dirty="0">
                <a:latin typeface="Times New Roman" pitchFamily="18" charset="0"/>
                <a:cs typeface="Times New Roman" pitchFamily="18" charset="0"/>
              </a:rPr>
              <a:t>Korczak </a:t>
            </a:r>
            <a:r>
              <a:rPr lang="pl-PL" sz="3200" dirty="0" smtClean="0">
                <a:latin typeface="Times New Roman" pitchFamily="18" charset="0"/>
                <a:cs typeface="Times New Roman" pitchFamily="18" charset="0"/>
              </a:rPr>
              <a:t>urodził się 22lipca 1879 w Warszawie. Jego prawdziwe nazwisko to Henryk </a:t>
            </a:r>
            <a:r>
              <a:rPr lang="pl-PL" sz="3200" dirty="0" err="1" smtClean="0">
                <a:latin typeface="Times New Roman" pitchFamily="18" charset="0"/>
                <a:cs typeface="Times New Roman" pitchFamily="18" charset="0"/>
              </a:rPr>
              <a:t>Goldszmit</a:t>
            </a:r>
            <a:r>
              <a:rPr lang="pl-PL" sz="3200" dirty="0" smtClean="0">
                <a:latin typeface="Times New Roman" pitchFamily="18" charset="0"/>
                <a:cs typeface="Times New Roman" pitchFamily="18" charset="0"/>
              </a:rPr>
              <a:t>.</a:t>
            </a:r>
          </a:p>
          <a:p>
            <a:endParaRPr lang="pl-PL"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a:srcRect/>
          <a:stretch>
            <a:fillRect/>
          </a:stretch>
        </p:blipFill>
        <p:spPr bwMode="auto">
          <a:xfrm>
            <a:off x="2500298" y="2409320"/>
            <a:ext cx="3198290" cy="3877200"/>
          </a:xfrm>
          <a:prstGeom prst="rect">
            <a:avLst/>
          </a:prstGeom>
          <a:noFill/>
          <a:ln w="9525">
            <a:noFill/>
            <a:miter lim="800000"/>
            <a:headEnd/>
            <a:tailEnd/>
          </a:ln>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500034" y="0"/>
            <a:ext cx="5894562"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3200" b="1" i="0" u="none" strike="noStrike" cap="none" normalizeH="0" baseline="0" dirty="0" smtClean="0">
                <a:ln>
                  <a:noFill/>
                </a:ln>
                <a:solidFill>
                  <a:srgbClr val="111111"/>
                </a:solidFill>
                <a:effectLst/>
                <a:latin typeface="Times New Roman" pitchFamily="18" charset="0"/>
                <a:ea typeface="Calibri" pitchFamily="34" charset="0"/>
                <a:cs typeface="Times New Roman" pitchFamily="18" charset="0"/>
              </a:rPr>
              <a:t>Był kreatorem takich wartości jak: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pl-PL" sz="3200" b="1" i="0" u="none" strike="noStrike" cap="none" normalizeH="0" baseline="0" dirty="0" smtClean="0">
                <a:ln>
                  <a:noFill/>
                </a:ln>
                <a:solidFill>
                  <a:srgbClr val="111111"/>
                </a:solidFill>
                <a:effectLst/>
                <a:latin typeface="Times New Roman" pitchFamily="18" charset="0"/>
                <a:ea typeface="Calibri" pitchFamily="34" charset="0"/>
                <a:cs typeface="Times New Roman" pitchFamily="18" charset="0"/>
              </a:rPr>
              <a:t>miłość do bliźnich,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pl-PL" sz="3200" b="1" i="0" u="none" strike="noStrike" cap="none" normalizeH="0" baseline="0" dirty="0" smtClean="0">
                <a:ln>
                  <a:noFill/>
                </a:ln>
                <a:solidFill>
                  <a:srgbClr val="111111"/>
                </a:solidFill>
                <a:effectLst/>
                <a:latin typeface="Times New Roman" pitchFamily="18" charset="0"/>
                <a:ea typeface="Calibri" pitchFamily="34" charset="0"/>
                <a:cs typeface="Times New Roman" pitchFamily="18" charset="0"/>
              </a:rPr>
              <a:t>sprawiedliwość,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pl-PL" sz="3200" b="1" i="0" u="none" strike="noStrike" cap="none" normalizeH="0" baseline="0" dirty="0" smtClean="0">
                <a:ln>
                  <a:noFill/>
                </a:ln>
                <a:solidFill>
                  <a:srgbClr val="111111"/>
                </a:solidFill>
                <a:effectLst/>
                <a:latin typeface="Times New Roman" pitchFamily="18" charset="0"/>
                <a:ea typeface="Calibri" pitchFamily="34" charset="0"/>
                <a:cs typeface="Times New Roman" pitchFamily="18" charset="0"/>
              </a:rPr>
              <a:t>godność, </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pl-PL" sz="3200" b="1" i="0" u="none" strike="noStrike" cap="none" normalizeH="0" baseline="0" dirty="0" smtClean="0">
                <a:ln>
                  <a:noFill/>
                </a:ln>
                <a:solidFill>
                  <a:srgbClr val="111111"/>
                </a:solidFill>
                <a:effectLst/>
                <a:latin typeface="Times New Roman" pitchFamily="18" charset="0"/>
                <a:ea typeface="Calibri" pitchFamily="34" charset="0"/>
                <a:cs typeface="Times New Roman" pitchFamily="18" charset="0"/>
              </a:rPr>
              <a:t>szacunek,</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pl-PL" sz="3200" b="1" i="0" u="none" strike="noStrike" cap="none" normalizeH="0" baseline="0" dirty="0" smtClean="0">
                <a:ln>
                  <a:noFill/>
                </a:ln>
                <a:solidFill>
                  <a:srgbClr val="111111"/>
                </a:solidFill>
                <a:effectLst/>
                <a:latin typeface="Times New Roman" pitchFamily="18" charset="0"/>
                <a:ea typeface="Calibri" pitchFamily="34" charset="0"/>
                <a:cs typeface="Times New Roman" pitchFamily="18" charset="0"/>
              </a:rPr>
              <a:t>piękno i prawda</a:t>
            </a:r>
          </a:p>
          <a:p>
            <a:pPr marL="0" marR="0" lvl="0" indent="0" algn="l" defTabSz="914400" rtl="0" eaLnBrk="0" fontAlgn="base" latinLnBrk="0" hangingPunct="0">
              <a:lnSpc>
                <a:spcPct val="100000"/>
              </a:lnSpc>
              <a:spcBef>
                <a:spcPct val="0"/>
              </a:spcBef>
              <a:spcAft>
                <a:spcPct val="0"/>
              </a:spcAft>
              <a:buClrTx/>
              <a:buSzTx/>
              <a:tabLst/>
            </a:pPr>
            <a:endParaRPr lang="pl-PL" sz="3200" b="1" dirty="0" smtClean="0">
              <a:solidFill>
                <a:srgbClr val="111111"/>
              </a:solidFill>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pl-PL" sz="3200" i="0" u="none" strike="noStrike" cap="none" normalizeH="0" baseline="0" dirty="0" smtClean="0">
                <a:ln>
                  <a:noFill/>
                </a:ln>
                <a:solidFill>
                  <a:srgbClr val="111111"/>
                </a:solidFill>
                <a:effectLst/>
                <a:latin typeface="Times New Roman" pitchFamily="18" charset="0"/>
                <a:ea typeface="Calibri" pitchFamily="34" charset="0"/>
                <a:cs typeface="Times New Roman" pitchFamily="18" charset="0"/>
              </a:rPr>
              <a:t>Twierdził, że dorośli często nie dopuszczają dzieci do ich </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sz="3200" i="0" u="none" strike="noStrike" cap="none" normalizeH="0" baseline="0" dirty="0" smtClean="0">
                <a:ln>
                  <a:noFill/>
                </a:ln>
                <a:solidFill>
                  <a:srgbClr val="111111"/>
                </a:solidFill>
                <a:effectLst/>
                <a:latin typeface="Times New Roman" pitchFamily="18" charset="0"/>
                <a:ea typeface="Calibri" pitchFamily="34" charset="0"/>
                <a:cs typeface="Times New Roman" pitchFamily="18" charset="0"/>
              </a:rPr>
              <a:t>spraw codziennych, uznając je za małe i niedoświadczone.</a:t>
            </a:r>
            <a:br>
              <a:rPr kumimoji="0" lang="pl-PL" sz="3200" i="0" u="none" strike="noStrike" cap="none" normalizeH="0" baseline="0" dirty="0" smtClean="0">
                <a:ln>
                  <a:noFill/>
                </a:ln>
                <a:solidFill>
                  <a:srgbClr val="111111"/>
                </a:solidFill>
                <a:effectLst/>
                <a:latin typeface="Times New Roman" pitchFamily="18" charset="0"/>
                <a:ea typeface="Calibri" pitchFamily="34" charset="0"/>
                <a:cs typeface="Times New Roman" pitchFamily="18" charset="0"/>
              </a:rPr>
            </a:br>
            <a:r>
              <a:rPr kumimoji="0" lang="pl-PL" sz="3200" b="1" i="0" u="none" strike="noStrike" cap="none" normalizeH="0" baseline="0" dirty="0" smtClean="0">
                <a:ln>
                  <a:noFill/>
                </a:ln>
                <a:solidFill>
                  <a:srgbClr val="111111"/>
                </a:solidFill>
                <a:effectLst/>
                <a:latin typeface="Arial" pitchFamily="34" charset="0"/>
                <a:ea typeface="Calibri" pitchFamily="34" charset="0"/>
              </a:rPr>
              <a:t/>
            </a:r>
            <a:br>
              <a:rPr kumimoji="0" lang="pl-PL" sz="3200" b="1" i="0" u="none" strike="noStrike" cap="none" normalizeH="0" baseline="0" dirty="0" smtClean="0">
                <a:ln>
                  <a:noFill/>
                </a:ln>
                <a:solidFill>
                  <a:srgbClr val="111111"/>
                </a:solidFill>
                <a:effectLst/>
                <a:latin typeface="Arial" pitchFamily="34" charset="0"/>
                <a:ea typeface="Calibri" pitchFamily="34" charset="0"/>
              </a:rPr>
            </a:br>
            <a:endParaRPr kumimoji="0" lang="pl-PL" sz="3200" b="0" i="0" u="none" strike="noStrike" cap="none" normalizeH="0" baseline="0" dirty="0" smtClean="0">
              <a:ln>
                <a:noFill/>
              </a:ln>
              <a:solidFill>
                <a:schemeClr val="tx1"/>
              </a:solidFill>
              <a:effectLst/>
              <a:latin typeface="Arial" pitchFamily="34" charset="0"/>
            </a:endParaRPr>
          </a:p>
        </p:txBody>
      </p:sp>
      <p:pic>
        <p:nvPicPr>
          <p:cNvPr id="1026" name="Picture 2"/>
          <p:cNvPicPr>
            <a:picLocks noChangeAspect="1" noChangeArrowheads="1"/>
          </p:cNvPicPr>
          <p:nvPr/>
        </p:nvPicPr>
        <p:blipFill>
          <a:blip r:embed="rId2"/>
          <a:srcRect/>
          <a:stretch>
            <a:fillRect/>
          </a:stretch>
        </p:blipFill>
        <p:spPr bwMode="auto">
          <a:xfrm>
            <a:off x="4429124" y="1571612"/>
            <a:ext cx="3336846" cy="2290234"/>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3009"/>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1026"/>
                                        </p:tgtEl>
                                        <p:attrNameLst>
                                          <p:attrName>ppt_x</p:attrName>
                                        </p:attrNameLst>
                                      </p:cBhvr>
                                      <p:tavLst>
                                        <p:tav tm="0">
                                          <p:val>
                                            <p:strVal val="ppt_x"/>
                                          </p:val>
                                        </p:tav>
                                        <p:tav tm="100000">
                                          <p:val>
                                            <p:strVal val="ppt_x"/>
                                          </p:val>
                                        </p:tav>
                                      </p:tavLst>
                                    </p:anim>
                                    <p:anim calcmode="lin" valueType="num">
                                      <p:cBhvr additive="base">
                                        <p:cTn id="11" dur="500"/>
                                        <p:tgtEl>
                                          <p:spTgt spid="1026"/>
                                        </p:tgtEl>
                                        <p:attrNameLst>
                                          <p:attrName>ppt_y</p:attrName>
                                        </p:attrNameLst>
                                      </p:cBhvr>
                                      <p:tavLst>
                                        <p:tav tm="0">
                                          <p:val>
                                            <p:strVal val="ppt_y"/>
                                          </p:val>
                                        </p:tav>
                                        <p:tav tm="100000">
                                          <p:val>
                                            <p:strVal val="1+ppt_h/2"/>
                                          </p:val>
                                        </p:tav>
                                      </p:tavLst>
                                    </p:anim>
                                    <p:set>
                                      <p:cBhvr>
                                        <p:cTn id="12"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0" y="0"/>
            <a:ext cx="8072462" cy="6001643"/>
          </a:xfrm>
          <a:prstGeom prst="rect">
            <a:avLst/>
          </a:prstGeom>
        </p:spPr>
        <p:txBody>
          <a:bodyPr wrap="square">
            <a:spAutoFit/>
          </a:bodyPr>
          <a:lstStyle/>
          <a:p>
            <a:r>
              <a:rPr lang="pl-PL" sz="3200" dirty="0" smtClean="0">
                <a:latin typeface="Times New Roman" pitchFamily="18" charset="0"/>
                <a:cs typeface="Times New Roman" pitchFamily="18" charset="0"/>
              </a:rPr>
              <a:t>Korczak nieustannie podkreślał fakt, że dziecko w żadnym momencie swojego życia nie może być przedmiotem manipulacji świata dorosłych. Często podkreślał, że dorośli unikają dopuszczania dzieci do spraw codziennych, tłumacząc się tym, że dzieci są zbyt małe i niedoświadczone. Według niego dziecko to aktywna i samoistna jednostka zasługująca na szacunek i przestrzeganie jej praw. Stary Doktor był także człowiekiem ceniącym podstawowe ludzkie wartości: sprawiedliwość, szacunek, godność, piękno, prawdę i miłość do bliźniego. </a:t>
            </a:r>
            <a:endParaRPr lang="pl-PL"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642910" y="-128528"/>
            <a:ext cx="7072362" cy="6986528"/>
          </a:xfrm>
          <a:prstGeom prst="rect">
            <a:avLst/>
          </a:prstGeom>
        </p:spPr>
        <p:txBody>
          <a:bodyPr wrap="square">
            <a:spAutoFit/>
          </a:bodyPr>
          <a:lstStyle/>
          <a:p>
            <a:r>
              <a:rPr lang="pl-PL" sz="3200" dirty="0" smtClean="0">
                <a:latin typeface="Times New Roman" pitchFamily="18" charset="0"/>
                <a:cs typeface="Times New Roman" pitchFamily="18" charset="0"/>
              </a:rPr>
              <a:t>Z tych wartości wyrasta jego stosunek do dziecka i dlatego tak często apelował do wychowawców, aby zatroszczyli się o podstawowe prawa dziecka. Do tych praw zaliczał</a:t>
            </a:r>
            <a:r>
              <a:rPr lang="pl-PL" dirty="0" smtClean="0">
                <a:latin typeface="Times New Roman" pitchFamily="18" charset="0"/>
                <a:cs typeface="Times New Roman" pitchFamily="18" charset="0"/>
              </a:rPr>
              <a:t>:</a:t>
            </a:r>
          </a:p>
          <a:p>
            <a:pPr>
              <a:buFont typeface="Arial" pitchFamily="34" charset="0"/>
              <a:buChar char="•"/>
            </a:pPr>
            <a:r>
              <a:rPr lang="pl-PL" sz="3200" dirty="0" smtClean="0">
                <a:latin typeface="Times New Roman" pitchFamily="18" charset="0"/>
                <a:cs typeface="Times New Roman" pitchFamily="18" charset="0"/>
              </a:rPr>
              <a:t>prawo do miłości</a:t>
            </a:r>
          </a:p>
          <a:p>
            <a:pPr>
              <a:buFont typeface="Arial" pitchFamily="34" charset="0"/>
              <a:buChar char="•"/>
            </a:pPr>
            <a:r>
              <a:rPr lang="pl-PL" sz="3200" dirty="0" smtClean="0">
                <a:latin typeface="Times New Roman" pitchFamily="18" charset="0"/>
                <a:cs typeface="Times New Roman" pitchFamily="18" charset="0"/>
              </a:rPr>
              <a:t>prawo do bycia szanowanym</a:t>
            </a:r>
          </a:p>
          <a:p>
            <a:pPr>
              <a:buFont typeface="Arial" pitchFamily="34" charset="0"/>
              <a:buChar char="•"/>
            </a:pPr>
            <a:r>
              <a:rPr lang="pl-PL" sz="3200" dirty="0" smtClean="0">
                <a:latin typeface="Times New Roman" pitchFamily="18" charset="0"/>
                <a:cs typeface="Times New Roman" pitchFamily="18" charset="0"/>
              </a:rPr>
              <a:t>prawo do posiadania własnych tajemnic</a:t>
            </a:r>
          </a:p>
          <a:p>
            <a:pPr>
              <a:buFont typeface="Arial" pitchFamily="34" charset="0"/>
              <a:buChar char="•"/>
            </a:pPr>
            <a:r>
              <a:rPr lang="pl-PL" sz="3200" dirty="0" smtClean="0">
                <a:latin typeface="Times New Roman" pitchFamily="18" charset="0"/>
                <a:cs typeface="Times New Roman" pitchFamily="18" charset="0"/>
              </a:rPr>
              <a:t>prawo do samostanowienia o sobie</a:t>
            </a:r>
          </a:p>
          <a:p>
            <a:pPr>
              <a:buFont typeface="Arial" pitchFamily="34" charset="0"/>
              <a:buChar char="•"/>
            </a:pPr>
            <a:r>
              <a:rPr lang="pl-PL" sz="3200" dirty="0" smtClean="0">
                <a:latin typeface="Times New Roman" pitchFamily="18" charset="0"/>
                <a:cs typeface="Times New Roman" pitchFamily="18" charset="0"/>
              </a:rPr>
              <a:t>prawo do własności</a:t>
            </a:r>
          </a:p>
          <a:p>
            <a:pPr>
              <a:buFont typeface="Arial" pitchFamily="34" charset="0"/>
              <a:buChar char="•"/>
            </a:pPr>
            <a:r>
              <a:rPr lang="pl-PL" sz="3200" dirty="0" smtClean="0">
                <a:latin typeface="Times New Roman" pitchFamily="18" charset="0"/>
                <a:cs typeface="Times New Roman" pitchFamily="18" charset="0"/>
              </a:rPr>
              <a:t>prawo do rozwoju</a:t>
            </a:r>
          </a:p>
          <a:p>
            <a:pPr>
              <a:buFont typeface="Arial" pitchFamily="34" charset="0"/>
              <a:buChar char="•"/>
            </a:pPr>
            <a:r>
              <a:rPr lang="pl-PL" sz="3200" dirty="0" smtClean="0">
                <a:latin typeface="Times New Roman" pitchFamily="18" charset="0"/>
                <a:cs typeface="Times New Roman" pitchFamily="18" charset="0"/>
              </a:rPr>
              <a:t>prawo do zabawy</a:t>
            </a:r>
          </a:p>
          <a:p>
            <a:pPr>
              <a:buFont typeface="Arial" pitchFamily="34" charset="0"/>
              <a:buChar char="•"/>
            </a:pPr>
            <a:r>
              <a:rPr lang="pl-PL" sz="3200" dirty="0" smtClean="0">
                <a:latin typeface="Times New Roman" pitchFamily="18" charset="0"/>
                <a:cs typeface="Times New Roman" pitchFamily="18" charset="0"/>
              </a:rPr>
              <a:t>prawo do pracy</a:t>
            </a:r>
          </a:p>
          <a:p>
            <a:pPr>
              <a:buFont typeface="Arial" pitchFamily="34" charset="0"/>
              <a:buChar char="•"/>
            </a:pPr>
            <a:r>
              <a:rPr lang="pl-PL" sz="3200" dirty="0" smtClean="0">
                <a:latin typeface="Times New Roman" pitchFamily="18" charset="0"/>
                <a:cs typeface="Times New Roman" pitchFamily="18" charset="0"/>
              </a:rPr>
              <a:t>prawo do sprawiedliwości</a:t>
            </a:r>
            <a:endParaRPr lang="pl-PL"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85720" y="0"/>
            <a:ext cx="7643866" cy="7048083"/>
          </a:xfrm>
          <a:prstGeom prst="rect">
            <a:avLst/>
          </a:prstGeom>
        </p:spPr>
        <p:txBody>
          <a:bodyPr wrap="square">
            <a:spAutoFit/>
          </a:bodyPr>
          <a:lstStyle/>
          <a:p>
            <a:r>
              <a:rPr lang="pl-PL" sz="3200" b="1" dirty="0">
                <a:latin typeface="Times New Roman" pitchFamily="18" charset="0"/>
                <a:cs typeface="Times New Roman" pitchFamily="18" charset="0"/>
              </a:rPr>
              <a:t>Studiując jego pisma pedagogiczne, odnajdziemy w nich apel do wychowawców, by zatroszczyli się o takie prawa dziecka, jak</a:t>
            </a:r>
            <a:r>
              <a:rPr lang="pl-PL" sz="3200" b="1" dirty="0" smtClean="0">
                <a:latin typeface="Times New Roman" pitchFamily="18" charset="0"/>
                <a:cs typeface="Times New Roman" pitchFamily="18" charset="0"/>
              </a:rPr>
              <a:t>:</a:t>
            </a:r>
          </a:p>
          <a:p>
            <a:pPr>
              <a:buFont typeface="Arial" pitchFamily="34" charset="0"/>
              <a:buChar char="•"/>
            </a:pPr>
            <a:r>
              <a:rPr lang="pl-PL" sz="3200" dirty="0" smtClean="0">
                <a:latin typeface="Times New Roman" pitchFamily="18" charset="0"/>
                <a:cs typeface="Times New Roman" pitchFamily="18" charset="0"/>
              </a:rPr>
              <a:t>prawo </a:t>
            </a:r>
            <a:r>
              <a:rPr lang="pl-PL" sz="3200" dirty="0">
                <a:latin typeface="Times New Roman" pitchFamily="18" charset="0"/>
                <a:cs typeface="Times New Roman" pitchFamily="18" charset="0"/>
              </a:rPr>
              <a:t>do szacunku (dla niewiedzy, dla smutku, niepowodzeń i łez; dla misterium poprawy, dla młodego wysiłku i ufności, dla pracy poznania, dla tajemnic i wahań ciężkiej pracy wzrostu, dla własnych słabości)</a:t>
            </a:r>
            <a:br>
              <a:rPr lang="pl-PL" sz="3200" dirty="0">
                <a:latin typeface="Times New Roman" pitchFamily="18" charset="0"/>
                <a:cs typeface="Times New Roman" pitchFamily="18" charset="0"/>
              </a:rPr>
            </a:br>
            <a:r>
              <a:rPr lang="pl-PL" sz="3200" dirty="0">
                <a:latin typeface="Times New Roman" pitchFamily="18" charset="0"/>
                <a:cs typeface="Times New Roman" pitchFamily="18" charset="0"/>
              </a:rPr>
              <a:t>· prawo do miłości (do piersi matki, atmosfery ciepła i troskliwości) i przyjaźni</a:t>
            </a:r>
            <a:br>
              <a:rPr lang="pl-PL" sz="3200" dirty="0">
                <a:latin typeface="Times New Roman" pitchFamily="18" charset="0"/>
                <a:cs typeface="Times New Roman" pitchFamily="18" charset="0"/>
              </a:rPr>
            </a:br>
            <a:r>
              <a:rPr lang="pl-PL" sz="3200" dirty="0">
                <a:latin typeface="Times New Roman" pitchFamily="18" charset="0"/>
                <a:cs typeface="Times New Roman" pitchFamily="18" charset="0"/>
              </a:rPr>
              <a:t>· prawo do tajemnicy (</a:t>
            </a:r>
            <a:r>
              <a:rPr lang="pl-PL" sz="3200" dirty="0" err="1">
                <a:latin typeface="Times New Roman" pitchFamily="18" charset="0"/>
                <a:cs typeface="Times New Roman" pitchFamily="18" charset="0"/>
              </a:rPr>
              <a:t>tajemnicy</a:t>
            </a:r>
            <a:r>
              <a:rPr lang="pl-PL" sz="3200" dirty="0">
                <a:latin typeface="Times New Roman" pitchFamily="18" charset="0"/>
                <a:cs typeface="Times New Roman" pitchFamily="18" charset="0"/>
              </a:rPr>
              <a:t> osoby, jak i własnych spraw, przeżyć i doznań)</a:t>
            </a:r>
            <a:br>
              <a:rPr lang="pl-PL" sz="3200" dirty="0">
                <a:latin typeface="Times New Roman" pitchFamily="18" charset="0"/>
                <a:cs typeface="Times New Roman" pitchFamily="18" charset="0"/>
              </a:rPr>
            </a:br>
            <a:r>
              <a:rPr lang="pl-PL" dirty="0"/>
              <a:t/>
            </a:r>
            <a:br>
              <a:rPr lang="pl-PL" dirty="0"/>
            </a:br>
            <a:endParaRPr lang="pl-PL" dirty="0"/>
          </a:p>
        </p:txBody>
      </p:sp>
    </p:spTree>
  </p:cSld>
  <p:clrMapOvr>
    <a:masterClrMapping/>
  </p:clrMapOvr>
  <p:transition>
    <p:diamon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5072066" y="2143116"/>
            <a:ext cx="4071934" cy="3224219"/>
          </a:xfrm>
          <a:prstGeom prst="rect">
            <a:avLst/>
          </a:prstGeom>
          <a:noFill/>
          <a:ln w="9525">
            <a:noFill/>
            <a:miter lim="800000"/>
            <a:headEnd/>
            <a:tailEnd/>
          </a:ln>
          <a:effectLst/>
        </p:spPr>
      </p:pic>
      <p:sp>
        <p:nvSpPr>
          <p:cNvPr id="2" name="Prostokąt 1"/>
          <p:cNvSpPr/>
          <p:nvPr/>
        </p:nvSpPr>
        <p:spPr>
          <a:xfrm>
            <a:off x="0" y="0"/>
            <a:ext cx="8001056" cy="6986528"/>
          </a:xfrm>
          <a:prstGeom prst="rect">
            <a:avLst/>
          </a:prstGeom>
        </p:spPr>
        <p:txBody>
          <a:bodyPr wrap="square">
            <a:spAutoFit/>
          </a:bodyPr>
          <a:lstStyle/>
          <a:p>
            <a:pPr>
              <a:buFont typeface="Arial" pitchFamily="34" charset="0"/>
              <a:buChar char="•"/>
            </a:pPr>
            <a:r>
              <a:rPr lang="pl-PL" sz="3200" dirty="0" smtClean="0">
                <a:latin typeface="Times New Roman" pitchFamily="18" charset="0"/>
                <a:cs typeface="Times New Roman" pitchFamily="18" charset="0"/>
              </a:rPr>
              <a:t>· prawo do tajemnicy (</a:t>
            </a:r>
            <a:r>
              <a:rPr lang="pl-PL" sz="3200" dirty="0" err="1" smtClean="0">
                <a:latin typeface="Times New Roman" pitchFamily="18" charset="0"/>
                <a:cs typeface="Times New Roman" pitchFamily="18" charset="0"/>
              </a:rPr>
              <a:t>tajemnicy</a:t>
            </a:r>
            <a:r>
              <a:rPr lang="pl-PL" sz="3200" dirty="0" smtClean="0">
                <a:latin typeface="Times New Roman" pitchFamily="18" charset="0"/>
                <a:cs typeface="Times New Roman" pitchFamily="18" charset="0"/>
              </a:rPr>
              <a:t> osoby, jak i własnych spraw, przeżyć i doznań)</a:t>
            </a:r>
            <a:br>
              <a:rPr lang="pl-PL" sz="3200" dirty="0" smtClean="0">
                <a:latin typeface="Times New Roman" pitchFamily="18" charset="0"/>
                <a:cs typeface="Times New Roman" pitchFamily="18" charset="0"/>
              </a:rPr>
            </a:br>
            <a:r>
              <a:rPr lang="pl-PL" sz="3200" dirty="0" smtClean="0">
                <a:latin typeface="Times New Roman" pitchFamily="18" charset="0"/>
                <a:cs typeface="Times New Roman" pitchFamily="18" charset="0"/>
              </a:rPr>
              <a:t>· prawo do samostanowienia (prawo antytezy, prawo do oporu, do protestu, do upominania się i do żądania, do wypowiadania własnych myśli, do życia własnym wysiłkiem i własną aktywnością)</a:t>
            </a:r>
            <a:br>
              <a:rPr lang="pl-PL" sz="3200" dirty="0" smtClean="0">
                <a:latin typeface="Times New Roman" pitchFamily="18" charset="0"/>
                <a:cs typeface="Times New Roman" pitchFamily="18" charset="0"/>
              </a:rPr>
            </a:br>
            <a:r>
              <a:rPr lang="pl-PL" sz="3200" dirty="0" smtClean="0">
                <a:latin typeface="Times New Roman" pitchFamily="18" charset="0"/>
                <a:cs typeface="Times New Roman" pitchFamily="18" charset="0"/>
              </a:rPr>
              <a:t>· prawo do własności (siebie- do </a:t>
            </a:r>
            <a:r>
              <a:rPr lang="pl-PL" sz="3200" dirty="0" err="1" smtClean="0">
                <a:latin typeface="Times New Roman" pitchFamily="18" charset="0"/>
                <a:cs typeface="Times New Roman" pitchFamily="18" charset="0"/>
              </a:rPr>
              <a:t>samoposiadania</a:t>
            </a:r>
            <a:r>
              <a:rPr lang="pl-PL" sz="3200" dirty="0" smtClean="0">
                <a:latin typeface="Times New Roman" pitchFamily="18" charset="0"/>
                <a:cs typeface="Times New Roman" pitchFamily="18" charset="0"/>
              </a:rPr>
              <a:t> i do swoich rzeczy)</a:t>
            </a:r>
            <a:br>
              <a:rPr lang="pl-PL" sz="3200" dirty="0" smtClean="0">
                <a:latin typeface="Times New Roman" pitchFamily="18" charset="0"/>
                <a:cs typeface="Times New Roman" pitchFamily="18" charset="0"/>
              </a:rPr>
            </a:br>
            <a:r>
              <a:rPr lang="pl-PL" sz="3200" dirty="0" smtClean="0">
                <a:latin typeface="Times New Roman" pitchFamily="18" charset="0"/>
                <a:cs typeface="Times New Roman" pitchFamily="18" charset="0"/>
              </a:rPr>
              <a:t>· prawo do własnego rozwoju i dojrzewania</a:t>
            </a:r>
            <a:br>
              <a:rPr lang="pl-PL" sz="3200" dirty="0" smtClean="0">
                <a:latin typeface="Times New Roman" pitchFamily="18" charset="0"/>
                <a:cs typeface="Times New Roman" pitchFamily="18" charset="0"/>
              </a:rPr>
            </a:br>
            <a:r>
              <a:rPr lang="pl-PL" sz="3200" dirty="0" smtClean="0">
                <a:latin typeface="Times New Roman" pitchFamily="18" charset="0"/>
                <a:cs typeface="Times New Roman" pitchFamily="18" charset="0"/>
              </a:rPr>
              <a:t>· prawo do ruchu, do zabawy, do pracy i badania</a:t>
            </a:r>
            <a:br>
              <a:rPr lang="pl-PL" sz="3200" dirty="0" smtClean="0">
                <a:latin typeface="Times New Roman" pitchFamily="18" charset="0"/>
                <a:cs typeface="Times New Roman" pitchFamily="18" charset="0"/>
              </a:rPr>
            </a:br>
            <a:r>
              <a:rPr lang="pl-PL" sz="3200" dirty="0" smtClean="0">
                <a:latin typeface="Times New Roman" pitchFamily="18" charset="0"/>
                <a:cs typeface="Times New Roman" pitchFamily="18" charset="0"/>
              </a:rPr>
              <a:t>· prawo do sprawiedliwości w życiu</a:t>
            </a:r>
            <a:r>
              <a:rPr lang="pl-PL" sz="3200" dirty="0" smtClean="0"/>
              <a:t/>
            </a:r>
            <a:br>
              <a:rPr lang="pl-PL" sz="3200" dirty="0" smtClean="0"/>
            </a:br>
            <a:endParaRPr lang="pl-PL" sz="3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0" y="0"/>
            <a:ext cx="8143900" cy="6858000"/>
          </a:xfrm>
          <a:prstGeom prst="rect">
            <a:avLst/>
          </a:prstGeom>
          <a:noFill/>
          <a:ln w="9525">
            <a:noFill/>
            <a:miter lim="800000"/>
            <a:headEnd/>
            <a:tailEnd/>
          </a:ln>
          <a:effectLst/>
        </p:spPr>
      </p:pic>
    </p:spTree>
  </p:cSld>
  <p:clrMapOvr>
    <a:masterClrMapping/>
  </p:clrMapOvr>
  <p:transition>
    <p:strips dir="l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6786578" y="4035390"/>
            <a:ext cx="2152652" cy="2822610"/>
          </a:xfrm>
          <a:prstGeom prst="rect">
            <a:avLst/>
          </a:prstGeom>
          <a:noFill/>
          <a:ln w="9525">
            <a:noFill/>
            <a:miter lim="800000"/>
            <a:headEnd/>
            <a:tailEnd/>
          </a:ln>
          <a:effectLst/>
        </p:spPr>
      </p:pic>
      <p:sp>
        <p:nvSpPr>
          <p:cNvPr id="2" name="Prostokąt 1"/>
          <p:cNvSpPr/>
          <p:nvPr/>
        </p:nvSpPr>
        <p:spPr>
          <a:xfrm>
            <a:off x="142844" y="0"/>
            <a:ext cx="7929618" cy="6986528"/>
          </a:xfrm>
          <a:prstGeom prst="rect">
            <a:avLst/>
          </a:prstGeom>
        </p:spPr>
        <p:txBody>
          <a:bodyPr wrap="square">
            <a:spAutoFit/>
          </a:bodyPr>
          <a:lstStyle/>
          <a:p>
            <a:r>
              <a:rPr lang="pl-PL" sz="3200" dirty="0">
                <a:latin typeface="Times New Roman" pitchFamily="18" charset="0"/>
                <a:cs typeface="Times New Roman" pitchFamily="18" charset="0"/>
              </a:rPr>
              <a:t>Zdaniem Korczaka, </a:t>
            </a:r>
            <a:r>
              <a:rPr lang="pl-PL" sz="3200" dirty="0" err="1">
                <a:latin typeface="Times New Roman" pitchFamily="18" charset="0"/>
                <a:cs typeface="Times New Roman" pitchFamily="18" charset="0"/>
              </a:rPr>
              <a:t>pseudowychowawcy</a:t>
            </a:r>
            <a:r>
              <a:rPr lang="pl-PL" sz="3200" dirty="0">
                <a:latin typeface="Times New Roman" pitchFamily="18" charset="0"/>
                <a:cs typeface="Times New Roman" pitchFamily="18" charset="0"/>
              </a:rPr>
              <a:t> nie powinni być dopuszczani do pracy z dziećmi, zaś troską osób odpowiedzialnych za jakość kadr pedagogicznych powinno być pozyskiwanie przez nie jak najlepszych kandydatów. Wychowawcą bowiem nigdy nie będzie ten, :kto się oburza, kto się dąsa, kto ma żal do dziecka, że jest tym, czym jest, kim się urodziło lub jakie doświadczenie je wychowało”. Nie powinien nim być także ktoś, kto nie jest świadom czekających go, często przykrych, obowiązków i doświadczeń w kontaktach z ubogimi czy zaniedbanymi dziećmi. </a:t>
            </a:r>
            <a:endParaRPr lang="pl-PL" dirty="0"/>
          </a:p>
        </p:txBody>
      </p:sp>
    </p:spTree>
  </p:cSld>
  <p:clrMapOvr>
    <a:masterClrMapping/>
  </p:clrMapOvr>
  <p:transition>
    <p:zoom dir="in"/>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0" y="0"/>
            <a:ext cx="8215337" cy="6858000"/>
          </a:xfrm>
          <a:prstGeom prst="rect">
            <a:avLst/>
          </a:prstGeom>
          <a:noFill/>
          <a:ln w="9525">
            <a:noFill/>
            <a:miter lim="800000"/>
            <a:headEnd/>
            <a:tailEnd/>
          </a:ln>
          <a:effectLst/>
        </p:spPr>
      </p:pic>
    </p:spTree>
  </p:cSld>
  <p:clrMapOvr>
    <a:masterClrMapping/>
  </p:clrMapOvr>
  <p:transition>
    <p:newsfla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0" y="2786058"/>
            <a:ext cx="8215338"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Korczak był zwolennikiem emancypacji dziecka, jego samostanowienia</a:t>
            </a:r>
          </a:p>
          <a:p>
            <a:pPr marL="0" marR="0" lvl="0" indent="0" algn="l" defTabSz="914400" rtl="0" eaLnBrk="1" fontAlgn="base" latinLnBrk="0" hangingPunct="1">
              <a:lnSpc>
                <a:spcPct val="100000"/>
              </a:lnSpc>
              <a:spcBef>
                <a:spcPct val="0"/>
              </a:spcBef>
              <a:spcAft>
                <a:spcPct val="0"/>
              </a:spcAft>
              <a:buClrTx/>
              <a:buSzTx/>
              <a:buFontTx/>
              <a:buNone/>
              <a:tabLst/>
            </a:pPr>
            <a:r>
              <a:rPr kumimoji="0" lang="pl-PL"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 poszanowania praw. </a:t>
            </a:r>
          </a:p>
          <a:p>
            <a:pPr marL="0" marR="0" lvl="0" indent="0" algn="l" defTabSz="914400" rtl="0" eaLnBrk="1" fontAlgn="base" latinLnBrk="0" hangingPunct="1">
              <a:lnSpc>
                <a:spcPct val="100000"/>
              </a:lnSpc>
              <a:spcBef>
                <a:spcPct val="0"/>
              </a:spcBef>
              <a:spcAft>
                <a:spcPct val="0"/>
              </a:spcAft>
              <a:buClrTx/>
              <a:buSzTx/>
              <a:buFontTx/>
              <a:buNone/>
              <a:tabLst/>
            </a:pPr>
            <a:r>
              <a:rPr kumimoji="0" lang="pl-PL"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Samorządy wychowanków – małe parlamenty, imitowały świat dorosłych</a:t>
            </a:r>
          </a:p>
          <a:p>
            <a:pPr marL="0" marR="0" lvl="0" indent="0" algn="l" defTabSz="914400" rtl="0" eaLnBrk="1" fontAlgn="base" latinLnBrk="0" hangingPunct="1">
              <a:lnSpc>
                <a:spcPct val="100000"/>
              </a:lnSpc>
              <a:spcBef>
                <a:spcPct val="0"/>
              </a:spcBef>
              <a:spcAft>
                <a:spcPct val="0"/>
              </a:spcAft>
              <a:buClrTx/>
              <a:buSzTx/>
              <a:buFontTx/>
              <a:buNone/>
              <a:tabLst/>
            </a:pPr>
            <a:r>
              <a:rPr kumimoji="0" lang="pl-PL"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 przygotowywały małych ludzi do życia dorosłego. </a:t>
            </a:r>
          </a:p>
        </p:txBody>
      </p:sp>
      <p:pic>
        <p:nvPicPr>
          <p:cNvPr id="4" name="Picture 2"/>
          <p:cNvPicPr>
            <a:picLocks noChangeAspect="1" noChangeArrowheads="1"/>
          </p:cNvPicPr>
          <p:nvPr/>
        </p:nvPicPr>
        <p:blipFill>
          <a:blip r:embed="rId2"/>
          <a:srcRect/>
          <a:stretch>
            <a:fillRect/>
          </a:stretch>
        </p:blipFill>
        <p:spPr bwMode="auto">
          <a:xfrm>
            <a:off x="2571736" y="1"/>
            <a:ext cx="4138713" cy="255353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7105"/>
                                        </p:tgtEl>
                                        <p:attrNameLst>
                                          <p:attrName>style.visibility</p:attrName>
                                        </p:attrNameLst>
                                      </p:cBhvr>
                                      <p:to>
                                        <p:strVal val="visible"/>
                                      </p:to>
                                    </p:set>
                                    <p:anim calcmode="discrete" valueType="clr">
                                      <p:cBhvr override="childStyle">
                                        <p:cTn id="7" dur="80"/>
                                        <p:tgtEl>
                                          <p:spTgt spid="4710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05"/>
                                        </p:tgtEl>
                                        <p:attrNameLst>
                                          <p:attrName>fillcolor</p:attrName>
                                        </p:attrNameLst>
                                      </p:cBhvr>
                                      <p:tavLst>
                                        <p:tav tm="0">
                                          <p:val>
                                            <p:clrVal>
                                              <a:schemeClr val="accent2"/>
                                            </p:clrVal>
                                          </p:val>
                                        </p:tav>
                                        <p:tav tm="50000">
                                          <p:val>
                                            <p:clrVal>
                                              <a:schemeClr val="hlink"/>
                                            </p:clrVal>
                                          </p:val>
                                        </p:tav>
                                      </p:tavLst>
                                    </p:anim>
                                    <p:set>
                                      <p:cBhvr>
                                        <p:cTn id="9" dur="80"/>
                                        <p:tgtEl>
                                          <p:spTgt spid="4710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to="" calcmode="lin" valueType="num">
                                      <p:cBhvr>
                                        <p:cTn id="14"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14282" y="0"/>
            <a:ext cx="8215370" cy="6986528"/>
          </a:xfrm>
          <a:prstGeom prst="rect">
            <a:avLst/>
          </a:prstGeom>
        </p:spPr>
        <p:txBody>
          <a:bodyPr wrap="square">
            <a:spAutoFit/>
          </a:bodyPr>
          <a:lstStyle/>
          <a:p>
            <a:pPr lvl="0" fontAlgn="base">
              <a:spcBef>
                <a:spcPct val="0"/>
              </a:spcBef>
              <a:spcAft>
                <a:spcPct val="0"/>
              </a:spcAft>
            </a:pPr>
            <a:r>
              <a:rPr lang="pl-PL" sz="3200" dirty="0" smtClean="0">
                <a:latin typeface="Times New Roman" pitchFamily="18" charset="0"/>
                <a:ea typeface="Calibri" pitchFamily="34" charset="0"/>
                <a:cs typeface="Times New Roman" pitchFamily="18" charset="0"/>
              </a:rPr>
              <a:t>Podobnie było z innymi instytucjami, które istniały w rzeczywistości, a zostały</a:t>
            </a:r>
          </a:p>
          <a:p>
            <a:pPr lvl="0" fontAlgn="base">
              <a:spcBef>
                <a:spcPct val="0"/>
              </a:spcBef>
              <a:spcAft>
                <a:spcPct val="0"/>
              </a:spcAft>
            </a:pPr>
            <a:r>
              <a:rPr lang="pl-PL" sz="3200" dirty="0" smtClean="0">
                <a:latin typeface="Times New Roman" pitchFamily="18" charset="0"/>
                <a:ea typeface="Calibri" pitchFamily="34" charset="0"/>
                <a:cs typeface="Times New Roman" pitchFamily="18" charset="0"/>
              </a:rPr>
              <a:t> zminiaturyzowane i zaadaptowane na potrzeby dziecka (np. sądy). </a:t>
            </a:r>
          </a:p>
          <a:p>
            <a:pPr lvl="0" fontAlgn="base">
              <a:spcBef>
                <a:spcPct val="0"/>
              </a:spcBef>
              <a:spcAft>
                <a:spcPct val="0"/>
              </a:spcAft>
            </a:pPr>
            <a:r>
              <a:rPr lang="pl-PL" sz="3200" dirty="0" smtClean="0">
                <a:latin typeface="Times New Roman" pitchFamily="18" charset="0"/>
                <a:ea typeface="Calibri" pitchFamily="34" charset="0"/>
                <a:cs typeface="Times New Roman" pitchFamily="18" charset="0"/>
              </a:rPr>
              <a:t>"Dziecko kojarzy i rozumuje jak osoba dorosła – nie ma tylko jej bagażu doświadczeń</a:t>
            </a:r>
          </a:p>
          <a:p>
            <a:pPr lvl="0" fontAlgn="base">
              <a:spcBef>
                <a:spcPct val="0"/>
              </a:spcBef>
              <a:spcAft>
                <a:spcPct val="0"/>
              </a:spcAft>
            </a:pPr>
            <a:r>
              <a:rPr lang="pl-PL" sz="3200" dirty="0" smtClean="0">
                <a:latin typeface="Times New Roman" pitchFamily="18" charset="0"/>
                <a:ea typeface="Calibri" pitchFamily="34" charset="0"/>
                <a:cs typeface="Times New Roman" pitchFamily="18" charset="0"/>
              </a:rPr>
              <a:t>Pismo publikowane dla i przez dzieci było ich forum, kuźnią talentów i ważnym filarem</a:t>
            </a:r>
          </a:p>
          <a:p>
            <a:pPr lvl="0" fontAlgn="base">
              <a:spcBef>
                <a:spcPct val="0"/>
              </a:spcBef>
              <a:spcAft>
                <a:spcPct val="0"/>
              </a:spcAft>
            </a:pPr>
            <a:r>
              <a:rPr lang="pl-PL" sz="3200" dirty="0" smtClean="0">
                <a:latin typeface="Times New Roman" pitchFamily="18" charset="0"/>
                <a:ea typeface="Calibri" pitchFamily="34" charset="0"/>
                <a:cs typeface="Times New Roman" pitchFamily="18" charset="0"/>
              </a:rPr>
              <a:t> asymilacji – zwłaszcza dzieci z ortodoksyjnych rodzin żydowskich.</a:t>
            </a:r>
          </a:p>
          <a:p>
            <a:pPr lvl="0" fontAlgn="base">
              <a:spcBef>
                <a:spcPct val="0"/>
              </a:spcBef>
              <a:spcAft>
                <a:spcPct val="0"/>
              </a:spcAft>
            </a:pPr>
            <a:r>
              <a:rPr lang="pl-PL" sz="3200" dirty="0" smtClean="0">
                <a:latin typeface="Times New Roman" pitchFamily="18" charset="0"/>
                <a:ea typeface="Calibri" pitchFamily="34" charset="0"/>
                <a:cs typeface="Times New Roman" pitchFamily="18" charset="0"/>
              </a:rPr>
              <a:t> Lekarz Korczak opowiadał się za resocjalizacją oraz kompleksową</a:t>
            </a:r>
          </a:p>
          <a:p>
            <a:pPr lvl="0" fontAlgn="base">
              <a:spcBef>
                <a:spcPct val="0"/>
              </a:spcBef>
              <a:spcAft>
                <a:spcPct val="0"/>
              </a:spcAft>
            </a:pPr>
            <a:r>
              <a:rPr lang="pl-PL" sz="3200" dirty="0" smtClean="0">
                <a:latin typeface="Times New Roman" pitchFamily="18" charset="0"/>
                <a:ea typeface="Calibri" pitchFamily="34" charset="0"/>
                <a:cs typeface="Times New Roman" pitchFamily="18" charset="0"/>
              </a:rPr>
              <a:t> i nowatorską opieką nad dziećmi z tak zwanego marginesu społecznego.</a:t>
            </a:r>
            <a:endParaRPr lang="pl-PL" sz="32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00034" y="214290"/>
            <a:ext cx="6357982" cy="5509200"/>
          </a:xfrm>
          <a:prstGeom prst="rect">
            <a:avLst/>
          </a:prstGeom>
        </p:spPr>
        <p:txBody>
          <a:bodyPr wrap="square">
            <a:spAutoFit/>
          </a:bodyPr>
          <a:lstStyle/>
          <a:p>
            <a:pPr>
              <a:defRPr/>
            </a:pPr>
            <a:r>
              <a:rPr lang="pl-PL" sz="3200" dirty="0" smtClean="0">
                <a:latin typeface="Times New Roman" pitchFamily="18" charset="0"/>
                <a:cs typeface="Times New Roman" pitchFamily="18" charset="0"/>
              </a:rPr>
              <a:t>Jako mały Henryk głęboko przejmował się stosowaną w szkole karą chłosty, więc  rodzice musieli zabrać go ze szkoły. Przebywając w domu i przygotowując się do pierwszej klasy gimnazjum, marzył o lepszym świecie, w którym 	nie będzie okrucieństwa i  niesprawiedliwości. Marzenia te znalazły odbicie w „</a:t>
            </a:r>
            <a:r>
              <a:rPr lang="pl-PL" sz="3200" i="1" dirty="0" smtClean="0">
                <a:latin typeface="Times New Roman" pitchFamily="18" charset="0"/>
                <a:cs typeface="Times New Roman" pitchFamily="18" charset="0"/>
              </a:rPr>
              <a:t>Królu Maciusiu Pierwszym” .</a:t>
            </a:r>
          </a:p>
        </p:txBody>
      </p:sp>
      <p:pic>
        <p:nvPicPr>
          <p:cNvPr id="3" name="Picture 2"/>
          <p:cNvPicPr>
            <a:picLocks noChangeAspect="1" noChangeArrowheads="1"/>
          </p:cNvPicPr>
          <p:nvPr/>
        </p:nvPicPr>
        <p:blipFill>
          <a:blip r:embed="rId2"/>
          <a:srcRect/>
          <a:stretch>
            <a:fillRect/>
          </a:stretch>
        </p:blipFill>
        <p:spPr bwMode="auto">
          <a:xfrm>
            <a:off x="6485484" y="3143248"/>
            <a:ext cx="2658516" cy="257174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0" y="-57848"/>
            <a:ext cx="8143900" cy="6915848"/>
          </a:xfrm>
          <a:prstGeom prst="rect">
            <a:avLst/>
          </a:prstGeom>
          <a:noFill/>
          <a:ln w="9525">
            <a:noFill/>
            <a:miter lim="800000"/>
            <a:headEnd/>
            <a:tailEnd/>
          </a:ln>
          <a:effectLst/>
        </p:spPr>
      </p:pic>
    </p:spTree>
  </p:cSld>
  <p:clrMapOvr>
    <a:masterClrMapping/>
  </p:clrMapOvr>
  <p:transition>
    <p:wheel spokes="8"/>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14282" y="0"/>
            <a:ext cx="7858180" cy="4031873"/>
          </a:xfrm>
          <a:prstGeom prst="rect">
            <a:avLst/>
          </a:prstGeom>
        </p:spPr>
        <p:txBody>
          <a:bodyPr wrap="square">
            <a:spAutoFit/>
          </a:bodyPr>
          <a:lstStyle/>
          <a:p>
            <a:r>
              <a:rPr lang="pl-PL" sz="3200" b="1" dirty="0">
                <a:latin typeface="Times New Roman" pitchFamily="18" charset="0"/>
                <a:cs typeface="Times New Roman" pitchFamily="18" charset="0"/>
              </a:rPr>
              <a:t>Janusz Korczak był prekursorem walki o prawa dziecka</a:t>
            </a:r>
            <a:r>
              <a:rPr lang="pl-PL" sz="3200" dirty="0">
                <a:latin typeface="Times New Roman" pitchFamily="18" charset="0"/>
                <a:cs typeface="Times New Roman" pitchFamily="18" charset="0"/>
              </a:rPr>
              <a:t>, zwracał szczególną uwagę na </a:t>
            </a:r>
            <a:r>
              <a:rPr lang="pl-PL" sz="3200" dirty="0" smtClean="0">
                <a:latin typeface="Times New Roman" pitchFamily="18" charset="0"/>
                <a:cs typeface="Times New Roman" pitchFamily="18" charset="0"/>
              </a:rPr>
              <a:t>nierówno prawną </a:t>
            </a:r>
            <a:r>
              <a:rPr lang="pl-PL" sz="3200" dirty="0">
                <a:latin typeface="Times New Roman" pitchFamily="18" charset="0"/>
                <a:cs typeface="Times New Roman" pitchFamily="18" charset="0"/>
              </a:rPr>
              <a:t>pozycję dzieci w społeczeństwie, ich zależność od dorosłych. Domagał się, by uznano, że </a:t>
            </a:r>
            <a:r>
              <a:rPr lang="pl-PL" sz="3200" dirty="0" smtClean="0">
                <a:latin typeface="Times New Roman" pitchFamily="18" charset="0"/>
                <a:cs typeface="Times New Roman" pitchFamily="18" charset="0"/>
              </a:rPr>
              <a:t>dziecko </a:t>
            </a:r>
            <a:r>
              <a:rPr lang="pl-PL" sz="3200" dirty="0">
                <a:latin typeface="Times New Roman" pitchFamily="18" charset="0"/>
                <a:cs typeface="Times New Roman" pitchFamily="18" charset="0"/>
              </a:rPr>
              <a:t>jest pełnowartościowym człowiekiem od chwili narodzin, na każdym etapie swego istnienia i ma prawo być sobą, takim jakim jest. </a:t>
            </a:r>
            <a:endParaRPr lang="pl-PL" sz="3200" dirty="0"/>
          </a:p>
        </p:txBody>
      </p:sp>
      <p:pic>
        <p:nvPicPr>
          <p:cNvPr id="1026" name="Picture 2"/>
          <p:cNvPicPr>
            <a:picLocks noChangeAspect="1" noChangeArrowheads="1"/>
          </p:cNvPicPr>
          <p:nvPr/>
        </p:nvPicPr>
        <p:blipFill>
          <a:blip r:embed="rId2"/>
          <a:srcRect/>
          <a:stretch>
            <a:fillRect/>
          </a:stretch>
        </p:blipFill>
        <p:spPr bwMode="auto">
          <a:xfrm>
            <a:off x="2285984" y="4071942"/>
            <a:ext cx="3630138" cy="242889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4143372" y="3705719"/>
            <a:ext cx="3973105" cy="2937966"/>
          </a:xfrm>
          <a:prstGeom prst="rect">
            <a:avLst/>
          </a:prstGeom>
          <a:noFill/>
          <a:ln w="9525">
            <a:noFill/>
            <a:miter lim="800000"/>
            <a:headEnd/>
            <a:tailEnd/>
          </a:ln>
          <a:effectLst/>
        </p:spPr>
      </p:pic>
      <p:sp>
        <p:nvSpPr>
          <p:cNvPr id="3" name="Prostokąt 2"/>
          <p:cNvSpPr/>
          <p:nvPr/>
        </p:nvSpPr>
        <p:spPr>
          <a:xfrm>
            <a:off x="0" y="0"/>
            <a:ext cx="8001024" cy="7263527"/>
          </a:xfrm>
          <a:prstGeom prst="rect">
            <a:avLst/>
          </a:prstGeom>
        </p:spPr>
        <p:txBody>
          <a:bodyPr wrap="square">
            <a:spAutoFit/>
          </a:bodyPr>
          <a:lstStyle/>
          <a:p>
            <a:r>
              <a:rPr lang="pl-PL" sz="3200" dirty="0" smtClean="0">
                <a:latin typeface="Times New Roman" pitchFamily="18" charset="0"/>
                <a:cs typeface="Times New Roman" pitchFamily="18" charset="0"/>
              </a:rPr>
              <a:t>Idee te znalazły odbicie i rozwinięcie w stworzonym przez Korczaka nowatorskim- jak na tamte czasy- podejściu do wychowania, które respektowało potrzeby i dążenia dziecka do własnej aktywności i samodzielności, a zarazem realistycznie uwzględniało jego słabości. Szczególnie dotyczyło to niemożności przejęcia przez dzieci pełnej odpowiedzialności za świat i trudności pracy nad sobą. Integralnym elementem jego koncepcji wychowawczej były różne formy uspołecznienia i samorządności instytucji czy środowisk edukacyjnych, opiekuńczych lub wychowawczych.</a:t>
            </a:r>
            <a:r>
              <a:rPr lang="pl-PL" dirty="0" smtClean="0"/>
              <a:t/>
            </a:r>
            <a:br>
              <a:rPr lang="pl-PL" dirty="0" smtClean="0"/>
            </a:br>
            <a:endParaRPr lang="pl-PL"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0" y="0"/>
            <a:ext cx="8143900" cy="6858000"/>
          </a:xfrm>
          <a:prstGeom prst="rect">
            <a:avLst/>
          </a:prstGeom>
          <a:noFill/>
          <a:ln w="9525">
            <a:noFill/>
            <a:miter lim="800000"/>
            <a:headEnd/>
            <a:tailEnd/>
          </a:ln>
          <a:effectLst/>
        </p:spPr>
      </p:pic>
    </p:spTree>
  </p:cSld>
  <p:clrMapOvr>
    <a:masterClrMapping/>
  </p:clrMapOvr>
  <p:transition>
    <p:pull dir="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714348" y="0"/>
            <a:ext cx="5572164" cy="3046988"/>
          </a:xfrm>
          <a:prstGeom prst="rect">
            <a:avLst/>
          </a:prstGeom>
        </p:spPr>
        <p:txBody>
          <a:bodyPr wrap="square">
            <a:spAutoFit/>
          </a:bodyPr>
          <a:lstStyle/>
          <a:p>
            <a:r>
              <a:rPr lang="pl-PL" sz="3200" b="1" dirty="0" smtClean="0">
                <a:latin typeface="Times New Roman" pitchFamily="18" charset="0"/>
                <a:cs typeface="Times New Roman" pitchFamily="18" charset="0"/>
              </a:rPr>
              <a:t>,,Dziecko nie </a:t>
            </a:r>
            <a:r>
              <a:rPr lang="pl-PL" sz="3200" b="1" dirty="0">
                <a:latin typeface="Times New Roman" pitchFamily="18" charset="0"/>
                <a:cs typeface="Times New Roman" pitchFamily="18" charset="0"/>
              </a:rPr>
              <a:t>może być dodatkiem do życia dorosłych ani tym bardziej przedmiotem ich manipulacji, ale </a:t>
            </a:r>
            <a:r>
              <a:rPr lang="pl-PL" sz="3200" b="1" dirty="0" smtClean="0">
                <a:latin typeface="Times New Roman" pitchFamily="18" charset="0"/>
                <a:cs typeface="Times New Roman" pitchFamily="18" charset="0"/>
              </a:rPr>
              <a:t>samoistną </a:t>
            </a:r>
            <a:r>
              <a:rPr lang="pl-PL" sz="3200" b="1" dirty="0">
                <a:latin typeface="Times New Roman" pitchFamily="18" charset="0"/>
                <a:cs typeface="Times New Roman" pitchFamily="18" charset="0"/>
              </a:rPr>
              <a:t>siłą i wartością, z którą </a:t>
            </a:r>
            <a:r>
              <a:rPr lang="pl-PL" sz="3200" b="1" dirty="0" smtClean="0">
                <a:latin typeface="Times New Roman" pitchFamily="18" charset="0"/>
                <a:cs typeface="Times New Roman" pitchFamily="18" charset="0"/>
              </a:rPr>
              <a:t>należy się </a:t>
            </a:r>
            <a:r>
              <a:rPr lang="pl-PL" sz="3200" b="1" dirty="0">
                <a:latin typeface="Times New Roman" pitchFamily="18" charset="0"/>
                <a:cs typeface="Times New Roman" pitchFamily="18" charset="0"/>
              </a:rPr>
              <a:t>liczyć</a:t>
            </a:r>
            <a:r>
              <a:rPr lang="pl-PL" sz="3200" b="1" dirty="0" smtClean="0">
                <a:latin typeface="Times New Roman" pitchFamily="18" charset="0"/>
                <a:cs typeface="Times New Roman" pitchFamily="18" charset="0"/>
              </a:rPr>
              <a:t>.”</a:t>
            </a:r>
            <a:endParaRPr lang="pl-PL" sz="3200" b="1"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srcRect/>
          <a:stretch>
            <a:fillRect/>
          </a:stretch>
        </p:blipFill>
        <p:spPr bwMode="auto">
          <a:xfrm>
            <a:off x="1857356" y="3429000"/>
            <a:ext cx="4429156" cy="314327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nodeType="clickEffect">
                                  <p:stCondLst>
                                    <p:cond delay="0"/>
                                  </p:stCondLst>
                                  <p:childTnLst>
                                    <p:animEffect transition="out" filter="diamond(in)">
                                      <p:cBhvr>
                                        <p:cTn id="6" dur="2000"/>
                                        <p:tgtEl>
                                          <p:spTgt spid="6146"/>
                                        </p:tgtEl>
                                      </p:cBhvr>
                                    </p:animEffect>
                                    <p:set>
                                      <p:cBhvr>
                                        <p:cTn id="7" dur="1" fill="hold">
                                          <p:stCondLst>
                                            <p:cond delay="1999"/>
                                          </p:stCondLst>
                                        </p:cTn>
                                        <p:tgtEl>
                                          <p:spTgt spid="614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70" decel="100000"/>
                                        <p:tgtEl>
                                          <p:spTgt spid="2"/>
                                        </p:tgtEl>
                                      </p:cBhvr>
                                    </p:animEffect>
                                    <p:animScale>
                                      <p:cBhvr>
                                        <p:cTn id="13" dur="770" decel="100000"/>
                                        <p:tgtEl>
                                          <p:spTgt spid="2"/>
                                        </p:tgtEl>
                                      </p:cBhvr>
                                      <p:from x="10000" y="10000"/>
                                      <p:to x="200000" y="450000"/>
                                    </p:animScale>
                                    <p:animScale>
                                      <p:cBhvr>
                                        <p:cTn id="14" dur="1230" accel="100000" fill="hold">
                                          <p:stCondLst>
                                            <p:cond delay="770"/>
                                          </p:stCondLst>
                                        </p:cTn>
                                        <p:tgtEl>
                                          <p:spTgt spid="2"/>
                                        </p:tgtEl>
                                      </p:cBhvr>
                                      <p:from x="200000" y="450000"/>
                                      <p:to x="100000" y="100000"/>
                                    </p:animScale>
                                    <p:set>
                                      <p:cBhvr>
                                        <p:cTn id="15" dur="770" fill="hold"/>
                                        <p:tgtEl>
                                          <p:spTgt spid="2"/>
                                        </p:tgtEl>
                                        <p:attrNameLst>
                                          <p:attrName>ppt_x</p:attrName>
                                        </p:attrNameLst>
                                      </p:cBhvr>
                                      <p:to>
                                        <p:strVal val="(0.5)"/>
                                      </p:to>
                                    </p:set>
                                    <p:anim from="(0.5)" to="(#ppt_x)" calcmode="lin" valueType="num">
                                      <p:cBhvr>
                                        <p:cTn id="16" dur="1230" accel="100000" fill="hold">
                                          <p:stCondLst>
                                            <p:cond delay="770"/>
                                          </p:stCondLst>
                                        </p:cTn>
                                        <p:tgtEl>
                                          <p:spTgt spid="2"/>
                                        </p:tgtEl>
                                        <p:attrNameLst>
                                          <p:attrName>ppt_x</p:attrName>
                                        </p:attrNameLst>
                                      </p:cBhvr>
                                    </p:anim>
                                    <p:set>
                                      <p:cBhvr>
                                        <p:cTn id="17" dur="770" fill="hold"/>
                                        <p:tgtEl>
                                          <p:spTgt spid="2"/>
                                        </p:tgtEl>
                                        <p:attrNameLst>
                                          <p:attrName>ppt_y</p:attrName>
                                        </p:attrNameLst>
                                      </p:cBhvr>
                                      <p:to>
                                        <p:strVal val="(#ppt_y+0.4)"/>
                                      </p:to>
                                    </p:set>
                                    <p:anim from="(#ppt_y+0.4)" to="(#ppt_y)" calcmode="lin" valueType="num">
                                      <p:cBhvr>
                                        <p:cTn id="18"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2"/>
          <a:srcRect/>
          <a:stretch>
            <a:fillRect/>
          </a:stretch>
        </p:blipFill>
        <p:spPr bwMode="auto">
          <a:xfrm>
            <a:off x="2000232" y="-1"/>
            <a:ext cx="4500594" cy="6695741"/>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357158" y="214290"/>
            <a:ext cx="7429552" cy="6617196"/>
          </a:xfrm>
          <a:prstGeom prst="rect">
            <a:avLst/>
          </a:prstGeom>
          <a:noFill/>
        </p:spPr>
        <p:txBody>
          <a:bodyPr wrap="square">
            <a:spAutoFit/>
          </a:bodyPr>
          <a:lstStyle/>
          <a:p>
            <a:pPr fontAlgn="auto">
              <a:spcBef>
                <a:spcPts val="0"/>
              </a:spcBef>
              <a:spcAft>
                <a:spcPts val="0"/>
              </a:spcAft>
              <a:defRPr/>
            </a:pPr>
            <a:r>
              <a:rPr lang="pl-PL" sz="3200" dirty="0">
                <a:latin typeface="Times New Roman" pitchFamily="18" charset="0"/>
                <a:cs typeface="Times New Roman" pitchFamily="18" charset="0"/>
              </a:rPr>
              <a:t>Janusz Korczak zapisał się  w pamięci  potomnych przede wszystkim jako  </a:t>
            </a:r>
            <a:r>
              <a:rPr lang="pl-PL" sz="3200" dirty="0" smtClean="0">
                <a:latin typeface="Times New Roman" pitchFamily="18" charset="0"/>
                <a:cs typeface="Times New Roman" pitchFamily="18" charset="0"/>
              </a:rPr>
              <a:t>autor wielu </a:t>
            </a:r>
            <a:r>
              <a:rPr lang="pl-PL" sz="3200" dirty="0">
                <a:latin typeface="Times New Roman" pitchFamily="18" charset="0"/>
                <a:cs typeface="Times New Roman" pitchFamily="18" charset="0"/>
              </a:rPr>
              <a:t>powieści, publikacji i wypowiedzi radiowych. Do dziś uznaniem cieszą </a:t>
            </a:r>
            <a:r>
              <a:rPr lang="pl-PL" sz="3200" dirty="0" smtClean="0">
                <a:latin typeface="Times New Roman" pitchFamily="18" charset="0"/>
                <a:cs typeface="Times New Roman" pitchFamily="18" charset="0"/>
              </a:rPr>
              <a:t>się napisane </a:t>
            </a:r>
            <a:r>
              <a:rPr lang="pl-PL" sz="3200" dirty="0">
                <a:latin typeface="Times New Roman" pitchFamily="18" charset="0"/>
                <a:cs typeface="Times New Roman" pitchFamily="18" charset="0"/>
              </a:rPr>
              <a:t>przez niego książki dla dzieci :</a:t>
            </a:r>
          </a:p>
          <a:p>
            <a:pPr fontAlgn="auto">
              <a:spcBef>
                <a:spcPts val="0"/>
              </a:spcBef>
              <a:spcAft>
                <a:spcPts val="0"/>
              </a:spcAft>
              <a:defRPr/>
            </a:pPr>
            <a:endParaRPr lang="pl-PL" sz="2000" dirty="0">
              <a:latin typeface="Times New Roman" pitchFamily="18" charset="0"/>
              <a:cs typeface="Times New Roman" pitchFamily="18" charset="0"/>
            </a:endParaRPr>
          </a:p>
          <a:p>
            <a:pPr fontAlgn="auto">
              <a:spcBef>
                <a:spcPts val="0"/>
              </a:spcBef>
              <a:spcAft>
                <a:spcPts val="0"/>
              </a:spcAft>
              <a:defRPr/>
            </a:pPr>
            <a:endParaRPr lang="pl-PL" sz="3200" dirty="0" smtClean="0">
              <a:latin typeface="Times New Roman" pitchFamily="18" charset="0"/>
              <a:cs typeface="Times New Roman" pitchFamily="18" charset="0"/>
            </a:endParaRPr>
          </a:p>
          <a:p>
            <a:pPr fontAlgn="auto">
              <a:spcBef>
                <a:spcPts val="0"/>
              </a:spcBef>
              <a:spcAft>
                <a:spcPts val="0"/>
              </a:spcAft>
              <a:defRPr/>
            </a:pPr>
            <a:r>
              <a:rPr lang="pl-PL" sz="3200" dirty="0" smtClean="0">
                <a:latin typeface="Times New Roman" pitchFamily="18" charset="0"/>
                <a:cs typeface="Times New Roman" pitchFamily="18" charset="0"/>
              </a:rPr>
              <a:t>„</a:t>
            </a:r>
            <a:r>
              <a:rPr lang="pl-PL" sz="3200" dirty="0">
                <a:latin typeface="Times New Roman" pitchFamily="18" charset="0"/>
                <a:cs typeface="Times New Roman" pitchFamily="18" charset="0"/>
              </a:rPr>
              <a:t>Król Maciuś I”</a:t>
            </a:r>
          </a:p>
          <a:p>
            <a:pPr fontAlgn="auto">
              <a:spcBef>
                <a:spcPts val="0"/>
              </a:spcBef>
              <a:spcAft>
                <a:spcPts val="0"/>
              </a:spcAft>
              <a:defRPr/>
            </a:pPr>
            <a:endParaRPr lang="pl-PL" sz="2000" dirty="0">
              <a:latin typeface="Times New Roman" pitchFamily="18" charset="0"/>
              <a:cs typeface="Times New Roman" pitchFamily="18" charset="0"/>
            </a:endParaRPr>
          </a:p>
          <a:p>
            <a:pPr fontAlgn="auto">
              <a:spcBef>
                <a:spcPts val="0"/>
              </a:spcBef>
              <a:spcAft>
                <a:spcPts val="0"/>
              </a:spcAft>
              <a:defRPr/>
            </a:pPr>
            <a:endParaRPr lang="pl-PL" sz="2000" dirty="0" smtClean="0">
              <a:latin typeface="Times New Roman" pitchFamily="18" charset="0"/>
              <a:cs typeface="Times New Roman" pitchFamily="18" charset="0"/>
            </a:endParaRPr>
          </a:p>
          <a:p>
            <a:pPr fontAlgn="auto">
              <a:spcBef>
                <a:spcPts val="0"/>
              </a:spcBef>
              <a:spcAft>
                <a:spcPts val="0"/>
              </a:spcAft>
              <a:defRPr/>
            </a:pPr>
            <a:endParaRPr lang="pl-PL" sz="2000" dirty="0" smtClean="0">
              <a:latin typeface="Times New Roman" pitchFamily="18" charset="0"/>
              <a:cs typeface="Times New Roman" pitchFamily="18" charset="0"/>
            </a:endParaRPr>
          </a:p>
          <a:p>
            <a:pPr fontAlgn="auto">
              <a:spcBef>
                <a:spcPts val="0"/>
              </a:spcBef>
              <a:spcAft>
                <a:spcPts val="0"/>
              </a:spcAft>
              <a:defRPr/>
            </a:pPr>
            <a:endParaRPr lang="pl-PL" sz="2000" dirty="0" smtClean="0">
              <a:latin typeface="Times New Roman" pitchFamily="18" charset="0"/>
              <a:cs typeface="Times New Roman" pitchFamily="18" charset="0"/>
            </a:endParaRPr>
          </a:p>
          <a:p>
            <a:pPr fontAlgn="auto">
              <a:spcBef>
                <a:spcPts val="0"/>
              </a:spcBef>
              <a:spcAft>
                <a:spcPts val="0"/>
              </a:spcAft>
              <a:defRPr/>
            </a:pPr>
            <a:endParaRPr lang="pl-PL" sz="2000" dirty="0" smtClean="0">
              <a:latin typeface="Times New Roman" pitchFamily="18" charset="0"/>
              <a:cs typeface="Times New Roman" pitchFamily="18" charset="0"/>
            </a:endParaRPr>
          </a:p>
          <a:p>
            <a:pPr fontAlgn="auto">
              <a:spcBef>
                <a:spcPts val="0"/>
              </a:spcBef>
              <a:spcAft>
                <a:spcPts val="0"/>
              </a:spcAft>
              <a:defRPr/>
            </a:pPr>
            <a:endParaRPr lang="pl-PL" sz="2000" dirty="0" smtClean="0">
              <a:latin typeface="Times New Roman" pitchFamily="18" charset="0"/>
              <a:cs typeface="Times New Roman" pitchFamily="18" charset="0"/>
            </a:endParaRPr>
          </a:p>
          <a:p>
            <a:pPr fontAlgn="auto">
              <a:spcBef>
                <a:spcPts val="0"/>
              </a:spcBef>
              <a:spcAft>
                <a:spcPts val="0"/>
              </a:spcAft>
              <a:defRPr/>
            </a:pPr>
            <a:endParaRPr lang="pl-PL" sz="2000" dirty="0" smtClean="0">
              <a:latin typeface="Times New Roman" pitchFamily="18" charset="0"/>
              <a:cs typeface="Times New Roman" pitchFamily="18" charset="0"/>
            </a:endParaRPr>
          </a:p>
          <a:p>
            <a:pPr fontAlgn="auto">
              <a:spcBef>
                <a:spcPts val="0"/>
              </a:spcBef>
              <a:spcAft>
                <a:spcPts val="0"/>
              </a:spcAft>
              <a:defRPr/>
            </a:pPr>
            <a:endParaRPr lang="pl-PL" sz="2000" dirty="0" smtClean="0">
              <a:latin typeface="Times New Roman" pitchFamily="18" charset="0"/>
              <a:cs typeface="Times New Roman" pitchFamily="18" charset="0"/>
            </a:endParaRPr>
          </a:p>
          <a:p>
            <a:pPr fontAlgn="auto">
              <a:spcBef>
                <a:spcPts val="0"/>
              </a:spcBef>
              <a:spcAft>
                <a:spcPts val="0"/>
              </a:spcAft>
              <a:defRPr/>
            </a:pPr>
            <a:endParaRPr lang="pl-PL" sz="2000"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srcRect/>
          <a:stretch>
            <a:fillRect/>
          </a:stretch>
        </p:blipFill>
        <p:spPr bwMode="auto">
          <a:xfrm>
            <a:off x="4000496" y="2883344"/>
            <a:ext cx="3500462" cy="314598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1142976" y="1142984"/>
            <a:ext cx="3114681" cy="2799270"/>
          </a:xfrm>
          <a:prstGeom prst="rect">
            <a:avLst/>
          </a:prstGeom>
          <a:noFill/>
          <a:ln w="9525">
            <a:noFill/>
            <a:miter lim="800000"/>
            <a:headEnd/>
            <a:tailEnd/>
          </a:ln>
          <a:effectLst/>
        </p:spPr>
      </p:pic>
      <p:pic>
        <p:nvPicPr>
          <p:cNvPr id="3" name="Picture 4"/>
          <p:cNvPicPr>
            <a:picLocks noChangeAspect="1" noChangeArrowheads="1"/>
          </p:cNvPicPr>
          <p:nvPr/>
        </p:nvPicPr>
        <p:blipFill>
          <a:blip r:embed="rId3"/>
          <a:srcRect/>
          <a:stretch>
            <a:fillRect/>
          </a:stretch>
        </p:blipFill>
        <p:spPr bwMode="auto">
          <a:xfrm>
            <a:off x="4429124" y="3366502"/>
            <a:ext cx="3286148" cy="3491498"/>
          </a:xfrm>
          <a:prstGeom prst="rect">
            <a:avLst/>
          </a:prstGeom>
          <a:noFill/>
          <a:ln w="9525">
            <a:noFill/>
            <a:miter lim="800000"/>
            <a:headEnd/>
            <a:tailEnd/>
          </a:ln>
          <a:effectLst/>
        </p:spPr>
      </p:pic>
      <p:sp>
        <p:nvSpPr>
          <p:cNvPr id="4" name="Prostokąt 3"/>
          <p:cNvSpPr/>
          <p:nvPr/>
        </p:nvSpPr>
        <p:spPr>
          <a:xfrm>
            <a:off x="0" y="500042"/>
            <a:ext cx="6070893" cy="584775"/>
          </a:xfrm>
          <a:prstGeom prst="rect">
            <a:avLst/>
          </a:prstGeom>
        </p:spPr>
        <p:txBody>
          <a:bodyPr wrap="none">
            <a:spAutoFit/>
          </a:bodyPr>
          <a:lstStyle/>
          <a:p>
            <a:pPr fontAlgn="auto">
              <a:spcBef>
                <a:spcPts val="0"/>
              </a:spcBef>
              <a:spcAft>
                <a:spcPts val="0"/>
              </a:spcAft>
              <a:defRPr/>
            </a:pPr>
            <a:r>
              <a:rPr lang="pl-PL" sz="3200" dirty="0" smtClean="0">
                <a:latin typeface="Times New Roman" pitchFamily="18" charset="0"/>
                <a:cs typeface="Times New Roman" pitchFamily="18" charset="0"/>
              </a:rPr>
              <a:t>„Król Maciuś na bezludnej wyspie”</a:t>
            </a:r>
          </a:p>
        </p:txBody>
      </p:sp>
      <p:sp>
        <p:nvSpPr>
          <p:cNvPr id="5" name="Prostokąt 4"/>
          <p:cNvSpPr/>
          <p:nvPr/>
        </p:nvSpPr>
        <p:spPr>
          <a:xfrm>
            <a:off x="214282" y="4500570"/>
            <a:ext cx="4572000" cy="861774"/>
          </a:xfrm>
          <a:prstGeom prst="rect">
            <a:avLst/>
          </a:prstGeom>
        </p:spPr>
        <p:txBody>
          <a:bodyPr>
            <a:spAutoFit/>
          </a:bodyPr>
          <a:lstStyle/>
          <a:p>
            <a:pPr fontAlgn="auto">
              <a:spcBef>
                <a:spcPts val="0"/>
              </a:spcBef>
              <a:spcAft>
                <a:spcPts val="0"/>
              </a:spcAft>
              <a:defRPr/>
            </a:pPr>
            <a:endParaRPr lang="pl-PL" dirty="0" smtClean="0">
              <a:latin typeface="Times New Roman" pitchFamily="18" charset="0"/>
              <a:cs typeface="Times New Roman" pitchFamily="18" charset="0"/>
            </a:endParaRPr>
          </a:p>
          <a:p>
            <a:pPr fontAlgn="auto">
              <a:spcBef>
                <a:spcPts val="0"/>
              </a:spcBef>
              <a:spcAft>
                <a:spcPts val="0"/>
              </a:spcAft>
              <a:defRPr/>
            </a:pPr>
            <a:r>
              <a:rPr lang="pl-PL" sz="3200" dirty="0" smtClean="0">
                <a:latin typeface="Times New Roman" pitchFamily="18" charset="0"/>
                <a:cs typeface="Times New Roman" pitchFamily="18" charset="0"/>
              </a:rPr>
              <a:t>„</a:t>
            </a:r>
            <a:r>
              <a:rPr lang="pl-PL" sz="3200" dirty="0" err="1" smtClean="0">
                <a:latin typeface="Times New Roman" pitchFamily="18" charset="0"/>
                <a:cs typeface="Times New Roman" pitchFamily="18" charset="0"/>
              </a:rPr>
              <a:t>Kajtuś</a:t>
            </a:r>
            <a:r>
              <a:rPr lang="pl-PL" sz="3200" dirty="0" smtClean="0">
                <a:latin typeface="Times New Roman" pitchFamily="18" charset="0"/>
                <a:cs typeface="Times New Roman" pitchFamily="18" charset="0"/>
              </a:rPr>
              <a:t> czarodziej”</a:t>
            </a:r>
            <a:endParaRPr lang="pl-PL"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643174" y="5643578"/>
            <a:ext cx="261001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l-PL"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KONIEC</a:t>
            </a:r>
            <a:endParaRPr lang="pl-PL"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 name="Picture 2"/>
          <p:cNvPicPr>
            <a:picLocks noChangeAspect="1" noChangeArrowheads="1"/>
          </p:cNvPicPr>
          <p:nvPr/>
        </p:nvPicPr>
        <p:blipFill>
          <a:blip r:embed="rId2"/>
          <a:srcRect/>
          <a:stretch>
            <a:fillRect/>
          </a:stretch>
        </p:blipFill>
        <p:spPr bwMode="auto">
          <a:xfrm>
            <a:off x="1358180" y="142852"/>
            <a:ext cx="5163249" cy="5184777"/>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0" y="0"/>
            <a:ext cx="8143900" cy="6494085"/>
          </a:xfrm>
          <a:prstGeom prst="rect">
            <a:avLst/>
          </a:prstGeom>
        </p:spPr>
        <p:txBody>
          <a:bodyPr wrap="square">
            <a:spAutoFit/>
          </a:bodyPr>
          <a:lstStyle/>
          <a:p>
            <a:pPr fontAlgn="auto">
              <a:spcBef>
                <a:spcPts val="0"/>
              </a:spcBef>
              <a:spcAft>
                <a:spcPts val="0"/>
              </a:spcAft>
              <a:defRPr/>
            </a:pPr>
            <a:r>
              <a:rPr lang="pl-PL" sz="3200" dirty="0">
                <a:latin typeface="Times New Roman" pitchFamily="18" charset="0"/>
                <a:cs typeface="Times New Roman" pitchFamily="18" charset="0"/>
              </a:rPr>
              <a:t>Henryk nie lubił szkoły, uczył się raczej średnio, natomiast interesował się literaturą, której poświęcał cały czas wolny. Ulubionym miejscem Korczaka z okresu dzieciństwa i młodości był Ogród Saski, w którym spotykał się z rówieśnikami i starszymi kolegami. W  czasie gdy Janusz Korczak był dzieckiem,  ziemie polskie znajdowały się pod zaborami Austrii, Rosji i Prus.  </a:t>
            </a:r>
          </a:p>
          <a:p>
            <a:pPr fontAlgn="auto">
              <a:spcBef>
                <a:spcPts val="0"/>
              </a:spcBef>
              <a:spcAft>
                <a:spcPts val="0"/>
              </a:spcAft>
              <a:defRPr/>
            </a:pPr>
            <a:r>
              <a:rPr lang="pl-PL" sz="3200" dirty="0">
                <a:latin typeface="Times New Roman" pitchFamily="18" charset="0"/>
                <a:cs typeface="Times New Roman" pitchFamily="18" charset="0"/>
              </a:rPr>
              <a:t>Oznaczało to,  że Polska nie istniała wówczas jako wolne państwo,  tylko jej ziemie przyłączone były do Rosji, Austrii i Prus. A władcy tych państw rządzili Polakami.</a:t>
            </a:r>
          </a:p>
        </p:txBody>
      </p:sp>
      <p:pic>
        <p:nvPicPr>
          <p:cNvPr id="1026" name="Picture 2"/>
          <p:cNvPicPr>
            <a:picLocks noChangeAspect="1" noChangeArrowheads="1"/>
          </p:cNvPicPr>
          <p:nvPr/>
        </p:nvPicPr>
        <p:blipFill>
          <a:blip r:embed="rId2"/>
          <a:srcRect/>
          <a:stretch>
            <a:fillRect/>
          </a:stretch>
        </p:blipFill>
        <p:spPr bwMode="auto">
          <a:xfrm>
            <a:off x="7358082" y="2428868"/>
            <a:ext cx="1785918" cy="16430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42844" y="0"/>
            <a:ext cx="8072494" cy="6986528"/>
          </a:xfrm>
          <a:prstGeom prst="rect">
            <a:avLst/>
          </a:prstGeom>
        </p:spPr>
        <p:txBody>
          <a:bodyPr wrap="square">
            <a:spAutoFit/>
          </a:bodyPr>
          <a:lstStyle/>
          <a:p>
            <a:r>
              <a:rPr lang="pl-PL" sz="3200" dirty="0" smtClean="0">
                <a:latin typeface="Times New Roman" pitchFamily="18" charset="0"/>
                <a:cs typeface="Times New Roman" pitchFamily="18" charset="0"/>
              </a:rPr>
              <a:t>Gdy Korczak miał osiemnaście lat zmarł mu ojciec, więc musiał wziąć na siebie obowiązek utrzymania rodziny. Dorabiał sobie udzielając korepetycji. Studiował medycynę i już wtedy interesował się warunkami życia dzieci biednych, opuszczonych i osieroconych. Starał się im pomagać - roznosił prezenty, opowiadał bajki, pomagał w nauce. Podjął także działalność w Warszawskim Towarzystwie Dobroczynności. Po ukończeniu medycyny na Uniwersytecie Warszawskim, w 1903 roku Janusz Korczak rozpoczął pracę w warszawskim szpitalu dziecięcym na stanowisku pediatry. </a:t>
            </a:r>
            <a:endParaRPr lang="pl-PL"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iterate type="lt">
                                    <p:tmPct val="0"/>
                                  </p:iterate>
                                  <p:childTnLst>
                                    <p:animScale>
                                      <p:cBhvr>
                                        <p:cTn id="6" dur="1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0" y="0"/>
            <a:ext cx="8143900" cy="6986528"/>
          </a:xfrm>
          <a:prstGeom prst="rect">
            <a:avLst/>
          </a:prstGeom>
        </p:spPr>
        <p:txBody>
          <a:bodyPr wrap="square">
            <a:spAutoFit/>
          </a:bodyPr>
          <a:lstStyle/>
          <a:p>
            <a:r>
              <a:rPr lang="pl-PL" sz="3200" dirty="0" smtClean="0">
                <a:latin typeface="Times New Roman" pitchFamily="18" charset="0"/>
                <a:cs typeface="Times New Roman" pitchFamily="18" charset="0"/>
              </a:rPr>
              <a:t>W wieku około trzydziestu lat podjął decyzję o tym, że nie założy własnej rodziny. Odnalazł swoje powołanie - chciał pomagać tym dzieciom, które nie mogą liczyć na żadną pomoc. Jego decyzja wymagała wielu wyrzeczeń oraz takich poświęceń, na które nie każdy mógłby się zdobyć. Aby móc realizować swoje powołanie, Janusz Korczak rozpoczął działalność w Towarzystwie Pomocy dla Sierot. Następnie zamieszkał w warszawskim Domu Sierot i objął posadę dyrektora tej placówki. W Domu Sierot zaczął opracowywać swój własny system wychowawczy, oparty na własnej pracy i własnych badaniach.</a:t>
            </a:r>
            <a:endParaRPr lang="pl-PL"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357158" y="571480"/>
            <a:ext cx="7762181"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pl-PL"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Janusz</a:t>
            </a:r>
            <a:r>
              <a:rPr kumimoji="0" lang="pl-PL" sz="32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Korczak zasłynął w wielu </a:t>
            </a:r>
            <a:r>
              <a:rPr kumimoji="0" lang="pl-PL" sz="32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dzidzinach</a:t>
            </a:r>
            <a:r>
              <a:rPr kumimoji="0" lang="pl-PL" sz="32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 jako </a:t>
            </a:r>
            <a:r>
              <a:rPr kumimoji="0" lang="pl-PL"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lekarz, pedagog, pisarz, publicysta, działacz społeczny.</a:t>
            </a:r>
            <a:endParaRPr kumimoji="0" lang="pl-PL"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pl-PL"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Prekursor działań na rzecz praw dziecka i całkowitego równouprawnienia dziecka. Wprowadził samorządy</a:t>
            </a:r>
            <a:r>
              <a:rPr kumimoji="0" lang="pl-PL" sz="32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pl-PL"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wychowanków, które miały prawo stawiać przed dziecięcym sądem swoich wychowawców.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sz="1400" dirty="0">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sz="1400" dirty="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10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1067924" y="3500438"/>
            <a:ext cx="2084828" cy="2733677"/>
          </a:xfrm>
          <a:prstGeom prst="rect">
            <a:avLst/>
          </a:prstGeom>
          <a:noFill/>
          <a:ln w="9525">
            <a:noFill/>
            <a:miter lim="800000"/>
            <a:headEnd/>
            <a:tailEnd/>
          </a:ln>
          <a:effectLst/>
        </p:spPr>
      </p:pic>
      <p:pic>
        <p:nvPicPr>
          <p:cNvPr id="3" name="Picture 2"/>
          <p:cNvPicPr>
            <a:picLocks noChangeAspect="1" noChangeArrowheads="1"/>
          </p:cNvPicPr>
          <p:nvPr/>
        </p:nvPicPr>
        <p:blipFill>
          <a:blip r:embed="rId3"/>
          <a:srcRect/>
          <a:stretch>
            <a:fillRect/>
          </a:stretch>
        </p:blipFill>
        <p:spPr bwMode="auto">
          <a:xfrm>
            <a:off x="4214810" y="3857628"/>
            <a:ext cx="2754446" cy="2100265"/>
          </a:xfrm>
          <a:prstGeom prst="rect">
            <a:avLst/>
          </a:prstGeom>
          <a:noFill/>
          <a:ln w="9525">
            <a:noFill/>
            <a:miter lim="800000"/>
            <a:headEnd/>
            <a:tailEnd/>
          </a:ln>
          <a:effectLst/>
        </p:spPr>
      </p:pic>
      <p:sp>
        <p:nvSpPr>
          <p:cNvPr id="4" name="Prostokąt 3"/>
          <p:cNvSpPr/>
          <p:nvPr/>
        </p:nvSpPr>
        <p:spPr>
          <a:xfrm>
            <a:off x="214282" y="285728"/>
            <a:ext cx="7643866" cy="3046988"/>
          </a:xfrm>
          <a:prstGeom prst="rect">
            <a:avLst/>
          </a:prstGeom>
        </p:spPr>
        <p:txBody>
          <a:bodyPr wrap="square">
            <a:spAutoFit/>
          </a:bodyPr>
          <a:lstStyle/>
          <a:p>
            <a:r>
              <a:rPr lang="pl-PL" sz="3200" dirty="0" smtClean="0">
                <a:latin typeface="Times New Roman" pitchFamily="18" charset="0"/>
                <a:ea typeface="Calibri" pitchFamily="34" charset="0"/>
                <a:cs typeface="Times New Roman" pitchFamily="18" charset="0"/>
              </a:rPr>
              <a:t>W 1926 roku zainicjował pierwsze pismo redagowane w większości przez dzieci - "Mały Przegląd". Pionier działań w dziedzinie resocjalizacji  nieletnich, diagnozowania wychowawczego, opieki nad dzieckiem trudnym.</a:t>
            </a:r>
            <a:endParaRPr lang="pl-PL"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0" y="0"/>
            <a:ext cx="8072462" cy="4524315"/>
          </a:xfrm>
          <a:prstGeom prst="rect">
            <a:avLst/>
          </a:prstGeom>
        </p:spPr>
        <p:txBody>
          <a:bodyPr wrap="square">
            <a:spAutoFit/>
          </a:bodyPr>
          <a:lstStyle/>
          <a:p>
            <a:pPr fontAlgn="auto">
              <a:spcBef>
                <a:spcPts val="0"/>
              </a:spcBef>
              <a:spcAft>
                <a:spcPts val="0"/>
              </a:spcAft>
              <a:defRPr/>
            </a:pPr>
            <a:r>
              <a:rPr lang="pl-PL" sz="3200" dirty="0">
                <a:latin typeface="Times New Roman" pitchFamily="18" charset="0"/>
                <a:cs typeface="Times New Roman" pitchFamily="18" charset="0"/>
              </a:rPr>
              <a:t>Janusz Korczak założył i prowadził </a:t>
            </a:r>
            <a:r>
              <a:rPr lang="pl-PL" sz="3200" b="1" dirty="0">
                <a:latin typeface="Times New Roman" pitchFamily="18" charset="0"/>
                <a:cs typeface="Times New Roman" pitchFamily="18" charset="0"/>
              </a:rPr>
              <a:t>Dom Sierot </a:t>
            </a:r>
            <a:r>
              <a:rPr lang="pl-PL" sz="3200" dirty="0">
                <a:latin typeface="Times New Roman" pitchFamily="18" charset="0"/>
                <a:cs typeface="Times New Roman" pitchFamily="18" charset="0"/>
              </a:rPr>
              <a:t>– dla dzieci żydowskich </a:t>
            </a:r>
          </a:p>
          <a:p>
            <a:pPr fontAlgn="auto">
              <a:spcBef>
                <a:spcPts val="0"/>
              </a:spcBef>
              <a:spcAft>
                <a:spcPts val="0"/>
              </a:spcAft>
              <a:defRPr/>
            </a:pPr>
            <a:r>
              <a:rPr lang="pl-PL" sz="3200" dirty="0">
                <a:latin typeface="Times New Roman" pitchFamily="18" charset="0"/>
                <a:cs typeface="Times New Roman" pitchFamily="18" charset="0"/>
              </a:rPr>
              <a:t>w Warszawie. Dom był kilkakrotnie przenoszony. </a:t>
            </a:r>
          </a:p>
          <a:p>
            <a:pPr fontAlgn="auto">
              <a:spcBef>
                <a:spcPts val="0"/>
              </a:spcBef>
              <a:spcAft>
                <a:spcPts val="0"/>
              </a:spcAft>
              <a:defRPr/>
            </a:pPr>
            <a:r>
              <a:rPr lang="pl-PL" sz="3200" dirty="0">
                <a:latin typeface="Times New Roman" pitchFamily="18" charset="0"/>
                <a:cs typeface="Times New Roman" pitchFamily="18" charset="0"/>
              </a:rPr>
              <a:t>Przed wybuchem II wojny światowej prowadził też sierociniec dla dzieci </a:t>
            </a:r>
            <a:r>
              <a:rPr lang="pl-PL" sz="3200" dirty="0" smtClean="0">
                <a:latin typeface="Times New Roman" pitchFamily="18" charset="0"/>
                <a:cs typeface="Times New Roman" pitchFamily="18" charset="0"/>
              </a:rPr>
              <a:t> polskich </a:t>
            </a:r>
            <a:r>
              <a:rPr lang="pl-PL" sz="3200" b="1" dirty="0">
                <a:latin typeface="Times New Roman" pitchFamily="18" charset="0"/>
                <a:cs typeface="Times New Roman" pitchFamily="18" charset="0"/>
              </a:rPr>
              <a:t>Nasz Dom</a:t>
            </a:r>
            <a:r>
              <a:rPr lang="pl-PL" sz="3200" dirty="0">
                <a:latin typeface="Times New Roman" pitchFamily="18" charset="0"/>
                <a:cs typeface="Times New Roman" pitchFamily="18" charset="0"/>
              </a:rPr>
              <a:t>, gdzie stosował nowatorskie metody pedagogiczne</a:t>
            </a:r>
            <a:r>
              <a:rPr lang="pl-PL" sz="3200" dirty="0" smtClean="0">
                <a:latin typeface="Times New Roman" pitchFamily="18" charset="0"/>
                <a:cs typeface="Times New Roman" pitchFamily="18" charset="0"/>
              </a:rPr>
              <a:t>.</a:t>
            </a:r>
            <a:endParaRPr lang="pl-PL" sz="3200" dirty="0">
              <a:latin typeface="Times New Roman" pitchFamily="18" charset="0"/>
              <a:cs typeface="Times New Roman" pitchFamily="18" charset="0"/>
            </a:endParaRPr>
          </a:p>
          <a:p>
            <a:pPr fontAlgn="auto">
              <a:spcBef>
                <a:spcPts val="0"/>
              </a:spcBef>
              <a:spcAft>
                <a:spcPts val="0"/>
              </a:spcAft>
              <a:defRPr/>
            </a:pPr>
            <a:r>
              <a:rPr lang="pl-PL" sz="3200" dirty="0" smtClean="0">
                <a:latin typeface="Times New Roman" pitchFamily="18" charset="0"/>
                <a:cs typeface="Times New Roman" pitchFamily="18" charset="0"/>
              </a:rPr>
              <a:t>.</a:t>
            </a:r>
            <a:endParaRPr lang="pl-PL" sz="32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srcRect/>
          <a:stretch>
            <a:fillRect/>
          </a:stretch>
        </p:blipFill>
        <p:spPr bwMode="auto">
          <a:xfrm>
            <a:off x="3357554" y="3786190"/>
            <a:ext cx="3808570" cy="2643182"/>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gaty">
  <a:themeElements>
    <a:clrScheme name="Bogaty">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Bogaty">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ogaty">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190</TotalTime>
  <Words>1440</Words>
  <Application>Microsoft Office PowerPoint</Application>
  <PresentationFormat>Pokaz na ekranie (4:3)</PresentationFormat>
  <Paragraphs>96</Paragraphs>
  <Slides>38</Slides>
  <Notes>0</Notes>
  <HiddenSlides>0</HiddenSlides>
  <MMClips>0</MMClips>
  <ScaleCrop>false</ScaleCrop>
  <HeadingPairs>
    <vt:vector size="4" baseType="variant">
      <vt:variant>
        <vt:lpstr>Motyw</vt:lpstr>
      </vt:variant>
      <vt:variant>
        <vt:i4>1</vt:i4>
      </vt:variant>
      <vt:variant>
        <vt:lpstr>Tytuły slajdów</vt:lpstr>
      </vt:variant>
      <vt:variant>
        <vt:i4>38</vt:i4>
      </vt:variant>
    </vt:vector>
  </HeadingPairs>
  <TitlesOfParts>
    <vt:vector size="39" baseType="lpstr">
      <vt:lpstr>Bogaty</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Slajd 26</vt:lpstr>
      <vt:lpstr>Slajd 27</vt:lpstr>
      <vt:lpstr>Slajd 28</vt:lpstr>
      <vt:lpstr>Slajd 29</vt:lpstr>
      <vt:lpstr>Slajd 30</vt:lpstr>
      <vt:lpstr>Slajd 31</vt:lpstr>
      <vt:lpstr>Slajd 32</vt:lpstr>
      <vt:lpstr>Slajd 33</vt:lpstr>
      <vt:lpstr>Slajd 34</vt:lpstr>
      <vt:lpstr>Slajd 35</vt:lpstr>
      <vt:lpstr>Slajd 36</vt:lpstr>
      <vt:lpstr>Slajd 37</vt:lpstr>
      <vt:lpstr>Slajd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dom</dc:creator>
  <cp:lastModifiedBy>dom</cp:lastModifiedBy>
  <cp:revision>33</cp:revision>
  <dcterms:created xsi:type="dcterms:W3CDTF">2012-03-30T19:18:28Z</dcterms:created>
  <dcterms:modified xsi:type="dcterms:W3CDTF">2012-04-02T19:42:12Z</dcterms:modified>
</cp:coreProperties>
</file>