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300" r:id="rId12"/>
    <p:sldId id="301" r:id="rId13"/>
    <p:sldId id="302" r:id="rId14"/>
    <p:sldId id="303" r:id="rId15"/>
    <p:sldId id="304" r:id="rId16"/>
    <p:sldId id="267" r:id="rId17"/>
    <p:sldId id="270" r:id="rId18"/>
    <p:sldId id="299" r:id="rId19"/>
    <p:sldId id="268" r:id="rId20"/>
    <p:sldId id="269" r:id="rId21"/>
    <p:sldId id="271" r:id="rId22"/>
    <p:sldId id="298" r:id="rId23"/>
    <p:sldId id="272" r:id="rId24"/>
    <p:sldId id="273" r:id="rId25"/>
    <p:sldId id="278" r:id="rId26"/>
    <p:sldId id="297" r:id="rId27"/>
    <p:sldId id="274" r:id="rId28"/>
    <p:sldId id="275" r:id="rId29"/>
    <p:sldId id="279" r:id="rId30"/>
    <p:sldId id="296" r:id="rId31"/>
    <p:sldId id="276" r:id="rId32"/>
    <p:sldId id="277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5" r:id="rId44"/>
    <p:sldId id="290" r:id="rId45"/>
    <p:sldId id="294" r:id="rId46"/>
    <p:sldId id="291" r:id="rId47"/>
    <p:sldId id="292" r:id="rId48"/>
    <p:sldId id="293" r:id="rId49"/>
    <p:sldId id="305" r:id="rId50"/>
    <p:sldId id="306" r:id="rId51"/>
    <p:sldId id="308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884D8"/>
    <a:srgbClr val="F6F5EA"/>
    <a:srgbClr val="FFCC29"/>
    <a:srgbClr val="3A7DCE"/>
    <a:srgbClr val="66FF33"/>
    <a:srgbClr val="59B4DD"/>
    <a:srgbClr val="A0D565"/>
    <a:srgbClr val="9DF1BD"/>
    <a:srgbClr val="FFF9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1"/>
  <c:chart>
    <c:view3D>
      <c:perspective val="30"/>
    </c:view3D>
    <c:plotArea>
      <c:layout>
        <c:manualLayout>
          <c:layoutTarget val="inner"/>
          <c:xMode val="edge"/>
          <c:yMode val="edge"/>
          <c:x val="0.20851877294162041"/>
          <c:y val="0.11057007253131072"/>
          <c:w val="0.68698238699550462"/>
          <c:h val="0.57980815873232006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Rok 2013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SP Porządzie</c:v>
                </c:pt>
                <c:pt idx="1">
                  <c:v>SP Rząśnik</c:v>
                </c:pt>
                <c:pt idx="2">
                  <c:v>SP Lubiel Stary</c:v>
                </c:pt>
                <c:pt idx="3">
                  <c:v>SP Komorowo</c:v>
                </c:pt>
                <c:pt idx="4">
                  <c:v>SP Bielino</c:v>
                </c:pt>
              </c:strCache>
            </c:strRef>
          </c:cat>
          <c:val>
            <c:numRef>
              <c:f>Arkusz1!$B$2:$B$6</c:f>
              <c:numCache>
                <c:formatCode>_-* #,##0.00\ "zł"_-;\-* #,##0.00\ "zł"_-;_-* "-"??\ "zł"_-;_-@_-</c:formatCode>
                <c:ptCount val="5"/>
                <c:pt idx="0">
                  <c:v>1800</c:v>
                </c:pt>
                <c:pt idx="1">
                  <c:v>4200</c:v>
                </c:pt>
                <c:pt idx="2">
                  <c:v>1200</c:v>
                </c:pt>
                <c:pt idx="3">
                  <c:v>2400</c:v>
                </c:pt>
                <c:pt idx="4">
                  <c:v>2400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Rok 2014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SP Porządzie</c:v>
                </c:pt>
                <c:pt idx="1">
                  <c:v>SP Rząśnik</c:v>
                </c:pt>
                <c:pt idx="2">
                  <c:v>SP Lubiel Stary</c:v>
                </c:pt>
                <c:pt idx="3">
                  <c:v>SP Komorowo</c:v>
                </c:pt>
                <c:pt idx="4">
                  <c:v>SP Bielino</c:v>
                </c:pt>
              </c:strCache>
            </c:strRef>
          </c:cat>
          <c:val>
            <c:numRef>
              <c:f>Arkusz1!$C$2:$C$6</c:f>
              <c:numCache>
                <c:formatCode>_-* #,##0.00\ "zł"_-;\-* #,##0.00\ "zł"_-;_-* "-"??\ "zł"_-;_-@_-</c:formatCode>
                <c:ptCount val="5"/>
                <c:pt idx="0">
                  <c:v>3600</c:v>
                </c:pt>
                <c:pt idx="1">
                  <c:v>8400</c:v>
                </c:pt>
                <c:pt idx="2">
                  <c:v>2400</c:v>
                </c:pt>
                <c:pt idx="3">
                  <c:v>4800</c:v>
                </c:pt>
                <c:pt idx="4">
                  <c:v>4800</c:v>
                </c:pt>
              </c:numCache>
            </c:numRef>
          </c:val>
        </c:ser>
        <c:shape val="box"/>
        <c:axId val="102539648"/>
        <c:axId val="102541184"/>
        <c:axId val="0"/>
      </c:bar3DChart>
      <c:catAx>
        <c:axId val="1025396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n>
                  <a:solidFill>
                    <a:srgbClr val="0070C0"/>
                  </a:solidFill>
                </a:ln>
              </a:defRPr>
            </a:pPr>
            <a:endParaRPr lang="pl-PL"/>
          </a:p>
        </c:txPr>
        <c:crossAx val="102541184"/>
        <c:crosses val="autoZero"/>
        <c:auto val="1"/>
        <c:lblAlgn val="ctr"/>
        <c:lblOffset val="100"/>
      </c:catAx>
      <c:valAx>
        <c:axId val="102541184"/>
        <c:scaling>
          <c:orientation val="minMax"/>
        </c:scaling>
        <c:axPos val="l"/>
        <c:majorGridlines/>
        <c:numFmt formatCode="_-* #,##0.00\ &quot;zł&quot;_-;\-* #,##0.00\ &quot;zł&quot;_-;_-* &quot;-&quot;??\ &quot;zł&quot;_-;_-@_-" sourceLinked="1"/>
        <c:tickLblPos val="nextTo"/>
        <c:txPr>
          <a:bodyPr/>
          <a:lstStyle/>
          <a:p>
            <a:pPr>
              <a:defRPr>
                <a:ln>
                  <a:solidFill>
                    <a:srgbClr val="0070C0"/>
                  </a:solidFill>
                </a:ln>
              </a:defRPr>
            </a:pPr>
            <a:endParaRPr lang="pl-PL"/>
          </a:p>
        </c:txPr>
        <c:crossAx val="1025396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n>
                <a:solidFill>
                  <a:srgbClr val="0070C0"/>
                </a:solidFill>
              </a:ln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"/>
  <c:chart>
    <c:title>
      <c:layout/>
      <c:txPr>
        <a:bodyPr/>
        <a:lstStyle/>
        <a:p>
          <a:pPr>
            <a:defRPr sz="2800">
              <a:solidFill>
                <a:srgbClr val="F6F5EA"/>
              </a:solidFill>
            </a:defRPr>
          </a:pPr>
          <a:endParaRPr lang="pl-PL"/>
        </a:p>
      </c:txPr>
    </c:title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Rok 2013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Arkusz1!$A$2:$A$6</c:f>
              <c:strCache>
                <c:ptCount val="5"/>
                <c:pt idx="0">
                  <c:v>Porządzie </c:v>
                </c:pt>
                <c:pt idx="1">
                  <c:v>Rząśnik</c:v>
                </c:pt>
                <c:pt idx="2">
                  <c:v>Stary Lubiel</c:v>
                </c:pt>
                <c:pt idx="3">
                  <c:v>Komorowo</c:v>
                </c:pt>
                <c:pt idx="4">
                  <c:v>Bielino</c:v>
                </c:pt>
              </c:strCache>
            </c:strRef>
          </c:cat>
          <c:val>
            <c:numRef>
              <c:f>Arkusz1!$B$2:$B$6</c:f>
              <c:numCache>
                <c:formatCode>_-* #,##0.00\ "zł"_-;\-* #,##0.00\ "zł"_-;_-* "-"??\ "zł"_-;_-@_-</c:formatCode>
                <c:ptCount val="5"/>
                <c:pt idx="0">
                  <c:v>23826.959999999992</c:v>
                </c:pt>
                <c:pt idx="1">
                  <c:v>22927.960000000021</c:v>
                </c:pt>
                <c:pt idx="2">
                  <c:v>25599.960000000021</c:v>
                </c:pt>
                <c:pt idx="3">
                  <c:v>22107.960000000021</c:v>
                </c:pt>
                <c:pt idx="4">
                  <c:v>22229.960000000021</c:v>
                </c:pt>
              </c:numCache>
            </c:numRef>
          </c:val>
        </c:ser>
        <c:shape val="box"/>
        <c:axId val="130590976"/>
        <c:axId val="102588416"/>
        <c:axId val="102501440"/>
      </c:bar3DChart>
      <c:catAx>
        <c:axId val="130590976"/>
        <c:scaling>
          <c:orientation val="minMax"/>
        </c:scaling>
        <c:axPos val="b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pl-PL"/>
          </a:p>
        </c:txPr>
        <c:crossAx val="102588416"/>
        <c:crosses val="autoZero"/>
        <c:auto val="1"/>
        <c:lblAlgn val="ctr"/>
        <c:lblOffset val="100"/>
      </c:catAx>
      <c:valAx>
        <c:axId val="102588416"/>
        <c:scaling>
          <c:orientation val="minMax"/>
        </c:scaling>
        <c:axPos val="l"/>
        <c:majorGridlines/>
        <c:numFmt formatCode="_-* #,##0.00\ &quot;zł&quot;_-;\-* #,##0.00\ &quot;zł&quot;_-;_-* &quot;-&quot;??\ &quot;zł&quot;_-;_-@_-" sourceLinked="1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pl-PL"/>
          </a:p>
        </c:txPr>
        <c:crossAx val="130590976"/>
        <c:crosses val="autoZero"/>
        <c:crossBetween val="between"/>
      </c:valAx>
      <c:serAx>
        <c:axId val="102501440"/>
        <c:scaling>
          <c:orientation val="minMax"/>
        </c:scaling>
        <c:delete val="1"/>
        <c:axPos val="b"/>
        <c:tickLblPos val="none"/>
        <c:crossAx val="102588416"/>
        <c:crosses val="autoZero"/>
      </c:serAx>
    </c:plotArea>
    <c:legend>
      <c:legendPos val="r"/>
      <c:layout/>
      <c:txPr>
        <a:bodyPr/>
        <a:lstStyle/>
        <a:p>
          <a:pPr>
            <a:defRPr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6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Dziewczynki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Porządzie</c:v>
                </c:pt>
                <c:pt idx="1">
                  <c:v>Rząśnik</c:v>
                </c:pt>
                <c:pt idx="2">
                  <c:v>Lubiel Stary</c:v>
                </c:pt>
                <c:pt idx="3">
                  <c:v>Komorowo</c:v>
                </c:pt>
                <c:pt idx="4">
                  <c:v>Bielino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8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Porządzie</c:v>
                </c:pt>
                <c:pt idx="1">
                  <c:v>Rząśnik</c:v>
                </c:pt>
                <c:pt idx="2">
                  <c:v>Lubiel Stary</c:v>
                </c:pt>
                <c:pt idx="3">
                  <c:v>Komorowo</c:v>
                </c:pt>
                <c:pt idx="4">
                  <c:v>Bielino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8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</c:ser>
        <c:shape val="box"/>
        <c:axId val="128995328"/>
        <c:axId val="129021824"/>
        <c:axId val="0"/>
      </c:bar3DChart>
      <c:catAx>
        <c:axId val="128995328"/>
        <c:scaling>
          <c:orientation val="minMax"/>
        </c:scaling>
        <c:axPos val="b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pl-PL"/>
          </a:p>
        </c:txPr>
        <c:crossAx val="129021824"/>
        <c:crosses val="autoZero"/>
        <c:auto val="1"/>
        <c:lblAlgn val="ctr"/>
        <c:lblOffset val="100"/>
      </c:catAx>
      <c:valAx>
        <c:axId val="129021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endParaRPr lang="pl-PL"/>
          </a:p>
        </c:txPr>
        <c:crossAx val="128995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pl-PL"/>
        </a:p>
      </c:txPr>
    </c:title>
    <c:plotArea>
      <c:layout>
        <c:manualLayout>
          <c:layoutTarget val="inner"/>
          <c:xMode val="edge"/>
          <c:yMode val="edge"/>
          <c:x val="3.0764318217270815E-2"/>
          <c:y val="0.29741388601929841"/>
          <c:w val="0.51581203509687545"/>
          <c:h val="0.6620870898258401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Godziny przeznaczone na realizacje poszczególnych typów zajęć </c:v>
                </c:pt>
              </c:strCache>
            </c:strRef>
          </c:tx>
          <c:explosion val="44"/>
          <c:cat>
            <c:strRef>
              <c:f>Arkusz1!$A$2:$A$6</c:f>
              <c:strCache>
                <c:ptCount val="5"/>
                <c:pt idx="0">
                  <c:v>Zajęcia dla dzieci szczególnie uzdolnionych w zakresie j. angielskiego</c:v>
                </c:pt>
                <c:pt idx="1">
                  <c:v>Zajęcia dla dzieci szczególnie uzdolnionych w zakresie j. obcych</c:v>
                </c:pt>
                <c:pt idx="2">
                  <c:v>Zajęcia dla dzieci szczególnie uzdolnionych matematyczno - przyrodniczo</c:v>
                </c:pt>
                <c:pt idx="3">
                  <c:v>Zajęcia dla dzieci szczególnie uzdolnionych artystycznie </c:v>
                </c:pt>
                <c:pt idx="4">
                  <c:v>Zajęcia dla dzieci szczególnie uzdolnionych plastycznie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90</c:v>
                </c:pt>
                <c:pt idx="4">
                  <c:v>30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765587415351942"/>
          <c:y val="0.26719315598432675"/>
          <c:w val="0.33132801135791201"/>
          <c:h val="0.66326108873475087"/>
        </c:manualLayout>
      </c:layout>
      <c:txPr>
        <a:bodyPr/>
        <a:lstStyle/>
        <a:p>
          <a:pPr>
            <a:defRPr sz="1200">
              <a:ln>
                <a:solidFill>
                  <a:srgbClr val="0070C0"/>
                </a:solidFill>
              </a:ln>
              <a:solidFill>
                <a:schemeClr val="accent6">
                  <a:lumMod val="50000"/>
                </a:schemeClr>
              </a:solidFill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5"/>
  <c:chart>
    <c:title>
      <c:layout>
        <c:manualLayout>
          <c:xMode val="edge"/>
          <c:yMode val="edge"/>
          <c:x val="0.28873441601049871"/>
          <c:y val="1.8749999999999999E-2"/>
        </c:manualLayout>
      </c:layout>
      <c:txPr>
        <a:bodyPr/>
        <a:lstStyle/>
        <a:p>
          <a:pPr>
            <a:defRPr sz="2800" u="none">
              <a:solidFill>
                <a:schemeClr val="bg1"/>
              </a:solidFill>
            </a:defRPr>
          </a:pPr>
          <a:endParaRPr lang="pl-PL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730389941427451E-2"/>
          <c:y val="0.15185241306742342"/>
          <c:w val="0.60330786978451079"/>
          <c:h val="0.8212840207739783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Zajęcia wyrównawcze</c:v>
                </c:pt>
              </c:strCache>
            </c:strRef>
          </c:tx>
          <c:explosion val="25"/>
          <c:cat>
            <c:strRef>
              <c:f>Arkusz1!$A$2:$A$4</c:f>
              <c:strCache>
                <c:ptCount val="3"/>
                <c:pt idx="0">
                  <c:v>Zajęcia dla dzieci z trudnościami w zdobywaniu umiejętności matematycznych.</c:v>
                </c:pt>
                <c:pt idx="1">
                  <c:v>Zajęcia dla dzieci z trudnościami w czytaniu i pisaniu, ryzyko zagrożenia dysleksją.</c:v>
                </c:pt>
                <c:pt idx="2">
                  <c:v>Zajęcia dla dzieci-edukacja polonistyczna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150</c:v>
                </c:pt>
                <c:pt idx="1">
                  <c:v>90</c:v>
                </c:pt>
                <c:pt idx="2">
                  <c:v>30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 b="1">
              <a:solidFill>
                <a:srgbClr val="0070C0"/>
              </a:solidFill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2"/>
  <c:chart>
    <c:title>
      <c:tx>
        <c:rich>
          <a:bodyPr/>
          <a:lstStyle/>
          <a:p>
            <a:pPr>
              <a:defRPr sz="3200">
                <a:solidFill>
                  <a:srgbClr val="F6F5EA"/>
                </a:solidFill>
              </a:defRPr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Zajęcia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specjalistyczne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4812086614173229"/>
          <c:y val="3.174785091470731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Zajęcia specjalistyczne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Zajęcia logopedyczne dla dzieci z zaburzeniami mowy</c:v>
                </c:pt>
                <c:pt idx="1">
                  <c:v>Zajęcia korekcyjne dla dzieci z wadami postawy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90</c:v>
                </c:pt>
                <c:pt idx="1">
                  <c:v>30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pl-PL"/>
        </a:p>
      </c:txPr>
    </c:legend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pl-PL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0.08657</cdr:x>
      <cdr:y>0.17106</cdr:y>
    </cdr:from>
    <cdr:to>
      <cdr:x>0.96068</cdr:x>
      <cdr:y>0.23386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27720" y="980728"/>
          <a:ext cx="53285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0.1585</cdr:y>
    </cdr:from>
    <cdr:to>
      <cdr:x>0.98837</cdr:x>
      <cdr:y>0.25373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70360" y="764689"/>
          <a:ext cx="5950319" cy="45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800" dirty="0" smtClean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Zajęcia dla dzieci </a:t>
          </a:r>
          <a:r>
            <a:rPr lang="pl-PL" sz="1800" dirty="0" smtClean="0">
              <a:ln w="18415" cmpd="sng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szczególnie</a:t>
          </a:r>
          <a:r>
            <a:rPr lang="pl-PL" sz="1800" dirty="0" smtClean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uzdolnionych</a:t>
          </a:r>
          <a:endParaRPr lang="pl-PL" sz="1800" dirty="0">
            <a:ln w="18415" cmpd="sng">
              <a:solidFill>
                <a:srgbClr val="00B0F0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4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5B4D-C5B3-49D3-8C2E-61042CAD345C}" type="datetimeFigureOut">
              <a:rPr lang="pl-PL" smtClean="0"/>
              <a:pPr/>
              <a:t>2014-08-19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ADC2-DFC6-4224-9BC7-667E245E9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28092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sz="4000" b="1" dirty="0" smtClean="0">
                <a:latin typeface="Arial Black" pitchFamily="34" charset="0"/>
              </a:rPr>
              <a:t>Projekt pn. „Uczymy się</a:t>
            </a:r>
            <a:br>
              <a:rPr lang="pl-PL" sz="4000" b="1" dirty="0" smtClean="0">
                <a:latin typeface="Arial Black" pitchFamily="34" charset="0"/>
              </a:rPr>
            </a:br>
            <a:r>
              <a:rPr lang="pl-PL" sz="4000" b="1" dirty="0" smtClean="0">
                <a:latin typeface="Arial Black" pitchFamily="34" charset="0"/>
              </a:rPr>
              <a:t>i rozwijamy z indywidualizacją”</a:t>
            </a:r>
            <a:endParaRPr lang="pl-PL" sz="4000" b="1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3816424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Projekt współfinansowany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ze środków Unii Europejskiej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 ramach Europejskiego Funduszu Społecznego Program Operacyjny Kapitał Ludzki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11398"/>
          </a:xfrm>
          <a:prstGeom prst="rect">
            <a:avLst/>
          </a:prstGeom>
          <a:noFill/>
        </p:spPr>
      </p:pic>
      <p:pic>
        <p:nvPicPr>
          <p:cNvPr id="1031" name="Picture 7" descr="C:\Users\Gość\Downloads\herb21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229200"/>
            <a:ext cx="787930" cy="926976"/>
          </a:xfrm>
          <a:prstGeom prst="rect">
            <a:avLst/>
          </a:prstGeom>
          <a:noFill/>
        </p:spPr>
      </p:pic>
      <p:sp>
        <p:nvSpPr>
          <p:cNvPr id="21" name="Prostokąt 20"/>
          <p:cNvSpPr/>
          <p:nvPr/>
        </p:nvSpPr>
        <p:spPr>
          <a:xfrm>
            <a:off x="1043608" y="6237312"/>
            <a:ext cx="218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Urząd Gminy Rząśnik</a:t>
            </a:r>
          </a:p>
        </p:txBody>
      </p:sp>
      <p:pic>
        <p:nvPicPr>
          <p:cNvPr id="1035" name="Picture 11" descr="http://www.gimnazjum131ursus.waw.pl/images/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84984"/>
            <a:ext cx="2952328" cy="339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/>
        </p:nvGraphicFramePr>
        <p:xfrm>
          <a:off x="827584" y="332656"/>
          <a:ext cx="762000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987824" y="332656"/>
            <a:ext cx="576064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okresie od października 2013 r. do czerwca 2014 r. </a:t>
            </a:r>
            <a:b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pięciu placówkach oświatowych </a:t>
            </a:r>
            <a:b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(tj. Komorowo, Porządzie, Stary Lubiel, Rząśnik oraz Bielino) </a:t>
            </a:r>
            <a:b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ramach projektu pn. „Uczymy się i rozwijamy z indywidualizacją”, </a:t>
            </a:r>
            <a:b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17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prowadzono następujące zajęcia:</a:t>
            </a:r>
          </a:p>
          <a:p>
            <a:pPr algn="ctr"/>
            <a:endParaRPr lang="pl-PL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A7DC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A7DC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A7DCE"/>
                </a:solidFill>
                <a:sym typeface="Wingdings" pitchFamily="2" charset="2"/>
              </a:rPr>
              <a:t>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A7DCE"/>
                </a:solidFill>
              </a:rPr>
              <a:t> 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zajęcia dla dzieci z trudnościami w zdobywaniu umiejętności matematycznych;</a:t>
            </a:r>
            <a:b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zajęcia rozwijające umiejętności matematyczno-przyrodnicze;</a:t>
            </a:r>
          </a:p>
          <a:p>
            <a:pPr algn="ctr"/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gimnastyka korekcyjna dla dzieci z wadami postawy;</a:t>
            </a:r>
          </a:p>
          <a:p>
            <a:pPr algn="ctr"/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zajęcia dla dzieci uzdolnionych artystycznie;</a:t>
            </a:r>
          </a:p>
          <a:p>
            <a:pPr algn="ctr"/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zajęcia logopedyczne dla dzieci z trudnościami wymowy;</a:t>
            </a:r>
            <a:b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</a:b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 zajęcia dla dzieci uzdolnionych w zakresie języka angielskiego;</a:t>
            </a:r>
          </a:p>
          <a:p>
            <a:pPr algn="ctr"/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pl-PL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zajęcia dla dzieci z trudnościami w czytaniu i pisaniu, ryzyko zagrożenia dysleksją.</a:t>
            </a:r>
            <a:endParaRPr lang="pl-PL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sym typeface="Wingdings" pitchFamily="2" charset="2"/>
            </a:endParaRPr>
          </a:p>
        </p:txBody>
      </p:sp>
      <p:pic>
        <p:nvPicPr>
          <p:cNvPr id="52226" name="Picture 2" descr="http://sp34.lublin.pl/obrazy/diddl-szko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2814892" cy="4757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18864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Zajęcia dla dzieci z trudnościami w zdobywaniu umiejętności matematycznych</a:t>
            </a:r>
            <a:endParaRPr lang="pl-PL" sz="2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196752"/>
            <a:ext cx="5472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750" dirty="0" smtClean="0">
                <a:solidFill>
                  <a:schemeClr val="bg1"/>
                </a:solidFill>
              </a:rPr>
              <a:t>Celem wyżej wymienionych zajęć było rozwijanie logicznego myślenia, aktywności twórczej, </a:t>
            </a:r>
            <a:br>
              <a:rPr lang="pl-PL" sz="1750" dirty="0" smtClean="0">
                <a:solidFill>
                  <a:schemeClr val="bg1"/>
                </a:solidFill>
              </a:rPr>
            </a:br>
            <a:r>
              <a:rPr lang="pl-PL" sz="1750" dirty="0" smtClean="0">
                <a:solidFill>
                  <a:schemeClr val="bg1"/>
                </a:solidFill>
              </a:rPr>
              <a:t>rozbudzanie motywacji do pracy, a także eliminacja niepowodzeń szkolnych przy różnego rodzaju pomocach dydaktycznych, wykorzystywanych podczas zajęć. </a:t>
            </a:r>
            <a:br>
              <a:rPr lang="pl-PL" sz="1750" dirty="0" smtClean="0">
                <a:solidFill>
                  <a:schemeClr val="bg1"/>
                </a:solidFill>
              </a:rPr>
            </a:br>
            <a:r>
              <a:rPr lang="pl-PL" sz="1750" dirty="0" smtClean="0">
                <a:solidFill>
                  <a:schemeClr val="bg1"/>
                </a:solidFill>
              </a:rPr>
              <a:t>Pomoce pomagały w naprowadzaniu </a:t>
            </a:r>
            <a:br>
              <a:rPr lang="pl-PL" sz="1750" dirty="0" smtClean="0">
                <a:solidFill>
                  <a:schemeClr val="bg1"/>
                </a:solidFill>
              </a:rPr>
            </a:br>
            <a:r>
              <a:rPr lang="pl-PL" sz="1750" dirty="0" smtClean="0">
                <a:solidFill>
                  <a:schemeClr val="bg1"/>
                </a:solidFill>
              </a:rPr>
              <a:t>na pewne rozwiązanie i wzmagały aktywność uczniów. Przeprowadzone zajęcia pozwoliły na wyrównanie istniejących braków, kształtowanie i utrwalanie podstawowych pojęć matematycznych, pogłębianie znajomości działań. Dzieci uczyły się samodzielnej pracy, rozwijano u nich umiejętność rozwiązywania problemów matematycznych oraz sytuacji życiowych. </a:t>
            </a:r>
            <a:br>
              <a:rPr lang="pl-PL" sz="1750" dirty="0" smtClean="0">
                <a:solidFill>
                  <a:schemeClr val="bg1"/>
                </a:solidFill>
              </a:rPr>
            </a:br>
            <a:r>
              <a:rPr lang="pl-PL" sz="1750" dirty="0" smtClean="0">
                <a:solidFill>
                  <a:schemeClr val="bg1"/>
                </a:solidFill>
              </a:rPr>
              <a:t>Dzięki zajęciom, realizowanym w ramach projektu uczniowie mieli możliwość zobaczyć, że matematyka wcale nie musi być nudna i trudna, a pewne rozwiązania są następstwem określonych sytuacji. </a:t>
            </a:r>
            <a:endParaRPr lang="pl-PL" sz="1750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://www.role.gminalukow.pl/pliki/fotki/klasa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3190091" cy="2355598"/>
          </a:xfrm>
          <a:prstGeom prst="rect">
            <a:avLst/>
          </a:prstGeom>
          <a:noFill/>
        </p:spPr>
      </p:pic>
      <p:pic>
        <p:nvPicPr>
          <p:cNvPr id="9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260648"/>
            <a:ext cx="626469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Zajęcia rozwijające zdolności artystyczne</a:t>
            </a:r>
            <a:endParaRPr lang="pl-PL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90872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rozwijające zdolności artystyczne uczniów w pięciu szkołach podstawowych na terenie Gminy Rząśnik stworzyły warunki </a:t>
            </a:r>
            <a:b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indywidualnego rozwoju i grupowego działania. Uczniowie wzbogacili doświadczenie i wiedzę z zakresu sztuk plastycznych. Poznali typowe </a:t>
            </a:r>
            <a:b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nietypowe techniki plastyczne. Wykazywali się własną inicjatywę </a:t>
            </a:r>
            <a:b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pomysłowość przy wykonywaniu prac. Wyrażali swoje uczucia i myśli </a:t>
            </a:r>
            <a:b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swobodnej twórczości. Uczyli się planowania, stosowania właściwych materiałów i narzędzi. Dzieci w trakcie zajęć wykazywali się dużym zaangażowaniem, chętnie podejmowali każde twórcze działania. Umiejętnie organizowali warsztat swojej pracy, ekonomicznie wykorzystywali materiały. Rozwijały twórcze postawy, wrażliwość ogólną i plastyczną, zainteresowania oraz zamiłowania artystyczne.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9" name="Picture 2" descr="http://www.3bdm.wp.mil.pl/plik/image/Galeria_klubu/0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67976"/>
            <a:ext cx="3024336" cy="2004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ln w="18415" cmpd="sng">
                  <a:solidFill>
                    <a:srgbClr val="F6F5EA"/>
                  </a:solidFill>
                  <a:prstDash val="solid"/>
                </a:ln>
                <a:solidFill>
                  <a:srgbClr val="FFC000"/>
                </a:solidFill>
              </a:rPr>
              <a:t>Zajęcia dla dzieci z trudnościami w czytaniu i pisaniu, ryzyko zagrożenia dysleksją</a:t>
            </a:r>
            <a:endParaRPr lang="pl-PL" sz="2800" dirty="0">
              <a:ln w="18415" cmpd="sng">
                <a:solidFill>
                  <a:srgbClr val="F6F5EA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60418" name="Picture 2" descr="http://egesior.linuxpl.info/LiterkiIDzie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592288" cy="184723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059832" y="1556792"/>
            <a:ext cx="57606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Uczniowie uczestniczący w zajęciach w znacznym stopniu poprawili i usprawnili technikę czytania i pisania. Prawidłowo odtwarzają kształt liter, piszą we właściwym tempie, poprawnie przepisują tekst. Potrafią rozwiną zdania, utworzyć opowiadania. Dzieci poznawały reguły zasady ortograficzne, między innymi rozwiązując rebusy, zagadki i plątaninki ortograficzne. Ze słuchu piszą proste zdania. </a:t>
            </a:r>
            <a:br>
              <a:rPr lang="pl-PL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Uczniowie w znacznym stopniu poprawili poziom graficzny pisma. Chętnie wypowiadają się na dany temat. Budują rozwinięte zdania. Potrafią ustalić przebieg wydarzeń w opowiadaniu. Poprawili technikę czytania ze zrozumieniem. Opowiadają historyjkę obrazkową, łącząc zdania w logiczną całość. Dzięki tym zajęciom uczniowie poprawili technikę czytania, pisania, czytania ze zrozumieniem. Potrafią poprawnie nauczy się krótkich tekstów na pamięć. </a:t>
            </a:r>
            <a:r>
              <a:rPr lang="pl-PL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pl-PL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data:image/jpeg;base64,/9j/4AAQSkZJRgABAQAAAQABAAD/2wCEAAkGBhQQEBUQExQUFRUWGBkaGBcVGB0WGRwZIBgZHBshHR8ZGzIeIB0kHhwdIDsgJCcpLywsGiIxNTI2NyktLSkBCQoKDgwOGg8PGjAkHyI0LC8vLC0wLCw0LDUqLDAsLysqLDQwNC0sLCwqLCw0LTQ0LC8xNC8pLCwsLywtNDQsNP/AABEIANoAfAMBIgACEQEDEQH/xAAcAAACAwEBAQEAAAAAAAAAAAAABwQFBgMIAgH/xABKEAACAQIFAgQDBAQIDAcBAAABAgMEEQAFEiExBkEHEyJRMmFxFCNCgVKRobEVMzVzdLPR8AgWJDRDU1STssHS4SVVYnKUouMX/8QAGwEAAQUBAQAAAAAAAAAAAAAABAACAwUGAQf/xAA2EQABAwIEAwUGBQUBAAAAAAABAAIDBBEFEiExQVFxIoGRofATMmGxwdEGFULh8SMzNFKiFP/aAAwDAQACEQMRAD8AeODBiqz7qaCiCmdyuq+kAFibWvx7XH68cJA1KkjjfK4MYLk8ArXBjEN1rVVccj5dTwSaX0gzT6G4B1NGE2U7gfeAm17cjCx6j8Xs3pqqSCTyYWQgFFjDKNhuC5JIPN7232wTFTul90jxTZGuicWvBBHAr0Lgx5xofHrMYyS/kSg9mTTb6FCP23xqKT/COQuBJRMqb3KTB2G21laNQd7fiH/LEjqKYcLqPME5sGF7l/jTSzRNKsNQArhCCEvcqT2fjbE3LvFSnnmjhWKYNIyqCdFgSbb2fjATzkdlduj4qCpmj9qxhLddem62uDCh6h8ezS1M9MKMMYpHjDmewJVit9PlfK9r/nhU5/1/XVzMZqiTSwsY0JSO3caVNiPrfB0dFI/U6BAFwT4608XqXLpWptMkk6ruFUaVYqGXUWYXvcH032wqMz8Y8yrmSCNkpy5CjybqSW9Iuzkkc9iPfGAghLsqKLsxAAHck2A/Xh9dO5DTZBSh5yhrZVJDaAzI2j4V3NkViVLC2q/HsTIyGlZdwuU+GKSoeGRi5K5UfSP8DqM0q55KqsAaNAXYx3YEAXcayAuo7kDmwuAcZDOs5kq5mnltqbsBYADgD5D54412YyTtrldnbfdiTyb7ewv2G2L7pXoSWuHmahHFuNZGolhbYLce/NxjPyzPndqvSKGgp8IiMkzhfi76D1dZ+lrHiOqN3QkWJRipt7bH5Ya/TM+ZTUyyCSkkBLANJqYkKxXmL0kXBIPcHFbQUFBNK2UU92kjYtUylRr8sbMFktyWKJZbFdzyDhlUlKsUaxIAqIoVVHAUAAD8gLYmbAWDtblZ3FMbjqSBFGLC+rhcnlbl/C64yfiTkS1FE8psHp1eRW3+ELqcbe4X9YGNZil61P8A4bWf0af+qfEoaHnKeKz0E76eQSxmxCSENTUUEzBTJDKBpYcG3zB5Hf8AaMamjz6izKNYc0jBeNGCTMW/F8Xw/C2y77jbtwchTeLC1OlczpVnsdpoT5UoHqJFvhYXI2uttzuTi7rOlo5oftWXy/aYyQTEoBljDfDqVST2PIB245sySmnpTm81sW1+H4s0R1AyvPH4/A/Q/NYPrDoSfL3djG5pvMKxTEDS45U+km1x9L4zWHjkfWCvCuV1kKtC1oS19BVSSPVfa6mx1ekrpvuRjHeI/hiKBFq6Z2mpW5OzeXewW7KfUrG4DWFtgSSbm6o69s3ZduspiGGy0T7PGnA81A6XcmgkXsKhSNh3ia+/PYf3Jxf9Kf5/Tfz0f/GMZ7pb/MZP59P6tsbTw1o/MzGI2BCBnN7folQRfuGZf39sUtd/lO7vkFs8JeGYMXHgH/VLLq+sWbMKqVL6XnlZbixsXJG2IWW5bJUyrBCjSSObKqi5O1/1AAm/YDHSakaWqaJAWd5WVQNySXIHGHbk3TNL07EKiX7+sdbDgAc6vL2uq72Lm5NtrXK40M9Q2njF9+CwEEElRII4xclceiekqTK6SKpr4wlWXd1131qUNlVdLFb2s1zb4x7YzGb5nJW1LSG5LtZFJvZSx0rew4vbH3n2fS184kcC9gqqgNgPYAkm5P6742+WdMUuX0q11SQZQutVmYRKH8ssI7Md3uDzc3F7bYzUkj6l63dPDBgcPtZdZHDb6DyufBQsh6DWnQ1mYFUjQMWicFrLawLFW233sAcZ/wARvFe2mlyyQJEFOuSIBb34VPSClt7kWvq+VzmusPFiqzGNoGWKOBiDoUam2bUt3be4sNwFBtxvjFYvKTDxH2n7rH1+JTVr80h6DgOnq6aP+Dz/AClN/Rm/rYsehMeTfDzPPseZ083pC6wjliFAR/SxJOwsDe/yx6yxBXtIkvzQLdkYpetv5NrP6NP/AFT4usZnxHrzFl01gD5g8s39n9LfsuPzwAHBvaPBEwQunkbE3dxt4ryvWUEkLmOWN43FrrIpRhcXFwwvxiw6c6qqcukMtO+gkWYEalP1U7Ejfftc4ZqeJdcAB5q/Uxrf89ucfMviJVSWWYQTpe5jliVlJ3ttbt8sG/mzHCzmK9P4WrBqHN8T9lJXL4s3ozmNOw+0gaqmFb217ltIN2FxuNyGAsN74hdK9SeQ32ecCSlk2kjZfMA5IKg+zEGw555tj7oc6oBUR1T0AiljOvXSyGMF7jlNhpPFrnYkb3xcZr1dl1VIJZaacuLepWVSbcXs+9vnirlMebPEbK4pmVjYTS1sJe3gQQSOXHw1uFVdY5BDl0cNHTs5W8kzBzdtTlVB4FvSmm3/AKd9zc2PhjHJareJA0gitGSdI1m9hqINtwD+WKXrXqJK6oEyKygIFs1r3DOex49WJvSHUUdNTVELSvC8pTS6R+YQBcNtcb2Nr32vftiMyZpc5RTqORmEinDe0bX42u6525Kdl2VU+QQszsJswlTVqKBgrHUPSfiVfUbkm7WPF9Iz9PSVWa1DMLyPa7MfSqjsPYDsB/3x9jL6G9zWTH3/AMm3/recbbKutMtpIvKg8xRubmMsS3u29z+sbcWw58jpnZnlDxQjDYbUsbnyH9RaRbx17vErpluW0uS0f2mrMYkuCzkByGudKx7Xvb9H2Y3sNkX1r1dJmVU8rs3lhm8lDtpj1HSLA21abAnvbGt6hyiCvnNRUZlIzkAbUWkBRwABPsP7cVv+ItD/AOYS/wDw/wD98XFJJSwC5fr3rL1VHiNTIZJI3En4H1ZYXBhg03RuWIGMlVVzHbSsUKQ/W5kZge3tx3vtYPQZMsYC0lS7gAXefRf3J0EgE87Lb6YKdidONjdRMwSuftEe/T5pXY9qDHm+qgotLCGiVSyMuqWWSfTcbMouoDDm5v8A2+kBgGpq2VFsnBR1WG1FEG+3Fs17ag7dOq/cY7xTzcUlElS0YlEc8ZMZNgwOoWNwdt78HjGxwvPHb+R2/nYv+LEMIDpACg7kahYD/wDqOXT6jUZaUPpsYJBc83vslu3F7/lvBnzfK3u8dRURXFxHJBr0n2Lq+4v3AO3vhdY0OVeH1fVRCaGlkaM8MdKAiwNxrIuN/iG3z2xZyUFNu7TvR1Pi9bBpHIeh18it5lfQ81Wnm00kE0Z4ZZB7A2YEXVrEXVgCL461PhvWoAfLV7/oOpt9bkY/cjo6TL44o4I/PzFwAZVkuiSkkKFPwsLkem2lrC5xosumq6cNU5nVyU8CFRZm3ctcAAob7Gx2BJ9rXIoHxR58sdytWzE69kPtpyxo4BwN3dBe/wAvBL/Msrlpn8uZCjWBsfY8EW2I+nsfbEbTje+LOlpKaVbHXGx1DutwV/4j+vFnlUNU+SQCkYrIHcmzBSVEk1wL7XJ07YgydojkrZuKn/yxVDgO2bamwG+t9dNEr9OJFJlss1xHHJJbnQjNb66RtjQ5rnWaUpUTzTIWFxdlNx+V8S+nvE2aElajVOpIsSQGX3t6d/oSMcAF9UTJUVJi9pCxruVnXv07IHms/B0rVuwUU01z+kjKOL8sAP24nQeHtczBfJK37sygfsbGzzCtXNNIocympZ7E6LEhgAdipsAb73Uk2vsfwqnqbP8AO6FjFU1FSgbUA2r0OODpYCx2N/cXHGD4KJs3uvWWqfxJWQuyuiDT8Qf2Wrl8M6xAWbyVABJJlUAAbkknsMUtZl8EEYeWupLm9kiczttb/VAgXv3I/ZhdVmYSTENLI8hAsDIxcgewLE7Y4YsWYQwe84qvd+J60jTKO791vpMzoBExFVK0gViFFOQpaxsNRe4B2F9O3tj0sMeK8e1BiKppY6e2TiquqxGorbe3de22gG/TovieYIpY9sL7qrO8vzGLyp6q0SSHVHCQ2sppaxbQT8royjci5I9Nh4q5k0VBIqyeSz6EWS+kKzuFBLfhW2q7dr37YV9R0ZLSrGpCKrOsa2a4DNst++52v7nfFWZnNddvBH4ZRQVBJqH5QPiLlTYarKqaS8GXeaLghp5SxBBNrAhhbg789xtiTPndfmRMUSt5V7eXCulFWxsrMLC1gR6j7/TE7KOgkV2NS0jBUDgQiwJB3Qs2+ra1hbm+oYhdTeJ81JB9noKSSFYm8tpZVEqqdmCgqSmsg3Icki/F9xJG2WqdYu81az1WH4frSxZncze3nx6W6q3qK7Lcmg8xzDNWoLaFfzG84Kx3FyYxfYsQLbW3woup+vqzMQEqJAUViwRFCLc+4HNhsL3tv74psxrpJ5XmlJaSRizEi1yTubDEfGipqNkI+KyVTVS1Dy+RxJTmzzMRV5Rl1UQdel42Ow+D0nYbblb/AEwZvnc0PT0UtM0sbw1OlnS+wYSkk2/D96q7/it3tigpcukpsqpUcACd5ahfcKViRb9twur6EfMYvsgn1ZVmkLC4FO0gvuAQrcA7XuAb+4Htihu1lYbai61j4XSYE0n9Jv8A9EfVZug8Zqo/d1iRVcLCzIyLGw2IurKNm35IPyte+NbT9O0eZ04ny2TS4Hrp5WuwO+x3JBJ4N9J9xY4SJx909Q0brIjFWUgqymxBG4IPY4u6jD4pRoLFZqjxKopHXidpy4HuTAdJKeTcPHIhB3BVlPIO+498bfKut4auIUWYxq6t6fNa1twQC3dWF7a1977bk1HS3iHTZmsdHmajzyWVKgARruRpF1PpY8Xtp2F+STU9Q5G9HUNC29t1b9JTfSduLjt23xnZYZKV2q3FPVUmOM9nK2zx6uD9D5qR4jeDwpkarotTxC2qGxdlFt2Vhcsvc34G9yOFURhudJ9YyULgXLQlrulge1rrfg8fWwvi6606Hizun/hGjuKm26sbCTSAChvsHFtm4PB7FbejxHN2JPFZPFMGloTfdvP78ilv4WdLrmGZRxSLqiQGSQdiosADuDYsVG1+cep8JL/B6yjRNWSyKVkQRxWY2Zbs5cMl7jdE3I7ED8WHbhtc/NLbkqhuywPjWsZymbXbVYFLkfFrW1u+rm354j5tn60tOlRURSD4Syxp5vlsV3uRsACSur+3H51xVfaMxpKIE2VjUSWLbJFtHewtvLfvylu4xbSzBFLsQqqCSSbAAC5JJ2AA74o3m59dPorSnacpKz2VTx5kZZ6lPLoYg6qspMbOwuJWkGr0qliuhtviY8C0yTxAyqijMVK9OrabqkJUg7WA1peNSdIF3YW2J23wucv6itEY56p6WKRnliWHQxZJGZyJbK7g+sDSQqkC4vucaDorIUDPJSTs8ExJKsv4wxFw1gwHbSVPvfDHOy38v5TA0yG9/XRQs36yOYNSebRQBZx8dX6gxG6rHJGdS3u1tS8n4TvitrelqCRHZUmpZqaJppad21+bGoLHy3YkW2trANr7rcHDFXoOnMUkDC6SMXZBsAxtuv6O4uNNrfmcfWf9P04g82bzCtOfOJvdiEBLA7bhl1KR+IMR9Jo55oz2CR3pOhaRqs31HllZWMkmkGK33KKV9EZsVB43tYX+WIHUVY1Fkhp4lbz6hj9o7tHFrKDUBuqvYKCwIOpwORa76AzQSfaII5jPBC0XkSNu+iSPXoY9yh9G4B2IPYD6pZzRZ7rkJMdbGixsdgskdvu99vUNxwSWtbe+OxSezkzkXtqrKqr3z0bYAAGi22m1/qkHfBfHsMdO0jer7PTm+9/KQ3/+uD/Fml/2an/3Sf8ATjQ/mLf9Vmsi8eXw2eh/EeGopkymvXayxwSgAhTYJGCqgEFf07kncHDq/wAWaX/Zqf8A3Sf9OPmXpSkYFTTQWPtGoP5EC4PzGIZqqOZuVzVJGXRuD2GxCTXU3RU9CbsC8V9pFBtzYav0TvweexOI/TPU0lDL5iepT8aXsGFja5tyLkjDdzPoSCSNlj1RsQRfU7obkH1oXAYbD2I7EYw9X4RVN2KPAdzpALrcajb4gdNhbYs3B3OKZ8OXtMK3VFjsFVGYK3QnS/A9eR8uiuKDqGnmnhzKNdMo0wVK6gXETmykKT6lEzResAG23a2GLjzjmmTy0zGKaNkJBFm4YH2I2YHjYnHo4YlZIXix3CosZw6Oke18Lrsfe3wtbjxGqVGRzCbNsxka2qPyIRuSwXSzMdxYB2sbDup/Od1rHK2X1KwKWkaMqFUaiQbBgB3Ogttz7b2xS9QxfwXm6Vh0rBV/czlmsqSjdX229QA3N7eu5AIxp88rWgpZ5ltqjikcBuLqjML2N7XHuMBcih4yCwjqlh01NUL/AJPSqBEHtrKtEzkGz/d3JWTaxJa1x7cNjIKZ0iHmW173PPfa597bYxuTdEXalrEnlGpFknVjq8x2XWGH6B1N27Ad7k9fEDMMxEkcNLHJHAGQNOkio0jNYKincxgsQmpltrYX25TI7yErrpMsYBWko8geLMZ6tXHl1EcYdCdxJH6VYWW1tG25vct2sBIz/O/ssZIinmcg6EhieW5ttqKjSovbkjnFfH1YYwI3osz1KArH7K0tyNidcfoa/OpdjfFRVdf1TyR08GWzpLKXCGr+6UKum7sttWgahfi/AN9sEZTxQ+dttCpmVZdFQSRotN5BqxqkKsWRZ1Ut5YFyFBUyEWNvRb2xJ6qyb7VSvGCVkW0kTDlZU3QjYn3XbezEd8RvE+QplUk3p82FoJEYdpRNGLrfccsPexxY5Xn0MyB1mhawUvodSFJFyDZtu/PtiF4PvKeMixYVddAZ/wDbaKOexUsN1OxDAlXH01q3YY0mF/4P1K/wfH6h6mmtbe/+UzW4wwMExHs25XVa8aowYMGJUxGDBgwklzlgV7alDWIIuAbEcEX4Pzx0wYMJdusv13lkE1NJHPcRsjGQjlVUatQsCdQtfg3tax4Kj6d6irauk+zR28oa0+2TC7tHewAj/T0kC5LDne+4fOYUmsXHxDjCrzLw8lppmqKBwmshpKaUERubm5Vtyh/La3t6cCnKx5z7FSEvLP6Z1Wfqq2XLJKeRZp5KaFtLxuQ+mNlCkg6b+m1wDsL7WvhoywR1cDRPZ45EINjcMpHII/WGHyIwvIakVcInCMt9SukgswKkqwI/IjHHKM7qMuARVapplX0oCBNHa5spt61+R3GwHzlkj/U1RUtUBeOUpgZJm1aJTBNTqYo/T9qeUeZMBezCNEsCdr3I5v8ALHWHIY1rJq71GWVUQ6jdUVQBZBbYG1zubm/F8UI8VKED1Ssjd0eKUOD7ECMgH88Umb9eVVcvkUEEsKuBeqmXRZSNyg7nkXFyOR7hnadojCYoxmJU3rmT7ZVw0Qs0MBE1RsD69/KQnsSCWK2B0nncY/ZaCORtTxxux/E6Kx/WRfELp/IVpIyoJd3OqSRjdnb3N+25t/aScRqqoauqDltOSNj9pmAuIk7qO3mN8PyJ9wdM+jG6qnkc6ol7KuPBvJVaeqrUjMUUjhYlAsCkexa1vxNvyRsw7YbeIGS5WtNCkSiwVVUD2AFgPyAxPwxg4nijjpoOCMGDBiRNRgwYMJJGDBgwkkYjZgt4z8rfvxJxHrx9230/74ZJ7hTm+8Enenf4qT+kVP8AXvibLRq3a302xV9O0pikrYi2rTWS8ezBG7/X9+LvEjPdCq5hZ5XKGmCcX+pOOuDBhyiRioyinSmzqN1BUVUMqnSvpMqnzCWN+Sob9Q98W+KnPag07QVoUt9mk1OOfunUxykAb3CtcdhYk3tbEcrczCFPTPyyAp1JwPpj6xFy6rEsYYew/dsd99xviVjjSCLhWJFjZGDBgw5cRgwYMJJGDBgwkkY5VX8W3/tP7jjrj4lS6ke4Ixx2oXRukblP8qZr/PR/ukxf4zniHkymvC5frFa/qnkikKIsZ0gGQEWu3IsQSBcg3XEpMjzFXJFXBIm9hJBp+hPl23+htgF2IU8ADZHWPrkmSUM0ri5guFc4MVZyaucgNVQRj3hhLMflaViLfTfHen6akv8AfVc0gHAQLTg7EHUYhqPv8Q4xA/G6No0dfoD/AAuNwmoduAO9fWZZtFTANNIqX4Bvc7gbKBqPPYHFFmFfWVkJFHTsqEH7ycKutbLsiue9yLsLEdwcarL8ggg/i41vt6mu77EkepyW2vtvtie39++Kmo/ETjpCy3xP2H3VlBgzW6yOv0Vh4XViPRQqsxlKII2vYEOuzKwtsV433Isbm+o7XCN6fnlyvM2qKo646tkXzIgEiRwTp8wNuuwA1au7E3Iw7KaqWQalOL+kmbIwFpGvLz8Ch5mFp1C7YMGDBqgRgwYMJJGDBgwkkYoOteoVoqOWc29CM1jfc2so239TWXjuT2xf4V/jFTVBjjmRC8UEyTSoDu0aWOwtYgbk+3PF8QzOIbpxUkYuVC6Yy5o4jNNvUTnzJib3ublV9RuAgOkDtvi4xVdPdTQV0euFrkW1IdmUkXsR377i4Nj87WuPNakyGVxlFncfXyWliyhgy7LhW5hHCuqWRI1va7sFF/zOKSbxDoEYqalbg2OlXYfkVQg/UHHTrCGmWA1VTCJRACVB7liFtzYgkjm9rX7Y7+GfQxlDV9TGmuZbJEyApFESSqgHf1DftZT7na0w7D46pmZ2blpYa8hvw32QtRUOiNhZTstzOOpiE0Ta0a9jYjgkHZgDyPbEnGLkhj6erJYJdQp6j7yN7X0MNQKEL+VmA39PztDrPEOSfQsEf2aKRyn2upB8tduRpGkHdTuSBcX23DZMIm9sWRC7eBPrccfkutrGZAXHXktH1ZnccMRgKiWWcaI4N7yFiFttwu/yvYgG+Pvw8zGbKPLoq7/StanYP5ke9rxCw1KQTcFrrubEd5vTfRkFL9+WaoncAmeU6yb2Povsq33Ft9+TiL4mZZPPTQrBE0rrUxyaRtsiSk3J29h9SANyAdFQ0jaVmQG5OpP2CGnvIMx7gmzDMHUMODj7xQdE9RRV1Ik8X4viW9yr/iU/NTtx7Hgg4v8AFywktBKqnCx0RgwYMPTUYMGDCSRhb+KuYFpKbLwNRqpkR1BKkwKQ82/baw2INjthkYW3iVlpSppcwClhSyFpPYQuoWR7BSW0WDbdgdvaGbYevWqli3Vd1D4bU1UTIl6ab/WQ+m+++pR6TzyLHjewtishyLOYPQk9LUiw9UwZWB329Iue27E/27yKUOoZSGVgCCDcEHggjkfPGd6thqqgrR0140cffzkLYRNqUql9zJa52G3p3GoYAfGybsyAHqrQtDe02/cqKbI63NooUeOBYPOUuySOXZUcqxjDR2sfURe99sOihh0RqLW249sK6nXM8mgjEccdbSxqBeMeXOqaj8S7q9lPYfM7AnF30h4v0uYWjB0Sn/RP6WO34fwv34N9jsBuZqeFlOLNFh9/NV8rnSHXdbSvyyOcASKGA7EAj9RFsRqjIY2i8vSCLW0sAVIHAK8W+QGLCKUMAwNwcfeCzGx2tlCHOGiSnTvSjQ1k1EZ6tFVvNp0jmKLJCbAggG90ICHRotzwRjd5P0glOCEQoPxMzM7EXJ3ZiSeTydsWXUHS0FQpMiBrXPsw2N9LLZlNieD3x54zDIpEeanM8/mxu6kGRlXTrIVtLC5Vksw3sb84HNh/cUj6kQtuB+y2kfWMOT5vVrBrmpH9cnkr5nlVFvWAb2INjcA2BYAW0kYbeR9Sw1kSSxMGRxdWHB9x7gg7WO4Isd8ef6amWNQiAAD2/vzid0jmho8xhjT+Lq2KOnYP+F19jc725F+9iIxPd3ZVfBViV+Rw32K9EYMc6d7opPcA/sx0weDcXRKMGDBjqSMcKukWVSrAEH3F/wB/b5Y74McIBFiug2S5qOhKqik15e6mCxvSSltF78xtYtHyTpFxce1tPJusIYSBVpNSsfwvE8otYE6XgVkbm3IIPIHdl4wviR1caRBDF/HSkqjAA6dvVIQeVQEG2+okA84GkYG6ohk7mg66LK+JniFDNSLl9BKsslQoDNGbqkX4gxB2ZgLFbX06rjcXX46fTykQEh0+GRbhg1735997fqtj7nyVJPU9/NNy0inQxYm5O23Pa1gOLYs6DK2qZYaUXPmMBIRsfKXeVr2NiR6QT+JxgeSbORlNlSSTunkaIzx9FN/wtzaSqy6OWU3c3DH9IqzJq4/FpB/PGvxEyugWCJY1FgAAB2AAAAHyAFsS8HRizbK0cblBGMl1V4ewVouy2cA6JFJSRObaWB3AJvpbY41uDHXsDt1wGyRtZ4Z18J0o8Ew3s0mqJuTa4VSp2tuCP+eNB4feFrwSmsqyjznZbA6Y1ufgv3I72Frmx3N2lgxEIACmsZGw5mNsV+AY/cGDBC6jBgwYSSMGDBhJIwofFLp+VahaxEeRFjZZLG5VNetXVeSN2DWubAbbHDexDzRR5ZPccH23xBM27b8l3KHgsdsV5p/htGby4leWUkKI1RgxJNu67Yafhd0LJA7VdUFM77ADcRID8AIOkkmxJF+OTc41cFKmpX0rqYi7WFzc73PJvjRRqAABsPlgaBgdsmspWU+o1PNfWDBgxYLqMGDBhJIwYMGEkjBgwYSSMGDBhJ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61444" name="Picture 4" descr="http://spmosty.szkolnastrona.pl/container/Kola/ang1_3%5b1%5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098519" cy="367240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555776" y="26064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sym typeface="Wingdings" pitchFamily="2" charset="2"/>
              </a:rPr>
              <a:t>Zajęcia dla dzieci uzdolnionych </a:t>
            </a:r>
            <a:b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sym typeface="Wingdings" pitchFamily="2" charset="2"/>
              </a:rPr>
            </a:b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sym typeface="Wingdings" pitchFamily="2" charset="2"/>
              </a:rPr>
              <a:t>w zakresie języka angielskiego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43808" y="2060848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Uczniowie, którzy brali udział w zajęciach rozwijających zdolności i umiejętności z języka angielskiego chętnie nabywali i utrwalali słownictwo i konstrukcje gramatyczne, które są zawarte w tematyce zajęć. Znacznie poszerzyli zakres słownictwa omówionego na zajęciach. Dzięki zabawie poprzez naukę stali się bardziej otwarci na akwizycję nowego języka.  </a:t>
            </a:r>
            <a:endParaRPr 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857620" y="764704"/>
            <a:ext cx="5034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dzieci biorących udział </a:t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projekcie: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 </a:t>
            </a:r>
            <a:b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uczennic, 14 uczniów.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zrealizowanych godzin: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	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godzin</a:t>
            </a: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dofinansowania: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	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7.200 zł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</a:t>
            </a:r>
            <a:endParaRPr lang="pl-PL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	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22.107. 96 zł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 tym 2.368,96 zł to cross – </a:t>
            </a:r>
            <a:r>
              <a:rPr lang="pl-PL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endParaRPr lang="pl-PL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dirty="0" smtClean="0"/>
              <a:t>	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8" name="Objaśnienie w chmurce 7"/>
          <p:cNvSpPr/>
          <p:nvPr/>
        </p:nvSpPr>
        <p:spPr>
          <a:xfrm>
            <a:off x="179512" y="188640"/>
            <a:ext cx="3744416" cy="2852936"/>
          </a:xfrm>
          <a:prstGeom prst="cloudCallout">
            <a:avLst>
              <a:gd name="adj1" fmla="val -39746"/>
              <a:gd name="adj2" fmla="val 7419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PSP </a:t>
            </a:r>
            <a:br>
              <a:rPr lang="pl-PL" sz="2800" b="1" dirty="0" smtClean="0"/>
            </a:br>
            <a:r>
              <a:rPr lang="pl-PL" sz="2800" b="1" dirty="0" smtClean="0"/>
              <a:t>w KOMOROWIE</a:t>
            </a:r>
            <a:endParaRPr lang="pl-PL" sz="2800" b="1" dirty="0"/>
          </a:p>
        </p:txBody>
      </p:sp>
      <p:pic>
        <p:nvPicPr>
          <p:cNvPr id="2050" name="Picture 2" descr="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1512168" cy="945105"/>
          </a:xfrm>
          <a:prstGeom prst="rect">
            <a:avLst/>
          </a:prstGeom>
          <a:noFill/>
        </p:spPr>
      </p:pic>
      <p:pic>
        <p:nvPicPr>
          <p:cNvPr id="2052" name="Picture 4" descr="http://www.spbrzusnik.pl/grafika/lekcj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84984"/>
            <a:ext cx="2529685" cy="2234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620688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r>
              <a:rPr lang="pl-PL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REALIZOWANE ZAJĘCIA DODATKOWE:</a:t>
            </a: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000" dirty="0" smtClean="0">
              <a:solidFill>
                <a:srgbClr val="669900"/>
              </a:solidFill>
            </a:endParaRP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988840"/>
            <a:ext cx="9144000" cy="32932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dla dzieci z trudnościami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zdobywaniu umiejętności matematycznych 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Gimnastyka korekcyjna dla dzieci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wadami postawy 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dzieci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Zajęcia  rozwijające uzdolnienia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matematyczno- przyrodnicze 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Zajęcia dla dzieci uzdolnionych artystycznie 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</a:p>
          <a:p>
            <a:endParaRPr lang="pl-PL" sz="1200" dirty="0"/>
          </a:p>
        </p:txBody>
      </p:sp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7544" y="40466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ramach projektu „Uczymy i rozwijamy się z indywidualizacją" w klasach I – III w PSP w Komorowie, następujące zajęcia prowadziły:</a:t>
            </a: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gimnastyka korekcyjna dla dzieci </a:t>
            </a:r>
            <a:b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wadami postawy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Agnieszka Kaczmarczyk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zdobywaniu umiejętności matematycznych –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Ewa Kłos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zajęcia rozwijające umiejętności matematycznych-przyrodnicze –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Halina </a:t>
            </a:r>
            <a:r>
              <a:rPr lang="pl-PL" sz="2400" b="1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Pikora</a:t>
            </a:r>
            <a:endParaRPr lang="pl-PL" sz="2400" b="1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zajęcia rozwijające zainteresowania uzdolnionych artystycznie –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Halina Ciach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1026" name="Picture 2" descr="http://www.szkolakomorowo.szkolnastrona.pl/container/dsc07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3007">
            <a:off x="5580112" y="980728"/>
            <a:ext cx="2857500" cy="2143125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190500" dist="38100" dir="18900000" sx="111000" sy="111000" algn="bl" rotWithShape="0">
              <a:srgbClr val="F6F5EA">
                <a:alpha val="40000"/>
              </a:srgbClr>
            </a:outerShdw>
          </a:effectLst>
        </p:spPr>
      </p:pic>
      <p:pic>
        <p:nvPicPr>
          <p:cNvPr id="1028" name="Picture 4" descr="http://www.szkolakomorowo.szkolnastrona.pl/container/dsc07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580" y="3494555"/>
            <a:ext cx="2857500" cy="2143125"/>
          </a:xfrm>
          <a:prstGeom prst="rect">
            <a:avLst/>
          </a:prstGeom>
          <a:noFill/>
          <a:ln w="47625">
            <a:solidFill>
              <a:srgbClr val="92D050"/>
            </a:solidFill>
          </a:ln>
          <a:effectLst>
            <a:outerShdw blurRad="127000" dist="38100" dir="5400000" sx="106000" sy="106000" algn="t" rotWithShape="0">
              <a:srgbClr val="F6F5EA">
                <a:alpha val="40000"/>
              </a:srgbClr>
            </a:outerShdw>
          </a:effectLst>
        </p:spPr>
      </p:pic>
      <p:pic>
        <p:nvPicPr>
          <p:cNvPr id="1030" name="Picture 6" descr="http://www.szkolakomorowo.szkolnastrona.pl/container/dsc07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8273">
            <a:off x="683568" y="980728"/>
            <a:ext cx="2857500" cy="2143125"/>
          </a:xfrm>
          <a:prstGeom prst="rect">
            <a:avLst/>
          </a:prstGeom>
          <a:noFill/>
          <a:ln w="47625">
            <a:solidFill>
              <a:srgbClr val="7030A0"/>
            </a:solidFill>
          </a:ln>
          <a:effectLst>
            <a:outerShdw blurRad="203200" dist="38100" dir="10800000" sx="113000" sy="113000" algn="r" rotWithShape="0">
              <a:srgbClr val="F6F5EA">
                <a:alpha val="40000"/>
              </a:srgbClr>
            </a:outerShdw>
          </a:effectLst>
        </p:spPr>
      </p:pic>
      <p:pic>
        <p:nvPicPr>
          <p:cNvPr id="1032" name="Picture 8" descr="http://www.szkolakomorowo.szkolnastrona.pl/container/dsc07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45542">
            <a:off x="3059832" y="2204864"/>
            <a:ext cx="3312368" cy="2484276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165100" dist="38100" dir="16200000" sx="106000" sy="106000" rotWithShape="0">
              <a:srgbClr val="F6F5EA">
                <a:alpha val="40000"/>
              </a:srgbClr>
            </a:outerShdw>
          </a:effectLst>
        </p:spPr>
      </p:pic>
      <p:pic>
        <p:nvPicPr>
          <p:cNvPr id="1034" name="Picture 10" descr="http://www.szkolakomorowo.szkolnastrona.pl/container/dsc071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9287">
            <a:off x="5742618" y="3481026"/>
            <a:ext cx="2857500" cy="2143125"/>
          </a:xfrm>
          <a:prstGeom prst="rect">
            <a:avLst/>
          </a:prstGeom>
          <a:noFill/>
          <a:ln w="47625" cap="rnd">
            <a:solidFill>
              <a:srgbClr val="00B0F0"/>
            </a:solidFill>
          </a:ln>
          <a:effectLst>
            <a:outerShdw blurRad="228600" dist="38100" dir="5400000" sx="104000" sy="104000" algn="t" rotWithShape="0">
              <a:srgbClr val="F6F5EA">
                <a:alpha val="4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179512" y="260648"/>
            <a:ext cx="576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KOMOROWO – zajęcia dodatkowe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18648" cy="57606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1800" dirty="0" smtClean="0"/>
              <a:t>Dnia  </a:t>
            </a:r>
            <a:r>
              <a:rPr lang="pl-PL" sz="1800" b="1" dirty="0" smtClean="0"/>
              <a:t>02.08.2013r. </a:t>
            </a:r>
            <a:r>
              <a:rPr lang="pl-PL" sz="1800" dirty="0" smtClean="0"/>
              <a:t>Gmina Rząśnik podpisała umowę dofinansowania na realizację projektu współfinansowanego przez Unię Europejską ze środków Europejskiego Funduszu Społecznego w ramach Priorytetu IX Rozwój wykształcenia i kompetencji w regionach, Działania 9.1 Wyrównywanie szans edukacyjnych i zapewnienie wysokiej jakości usług edukacyjnych świadczonych w systemie oświaty, </a:t>
            </a:r>
            <a:r>
              <a:rPr lang="pl-PL" sz="1800" dirty="0" err="1" smtClean="0"/>
              <a:t>Poddziałania</a:t>
            </a:r>
            <a:r>
              <a:rPr lang="pl-PL" sz="1800" dirty="0" smtClean="0"/>
              <a:t> 9.1.2 Wyrównywanie szans edukacyjnych uczniów z grup </a:t>
            </a:r>
            <a:br>
              <a:rPr lang="pl-PL" sz="1800" dirty="0" smtClean="0"/>
            </a:br>
            <a:r>
              <a:rPr lang="pl-PL" sz="1800" dirty="0" smtClean="0"/>
              <a:t>o utrudnionym dostępie do edukacji oraz zmniejszanie różnic w jakości usług edukacyjnych.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			Projekt pod nazwą: </a:t>
            </a:r>
            <a:r>
              <a:rPr lang="pl-PL" sz="1800" b="1" dirty="0" smtClean="0"/>
              <a:t>„Uczymy się i rozwijamy </a:t>
            </a:r>
            <a:br>
              <a:rPr lang="pl-PL" sz="1800" b="1" dirty="0" smtClean="0"/>
            </a:br>
            <a:r>
              <a:rPr lang="pl-PL" sz="1800" b="1" dirty="0" smtClean="0"/>
              <a:t>			z indywidualizacją” </a:t>
            </a:r>
            <a:r>
              <a:rPr lang="pl-PL" sz="1800" dirty="0" smtClean="0"/>
              <a:t>decyzją Mazowieckiej Jednostki 			Wdrażania Projektów Unijnych otrzymał </a:t>
            </a:r>
            <a:br>
              <a:rPr lang="pl-PL" sz="1800" dirty="0" smtClean="0"/>
            </a:br>
            <a:r>
              <a:rPr lang="pl-PL" sz="1800" dirty="0" smtClean="0"/>
              <a:t>			</a:t>
            </a:r>
            <a:r>
              <a:rPr lang="pl-PL" sz="1800" b="1" dirty="0" smtClean="0"/>
              <a:t>156.694,00 zł unijnego dofinansowania.</a:t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>We wrześniu 2013r. pięć szkół podstawowych, dla których organem prowadzącym jest Gmina Rząśnik, rozpoczęło udział w projekcie.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/>
          </a:p>
        </p:txBody>
      </p:sp>
      <p:pic>
        <p:nvPicPr>
          <p:cNvPr id="14338" name="Picture 2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</p:spPr>
      </p:pic>
      <p:pic>
        <p:nvPicPr>
          <p:cNvPr id="14340" name="Picture 4" descr="http://www.sp6.gdynia.pl/aktualnosci/2013_2014/czerwiec/d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2088232" cy="211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6" name="Objaśnienie w chmurce 5"/>
          <p:cNvSpPr/>
          <p:nvPr/>
        </p:nvSpPr>
        <p:spPr>
          <a:xfrm>
            <a:off x="179512" y="188640"/>
            <a:ext cx="3744416" cy="2852936"/>
          </a:xfrm>
          <a:prstGeom prst="cloudCallout">
            <a:avLst>
              <a:gd name="adj1" fmla="val -39746"/>
              <a:gd name="adj2" fmla="val 7419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PSP </a:t>
            </a:r>
            <a:br>
              <a:rPr lang="pl-PL" sz="2800" b="1" dirty="0" smtClean="0"/>
            </a:br>
            <a:r>
              <a:rPr lang="pl-PL" sz="2800" b="1" dirty="0" smtClean="0"/>
              <a:t>w</a:t>
            </a:r>
            <a:br>
              <a:rPr lang="pl-PL" sz="2800" b="1" dirty="0" smtClean="0"/>
            </a:br>
            <a:r>
              <a:rPr lang="pl-PL" sz="2800" b="1" dirty="0" smtClean="0"/>
              <a:t>PORZĄDZIU</a:t>
            </a:r>
            <a:endParaRPr lang="pl-PL" sz="2800" b="1" dirty="0"/>
          </a:p>
        </p:txBody>
      </p:sp>
      <p:pic>
        <p:nvPicPr>
          <p:cNvPr id="26626" name="Picture 2" descr="http://photos.nasza-klasa.pl/4421447/2/other/265x200/9412643c4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1440160" cy="1081479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923928" y="764704"/>
            <a:ext cx="49685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dzieci biorących udział </a:t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projekcie: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 </a:t>
            </a:r>
            <a:b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uczennic, 13 uczniów.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zrealizowanych godzin: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	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godzin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dofinansowania: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5.400 zł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23.826,96 zł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</a:t>
            </a:r>
            <a:b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(w tym 2.368,96 zł to </a:t>
            </a:r>
            <a:r>
              <a:rPr lang="pl-PL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cross-financing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dirty="0" smtClean="0"/>
              <a:t>	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26628" name="Picture 4" descr="http://www.minsk.salezjanie.pl/img/foto_min/foto_min11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2016224" cy="18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620688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r>
              <a:rPr lang="pl-PL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REALIZOWANE ZAJĘCIA DODATKOWE:</a:t>
            </a: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000" dirty="0" smtClean="0">
              <a:solidFill>
                <a:srgbClr val="669900"/>
              </a:solidFill>
            </a:endParaRP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899592" y="2132856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dla dzieci z trudnościami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zdobywaniu umiejętności matematycznych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Zajęcia dla dzieci z trudnościami w czytaniu i pisaniu, ryzyko zagrożenia dysleksją 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Zajęcia dla dzieci uzdolnionych artystycznie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67544" y="83671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ramach projektu „Uczymy i rozwijamy się z indywidualizacją" w klasach I – III w PSP w Porządziu, następujące zajęcia prowadziły:</a:t>
            </a: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czytaniu i pisaniu, zagrożenie dysleksją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Elżbieta Kamińska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zdobywaniu umiejętności matematycznych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Bogusława </a:t>
            </a:r>
            <a:r>
              <a:rPr lang="pl-PL" sz="2400" b="1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Rębała</a:t>
            </a:r>
            <a:endParaRPr lang="pl-PL" sz="2400" b="1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zajęcia rozwijające zainteresowania uzdolnionych artystycznie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Ewa </a:t>
            </a:r>
            <a:r>
              <a:rPr lang="pl-PL" sz="2400" b="1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Jechna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260648"/>
            <a:ext cx="5474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PORZĄDZIE – zajęcia dodatkowe</a:t>
            </a:r>
          </a:p>
        </p:txBody>
      </p:sp>
      <p:pic>
        <p:nvPicPr>
          <p:cNvPr id="28674" name="Picture 2" descr="http://splubiel.superszkolna.pl/files/sites/206/wiadomosci/79329/fotos/w120x90/11_listopada_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157">
            <a:off x="970921" y="1073181"/>
            <a:ext cx="3119854" cy="2339893"/>
          </a:xfrm>
          <a:prstGeom prst="rect">
            <a:avLst/>
          </a:prstGeom>
          <a:noFill/>
          <a:ln w="47625">
            <a:solidFill>
              <a:schemeClr val="accent6"/>
            </a:solidFill>
          </a:ln>
          <a:effectLst>
            <a:outerShdw blurRad="203200" dist="38100" dir="2700000" sx="109000" sy="10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8676" name="Picture 4" descr="http://splubiel.superszkolna.pl/files/sites/206/wiadomosci/79329/fotos/w120x90/11_listopada_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8467">
            <a:off x="5231731" y="996106"/>
            <a:ext cx="3240360" cy="2430273"/>
          </a:xfrm>
          <a:prstGeom prst="rect">
            <a:avLst/>
          </a:prstGeom>
          <a:noFill/>
          <a:ln w="47625">
            <a:solidFill>
              <a:srgbClr val="9DF1BD"/>
            </a:solidFill>
          </a:ln>
          <a:effectLst>
            <a:outerShdw blurRad="342900" dist="38100" dir="13500000" sx="110000" sy="110000" algn="br" rotWithShape="0">
              <a:schemeClr val="bg1">
                <a:alpha val="40000"/>
              </a:schemeClr>
            </a:outerShdw>
          </a:effectLst>
        </p:spPr>
      </p:pic>
      <p:pic>
        <p:nvPicPr>
          <p:cNvPr id="28678" name="Picture 6" descr="http://splubiel.superszkolna.pl/files/sites/206/wiadomosci/79329/fotos/w120x90/11_listopada_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7612">
            <a:off x="579093" y="3800024"/>
            <a:ext cx="2485351" cy="1864015"/>
          </a:xfrm>
          <a:prstGeom prst="rect">
            <a:avLst/>
          </a:prstGeom>
          <a:noFill/>
          <a:ln w="47625">
            <a:solidFill>
              <a:srgbClr val="92D050"/>
            </a:solidFill>
          </a:ln>
          <a:effectLst>
            <a:outerShdw blurRad="393700" dist="38100" sx="120000" sy="120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28680" name="Picture 8" descr="http://splubiel.superszkolna.pl/files/sites/206/wiadomosci/79329/fotos/w120x90/11_listopada_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645024"/>
            <a:ext cx="2736304" cy="2052230"/>
          </a:xfrm>
          <a:prstGeom prst="rect">
            <a:avLst/>
          </a:prstGeom>
          <a:noFill/>
          <a:ln w="47625">
            <a:solidFill>
              <a:srgbClr val="3A7DCE"/>
            </a:solidFill>
          </a:ln>
          <a:effectLst>
            <a:outerShdw blurRad="381000" dist="38100" dir="13500000" sx="110000" sy="110000" algn="b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Objaśnienie w chmurce 4"/>
          <p:cNvSpPr/>
          <p:nvPr/>
        </p:nvSpPr>
        <p:spPr>
          <a:xfrm>
            <a:off x="107504" y="188640"/>
            <a:ext cx="4176464" cy="2736304"/>
          </a:xfrm>
          <a:prstGeom prst="cloudCallout">
            <a:avLst>
              <a:gd name="adj1" fmla="val -39746"/>
              <a:gd name="adj2" fmla="val 7419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 smtClean="0"/>
              <a:t>PSP </a:t>
            </a:r>
            <a:br>
              <a:rPr lang="pl-PL" sz="2800" b="1" dirty="0" smtClean="0"/>
            </a:br>
            <a:r>
              <a:rPr lang="pl-PL" sz="2800" b="1" dirty="0" smtClean="0"/>
              <a:t>w</a:t>
            </a:r>
            <a:br>
              <a:rPr lang="pl-PL" sz="2800" b="1" dirty="0" smtClean="0"/>
            </a:br>
            <a:r>
              <a:rPr lang="pl-PL" sz="2800" b="1" dirty="0" smtClean="0"/>
              <a:t>STARYM LUBIELU</a:t>
            </a:r>
            <a:endParaRPr lang="pl-PL" sz="2800" b="1" dirty="0"/>
          </a:p>
        </p:txBody>
      </p:sp>
      <p:pic>
        <p:nvPicPr>
          <p:cNvPr id="27650" name="Picture 2" descr="http://splubiel.superszkolna.pl/files/sites/206/template/zdjecia/w240x180/szkola_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1440160" cy="108012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283968" y="476672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dzieci biorących udział </a:t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projekcie: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 </a:t>
            </a:r>
            <a:b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uczennic, 8 uczniów.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zrealizowanych godzin: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	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godzin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dofinansowania: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3.600 zł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25.599,96 zł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</a:t>
            </a:r>
            <a:b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(w tym 2.368,96 zł to </a:t>
            </a:r>
            <a:r>
              <a:rPr lang="pl-PL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cross-financing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dirty="0" smtClean="0"/>
              <a:t>	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27654" name="Picture 6" descr="http://spannobor.edupage.org/photos/icons/gif0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01008"/>
            <a:ext cx="233362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33265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r>
              <a:rPr lang="pl-PL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REALIZOWANE ZAJĘCIA DODATKOWE:</a:t>
            </a: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000" dirty="0" smtClean="0">
              <a:solidFill>
                <a:srgbClr val="669900"/>
              </a:solidFill>
            </a:endParaRP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31640" y="1916832"/>
            <a:ext cx="6678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dla dzieci z trudnościami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zdobywaniu umiejętności matematycznych </a:t>
            </a:r>
            <a:b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</a:p>
          <a:p>
            <a:pPr algn="ctr"/>
            <a:r>
              <a:rPr lang="pl-PL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8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Zajęcia dla dzieci z trudnościami w czytaniu i pisaniu, ryzyko zagrożenia dysleksją – </a:t>
            </a:r>
            <a:r>
              <a:rPr lang="pl-PL" sz="28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  <a:endParaRPr lang="pl-PL" sz="2800" b="1" dirty="0"/>
          </a:p>
        </p:txBody>
      </p:sp>
      <p:pic>
        <p:nvPicPr>
          <p:cNvPr id="6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67544" y="1196752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ramach projektu „Uczymy i rozwijamy się z indywidualizacją" w klasach I – III w PSP </a:t>
            </a:r>
            <a:br>
              <a:rPr lang="pl-P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Starym </a:t>
            </a:r>
            <a:r>
              <a:rPr lang="pl-PL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Lubielu</a:t>
            </a:r>
            <a:r>
              <a:rPr lang="pl-P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następujące zajęcia prowadziły:</a:t>
            </a: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czytaniu i pisaniu, zagrożenie dysleksją –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Danuta Deptuła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zdobywaniu umiejętności matematycznych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Danuta Deptuła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30722" name="Picture 2" descr="http://splubiel.superszkolna.pl/files/sites/206/wiadomosci/79329/fotos/w120x90/11_listopada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5224">
            <a:off x="670031" y="1468757"/>
            <a:ext cx="2776102" cy="2082079"/>
          </a:xfrm>
          <a:prstGeom prst="rect">
            <a:avLst/>
          </a:prstGeom>
          <a:noFill/>
          <a:ln w="47625">
            <a:solidFill>
              <a:srgbClr val="00B050"/>
            </a:solidFill>
          </a:ln>
          <a:effectLst>
            <a:outerShdw blurRad="241300" dist="38100" dir="13500000" sx="105000" sy="105000" algn="br" rotWithShape="0">
              <a:schemeClr val="bg1">
                <a:alpha val="40000"/>
              </a:schemeClr>
            </a:outerShdw>
          </a:effectLst>
        </p:spPr>
      </p:pic>
      <p:pic>
        <p:nvPicPr>
          <p:cNvPr id="30724" name="Picture 4" descr="http://splubiel.superszkolna.pl/files/sites/206/wiadomosci/79329/fotos/w120x90/11_listopada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3168352" cy="2376264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177800" dist="38100" sx="111000" sy="111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30726" name="Picture 6" descr="http://splubiel.superszkolna.pl/files/sites/206/wiadomosci/79329/fotos/w120x90/11_listopada_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645024"/>
            <a:ext cx="2832315" cy="2124238"/>
          </a:xfrm>
          <a:prstGeom prst="rect">
            <a:avLst/>
          </a:prstGeom>
          <a:noFill/>
          <a:ln w="34925">
            <a:solidFill>
              <a:srgbClr val="7030A0"/>
            </a:solidFill>
          </a:ln>
          <a:effectLst>
            <a:outerShdw blurRad="165100" dist="38100" dir="10800000" sx="108000" sy="108000" algn="r" rotWithShape="0">
              <a:schemeClr val="bg1">
                <a:alpha val="40000"/>
              </a:schemeClr>
            </a:outerShdw>
          </a:effectLst>
        </p:spPr>
      </p:pic>
      <p:pic>
        <p:nvPicPr>
          <p:cNvPr id="30728" name="Picture 8" descr="http://splubiel.superszkolna.pl/files/sites/206/wiadomosci/79329/fotos/w120x90/11_listopada_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7662">
            <a:off x="5540587" y="3290047"/>
            <a:ext cx="2941264" cy="2205951"/>
          </a:xfrm>
          <a:prstGeom prst="rec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04800" dist="38100" dir="2700000" sx="105000" sy="105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179512" y="260648"/>
            <a:ext cx="57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STARY LUBIEL – zajęcia dodatkowe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w chmurce 3"/>
          <p:cNvSpPr/>
          <p:nvPr/>
        </p:nvSpPr>
        <p:spPr>
          <a:xfrm>
            <a:off x="107504" y="188640"/>
            <a:ext cx="4176464" cy="2736304"/>
          </a:xfrm>
          <a:prstGeom prst="cloudCallout">
            <a:avLst>
              <a:gd name="adj1" fmla="val -39746"/>
              <a:gd name="adj2" fmla="val 7419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PSP </a:t>
            </a:r>
            <a:br>
              <a:rPr lang="pl-PL" sz="2800" b="1" dirty="0" smtClean="0"/>
            </a:br>
            <a:r>
              <a:rPr lang="pl-PL" sz="2800" b="1" dirty="0" smtClean="0"/>
              <a:t>w</a:t>
            </a:r>
            <a:br>
              <a:rPr lang="pl-PL" sz="2800" b="1" dirty="0" smtClean="0"/>
            </a:br>
            <a:r>
              <a:rPr lang="pl-PL" sz="2800" b="1" dirty="0" smtClean="0"/>
              <a:t>RZĄŚNIKU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4283968" y="476672"/>
            <a:ext cx="4608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dzieci biorących udział </a:t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projekcie: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43, </a:t>
            </a:r>
            <a:b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uczennic, </a:t>
            </a:r>
            <a:b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23 uczniów.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zrealizowanych godzin: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	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 godzin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dofinansowania: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12.600 zł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22.927,96 zł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</a:t>
            </a:r>
            <a:b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(w tym 2.368,96 zł to </a:t>
            </a:r>
            <a:r>
              <a:rPr lang="pl-PL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cross-financing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dirty="0" smtClean="0"/>
              <a:t>	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31746" name="Picture 2" descr="http://szkolnictwo11.kei.pl/zdj/PB/PB7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91168"/>
            <a:ext cx="1872208" cy="1331023"/>
          </a:xfrm>
          <a:prstGeom prst="rect">
            <a:avLst/>
          </a:prstGeom>
          <a:noFill/>
        </p:spPr>
      </p:pic>
      <p:pic>
        <p:nvPicPr>
          <p:cNvPr id="31748" name="Picture 4" descr="http://seg.edu.pl/wp-content/uploads/2013/08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06824"/>
            <a:ext cx="3096344" cy="2286373"/>
          </a:xfrm>
          <a:prstGeom prst="rect">
            <a:avLst/>
          </a:prstGeom>
          <a:noFill/>
        </p:spPr>
      </p:pic>
      <p:pic>
        <p:nvPicPr>
          <p:cNvPr id="8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0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r>
              <a:rPr lang="pl-PL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REALIZOWANE ZAJĘCIA DODATKOWE:</a:t>
            </a: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000" dirty="0" smtClean="0">
              <a:solidFill>
                <a:srgbClr val="669900"/>
              </a:solidFill>
            </a:endParaRP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600" y="1268760"/>
            <a:ext cx="71287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0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dla dzieci z trudnościami </a:t>
            </a:r>
            <a:b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zdobywaniu umiejętności matematycznych </a:t>
            </a:r>
            <a:b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4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dzieci</a:t>
            </a:r>
          </a:p>
          <a:p>
            <a:pPr algn="ctr"/>
            <a:r>
              <a:rPr lang="pl-PL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Zajęcia dla dzieci z trudnościami w czytaniu i pisaniu, ryzyko zagrożenia dysleksją – </a:t>
            </a:r>
            <a:r>
              <a:rPr lang="pl-PL" sz="24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Zajęcia dla dzieci uzdolnionych artystycznie </a:t>
            </a:r>
            <a:b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400" b="1" u="sng" dirty="0" smtClean="0">
                <a:solidFill>
                  <a:srgbClr val="F6F5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dzieci</a:t>
            </a:r>
          </a:p>
          <a:p>
            <a:pPr algn="ctr"/>
            <a:r>
              <a:rPr lang="pl-PL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Zajęcia logopedyczne dla dzieci z trudnościami wymowy – </a:t>
            </a:r>
            <a:r>
              <a:rPr lang="pl-P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12 dzieci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pl-PL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Zajęcia dla dzieci uzdolnionych w zakresie języka angielskiego – </a:t>
            </a:r>
            <a:r>
              <a:rPr lang="pl-P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8 dzieci </a:t>
            </a:r>
            <a:endParaRPr lang="pl-PL" sz="2400" b="1" u="sng" dirty="0" smtClean="0">
              <a:solidFill>
                <a:srgbClr val="F6F5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800" u="sng" dirty="0" smtClean="0">
              <a:solidFill>
                <a:srgbClr val="F6F5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22" name="Schemat blokowy: ekran 21"/>
          <p:cNvSpPr/>
          <p:nvPr/>
        </p:nvSpPr>
        <p:spPr>
          <a:xfrm>
            <a:off x="251520" y="1196752"/>
            <a:ext cx="8208912" cy="3240360"/>
          </a:xfrm>
          <a:prstGeom prst="flowChartDisplay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u="sng" dirty="0" smtClean="0"/>
              <a:t>Cel główny projektu:</a:t>
            </a:r>
          </a:p>
          <a:p>
            <a:pPr algn="just"/>
            <a:endParaRPr lang="pl-PL" sz="1200" dirty="0" smtClean="0"/>
          </a:p>
          <a:p>
            <a:pPr algn="just"/>
            <a:r>
              <a:rPr lang="pl-PL" b="1" dirty="0" smtClean="0"/>
              <a:t>Zaspokojenie specjalnych potrzeb edukacyjnych </a:t>
            </a:r>
            <a:br>
              <a:rPr lang="pl-PL" b="1" dirty="0" smtClean="0"/>
            </a:br>
            <a:r>
              <a:rPr lang="pl-PL" b="1" dirty="0" smtClean="0"/>
              <a:t>i wyrównanie szans przez indywidualizację procesu kształcenia 140 dzieci z klas I – III w 100% publicznych szkół podstawowych na terenie Gminy Rząśnik w okresie od IX 2013 do Vi 2014 oraz doposażenie bazy dydaktycznej.</a:t>
            </a:r>
            <a:endParaRPr lang="pl-PL" sz="1400" b="1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67544" y="332656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ramach projektu „Uczymy i rozwijamy się z indywidualizacją" w klasach I – III w PSP w Bielinie, następujące zajęcia prowadziły:</a:t>
            </a: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trudności w czytaniu i pisaniu, zagrożenie dysleksją </a:t>
            </a:r>
            <a:b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prowadząca </a:t>
            </a:r>
            <a:r>
              <a:rPr lang="pl-PL" sz="2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Barbara </a:t>
            </a:r>
            <a:r>
              <a:rPr lang="pl-PL" sz="2000" b="1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Dawicka</a:t>
            </a:r>
            <a:endParaRPr lang="pl-PL" sz="2000" b="1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zdobywaniu umiejętności matematycznych </a:t>
            </a:r>
            <a:b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prowadząca </a:t>
            </a:r>
            <a:r>
              <a:rPr lang="pl-PL" sz="2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Jolanta Deptuła</a:t>
            </a:r>
          </a:p>
          <a:p>
            <a:pPr algn="ctr">
              <a:buFontTx/>
              <a:buChar char="-"/>
            </a:pP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zajęcia rozwijające zainteresowania w zakresie języka angielskiego </a:t>
            </a:r>
            <a:b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prowadząca </a:t>
            </a:r>
            <a:r>
              <a:rPr lang="pl-PL" sz="2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Dorota </a:t>
            </a:r>
            <a:r>
              <a:rPr lang="pl-PL" sz="2000" b="1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Jaszkowska</a:t>
            </a:r>
            <a:endParaRPr lang="pl-PL" sz="2000" b="1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algn="ctr">
              <a:buFontTx/>
              <a:buChar char="-"/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zajęcia logopedyczne dla dzieci z trudnościami wymowy </a:t>
            </a:r>
            <a:b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</a:b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– prowadząca </a:t>
            </a:r>
            <a:r>
              <a:rPr lang="pl-PL" sz="2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Iwona Krawczyk </a:t>
            </a:r>
            <a:endParaRPr lang="pl-PL" sz="2000" b="1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zajęcia rozwijające zainteresowania uzdolnionych artystycznie </a:t>
            </a:r>
            <a:b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prowadząca </a:t>
            </a:r>
            <a:r>
              <a:rPr lang="pl-PL" sz="2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Marta Zwalińska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840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logopedyczne</a:t>
            </a:r>
          </a:p>
        </p:txBody>
      </p:sp>
      <p:pic>
        <p:nvPicPr>
          <p:cNvPr id="32770" name="Picture 2" descr="http://www.zsprzasnik.szkolnastrona.pl/files/pl/mini/20131127-091111-139029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5615">
            <a:off x="755617" y="1008500"/>
            <a:ext cx="2354563" cy="2140512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  <a:effectLst>
            <a:outerShdw blurRad="139700" dir="13500000" sx="91000" sy="91000" kx="1200000" algn="br" rotWithShape="0">
              <a:schemeClr val="bg1">
                <a:alpha val="20000"/>
              </a:schemeClr>
            </a:outerShdw>
          </a:effectLst>
        </p:spPr>
      </p:pic>
      <p:pic>
        <p:nvPicPr>
          <p:cNvPr id="32772" name="Picture 4" descr="http://www.zsprzasnik.szkolnastrona.pl/files/pl/mini/20131127-091135-1390293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0494">
            <a:off x="5147105" y="3108134"/>
            <a:ext cx="2493263" cy="2266603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317500" dir="18900000" sx="105000" sy="105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32774" name="Picture 6" descr="http://www.zsprzasnik.szkolnastrona.pl/files/pl/mini/20140108-090126-1390293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7354">
            <a:off x="4525579" y="1203883"/>
            <a:ext cx="2039681" cy="1854255"/>
          </a:xfrm>
          <a:prstGeom prst="rect">
            <a:avLst/>
          </a:prstGeom>
          <a:noFill/>
          <a:ln w="47625">
            <a:solidFill>
              <a:srgbClr val="00B0F0"/>
            </a:solidFill>
          </a:ln>
          <a:effectLst>
            <a:outerShdw blurRad="330200" dir="18900000" sx="122000" sy="122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32776" name="Picture 8" descr="http://www.zsprzasnik.szkolnastrona.pl/files/pl/mini/20140108-090110-1390293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8753">
            <a:off x="1944839" y="3521688"/>
            <a:ext cx="2113837" cy="1921670"/>
          </a:xfrm>
          <a:prstGeom prst="rect">
            <a:avLst/>
          </a:prstGeom>
          <a:noFill/>
          <a:ln w="47625">
            <a:solidFill>
              <a:srgbClr val="92D050"/>
            </a:solidFill>
          </a:ln>
          <a:effectLst>
            <a:outerShdw blurRad="152400" dir="13500000" sx="117000" sy="117000" kx="1200000" algn="br" rotWithShape="0">
              <a:schemeClr val="bg1">
                <a:alpha val="20000"/>
              </a:schemeClr>
            </a:outerShdw>
          </a:effectLst>
        </p:spPr>
      </p:pic>
      <p:pic>
        <p:nvPicPr>
          <p:cNvPr id="9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zsprzasnik.szkolnastrona.pl/files/pl/mini/1-1399625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4978">
            <a:off x="2285356" y="945751"/>
            <a:ext cx="2282653" cy="2075140"/>
          </a:xfrm>
          <a:prstGeom prst="rect">
            <a:avLst/>
          </a:prstGeom>
          <a:noFill/>
          <a:ln w="47625">
            <a:solidFill>
              <a:srgbClr val="A0D565"/>
            </a:solidFill>
          </a:ln>
          <a:effectLst>
            <a:outerShdw blurRad="241300" dist="38100" dir="10800000" sx="115000" sy="115000" algn="r" rotWithShape="0">
              <a:schemeClr val="bg1">
                <a:alpha val="40000"/>
              </a:scheme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79512" y="260648"/>
            <a:ext cx="734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- język angielski</a:t>
            </a:r>
          </a:p>
        </p:txBody>
      </p:sp>
      <p:pic>
        <p:nvPicPr>
          <p:cNvPr id="35844" name="Picture 4" descr="http://www.zsprzasnik.szkolnastrona.pl/files/pl/mini/2-139962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7458">
            <a:off x="4741372" y="3474848"/>
            <a:ext cx="2315090" cy="2104628"/>
          </a:xfrm>
          <a:prstGeom prst="rect">
            <a:avLst/>
          </a:prstGeom>
          <a:noFill/>
          <a:ln w="47625">
            <a:solidFill>
              <a:srgbClr val="FFCC29"/>
            </a:solidFill>
          </a:ln>
          <a:effectLst>
            <a:outerShdw blurRad="266700" dist="38100" dir="8100000" sx="110000" sy="11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35846" name="Picture 6" descr="http://www.zsprzasnik.szkolnastrona.pl/files/pl/mini/3-1399625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65787">
            <a:off x="5764128" y="1058288"/>
            <a:ext cx="2001294" cy="1819358"/>
          </a:xfrm>
          <a:prstGeom prst="rect">
            <a:avLst/>
          </a:prstGeom>
          <a:noFill/>
          <a:ln w="47625">
            <a:solidFill>
              <a:srgbClr val="59B4DD"/>
            </a:solidFill>
          </a:ln>
          <a:effectLst>
            <a:outerShdw blurRad="203200" dist="38100" dir="8100000" sx="109000" sy="109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35848" name="Picture 8" descr="http://www.zsprzasnik.szkolnastrona.pl/files/pl/mini/4-1399625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80456">
            <a:off x="864727" y="3428954"/>
            <a:ext cx="2280571" cy="2073246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241300" dist="38100" dir="8100000" sx="108000" sy="108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9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8141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- język angielski - c.d.</a:t>
            </a:r>
          </a:p>
        </p:txBody>
      </p:sp>
      <p:pic>
        <p:nvPicPr>
          <p:cNvPr id="36866" name="Picture 2" descr="http://www.zsprzasnik.szkolnastrona.pl/files/pl/mini/5-1399625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2304256" cy="2094778"/>
          </a:xfrm>
          <a:prstGeom prst="rect">
            <a:avLst/>
          </a:prstGeom>
          <a:noFill/>
          <a:ln w="47625">
            <a:solidFill>
              <a:srgbClr val="59B4DD"/>
            </a:solidFill>
          </a:ln>
          <a:effectLst>
            <a:outerShdw blurRad="203200" dist="38100" dir="5400000" sx="106000" sy="106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36868" name="Picture 4" descr="http://www.zsprzasnik.szkolnastrona.pl/files/pl/mini/6-1399625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2297055" cy="2088232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152400" dist="38100" dir="5400000" sx="106000" sy="106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36870" name="Picture 6" descr="http://www.zsprzasnik.szkolnastrona.pl/files/pl/mini/7-1399625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2052228" cy="1865662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114300" dist="38100" dir="5400000" sx="110000" sy="110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36872" name="Picture 8" descr="http://www.zsprzasnik.szkolnastrona.pl/files/pl/mini/8-1399625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96952"/>
            <a:ext cx="2297055" cy="2088232"/>
          </a:xfrm>
          <a:prstGeom prst="rect">
            <a:avLst/>
          </a:prstGeom>
          <a:noFill/>
          <a:ln w="47625">
            <a:solidFill>
              <a:srgbClr val="A0D565"/>
            </a:solidFill>
          </a:ln>
          <a:effectLst>
            <a:outerShdw blurRad="203200" dist="38100" dir="5400000" sx="106000" sy="106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36874" name="Picture 10" descr="http://www.zsprzasnik.szkolnastrona.pl/files/pl/mini/9-1399625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08720"/>
            <a:ext cx="2016224" cy="1832931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139700" dist="38100" dir="5400000" sx="108000" sy="108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10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260648"/>
            <a:ext cx="8057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artystyczne</a:t>
            </a:r>
          </a:p>
        </p:txBody>
      </p:sp>
      <p:pic>
        <p:nvPicPr>
          <p:cNvPr id="38914" name="Picture 2" descr="http://www.zsprzasnik.szkolnastrona.pl/files/pl/mini/2-1402476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2232248" cy="2029317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254000" dist="38100" dir="8100000" sx="115000" sy="115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38916" name="Picture 4" descr="http://www.zsprzasnik.szkolnastrona.pl/files/pl/mini/3-1402476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2232248" cy="2029317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114300" dist="38100" dir="8100000" sx="110000" sy="11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38918" name="Picture 6" descr="http://www.zsprzasnik.szkolnastrona.pl/files/pl/mini/4-1402476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217846" cy="2016224"/>
          </a:xfrm>
          <a:prstGeom prst="rect">
            <a:avLst/>
          </a:prstGeom>
          <a:noFill/>
          <a:ln w="47625">
            <a:solidFill>
              <a:srgbClr val="3A7DCE"/>
            </a:solidFill>
          </a:ln>
          <a:effectLst>
            <a:outerShdw blurRad="228600" dist="38100" dir="8100000" sx="110000" sy="11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38920" name="Picture 8" descr="http://www.zsprzasnik.szkolnastrona.pl/files/pl/mini/5-14024767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429000"/>
            <a:ext cx="2217846" cy="2016224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114300" dist="38100" dir="8100000" sx="110000" sy="110000" algn="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79512" y="260648"/>
            <a:ext cx="892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artystyczne – c.d.</a:t>
            </a:r>
          </a:p>
        </p:txBody>
      </p:sp>
      <p:pic>
        <p:nvPicPr>
          <p:cNvPr id="37890" name="Picture 2" descr="http://www.zsprzasnik.szkolnastrona.pl/files/pl/mini/6-1402476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2232248" cy="2029317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203200" dist="38100" dir="16200000" sx="112000" sy="112000" rotWithShape="0">
              <a:schemeClr val="bg1">
                <a:alpha val="40000"/>
              </a:schemeClr>
            </a:outerShdw>
          </a:effectLst>
        </p:spPr>
      </p:pic>
      <p:pic>
        <p:nvPicPr>
          <p:cNvPr id="37892" name="Picture 4" descr="http://www.zsprzasnik.szkolnastrona.pl/files/pl/mini/7-1402476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429000"/>
            <a:ext cx="2174642" cy="1976947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228600" dist="38100" dir="16200000" sx="112000" sy="112000" rotWithShape="0">
              <a:schemeClr val="bg1">
                <a:alpha val="40000"/>
              </a:schemeClr>
            </a:outerShdw>
          </a:effectLst>
        </p:spPr>
      </p:pic>
      <p:pic>
        <p:nvPicPr>
          <p:cNvPr id="37894" name="Picture 6" descr="http://www.zsprzasnik.szkolnastrona.pl/files/pl/mini/8-1402476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2217847" cy="2016224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241300" dist="38100" dir="16200000" sx="115000" sy="115000" rotWithShape="0">
              <a:schemeClr val="bg1">
                <a:alpha val="40000"/>
              </a:schemeClr>
            </a:outerShdw>
          </a:effectLst>
        </p:spPr>
      </p:pic>
      <p:pic>
        <p:nvPicPr>
          <p:cNvPr id="37896" name="Picture 8" descr="http://www.zsprzasnik.szkolnastrona.pl/files/pl/mini/9-14024767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2160240" cy="1963855"/>
          </a:xfrm>
          <a:prstGeom prst="rect">
            <a:avLst/>
          </a:prstGeom>
          <a:noFill/>
          <a:ln w="47625">
            <a:solidFill>
              <a:srgbClr val="00B0F0"/>
            </a:solidFill>
          </a:ln>
          <a:effectLst>
            <a:outerShdw blurRad="254000" dist="38100" dir="16200000" sx="111000" sy="111000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260648"/>
            <a:ext cx="892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artystyczne – c.d.</a:t>
            </a:r>
          </a:p>
        </p:txBody>
      </p:sp>
      <p:pic>
        <p:nvPicPr>
          <p:cNvPr id="39938" name="Picture 2" descr="http://www.zsprzasnik.szkolnastrona.pl/files/pl/mini/10-1402476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2232248" cy="2029316"/>
          </a:xfrm>
          <a:prstGeom prst="rect">
            <a:avLst/>
          </a:prstGeom>
          <a:noFill/>
          <a:ln w="47625">
            <a:solidFill>
              <a:srgbClr val="00B0F0"/>
            </a:solidFill>
          </a:ln>
          <a:effectLst>
            <a:outerShdw blurRad="304800" dist="38100" sx="110000" sy="110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39940" name="Picture 4" descr="http://www.zsprzasnik.szkolnastrona.pl/files/pl/mini/11-1402476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2217846" cy="2016224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215900" dist="38100" sx="111000" sy="111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39942" name="Picture 6" descr="http://www.zsprzasnik.szkolnastrona.pl/files/pl/mini/12-1402476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01008"/>
            <a:ext cx="2232248" cy="2029316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215900" dist="38100" sx="110000" sy="110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39944" name="Picture 8" descr="http://www.zsprzasnik.szkolnastrona.pl/files/pl/mini/13-1402476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501008"/>
            <a:ext cx="2232248" cy="2029316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165100" dist="38100" sx="110000" sy="110000" algn="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92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artystyczne – c.d.</a:t>
            </a:r>
          </a:p>
        </p:txBody>
      </p:sp>
      <p:pic>
        <p:nvPicPr>
          <p:cNvPr id="40962" name="Picture 2" descr="http://www.zsprzasnik.szkolnastrona.pl/files/pl/mini/14-1402476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1872208" cy="1702007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215900" dist="38100" sx="121000" sy="121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40964" name="Picture 4" descr="http://www.zsprzasnik.szkolnastrona.pl/files/pl/mini/15-1402476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2232248" cy="2029316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139700" dist="38100" dir="8100000" sx="110000" sy="11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40966" name="Picture 6" descr="http://www.zsprzasnik.szkolnastrona.pl/files/pl/mini/16-1402476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84984"/>
            <a:ext cx="2520280" cy="2291164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279400" dist="38100" dir="18900000" sx="110000" sy="110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40968" name="Picture 8" descr="http://www.zsprzasnik.szkolnastrona.pl/files/pl/mini/17-1402476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717032"/>
            <a:ext cx="1584176" cy="1440160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190500" dist="38100" dir="13500000" sx="106000" sy="106000" algn="b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zsprzasnik.szkolnastrona.pl/files/pl/mini/18-1402476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2304256" cy="2094778"/>
          </a:xfrm>
          <a:prstGeom prst="rect">
            <a:avLst/>
          </a:prstGeom>
          <a:noFill/>
          <a:ln w="47625">
            <a:solidFill>
              <a:srgbClr val="3A7DCE"/>
            </a:solidFill>
          </a:ln>
          <a:effectLst>
            <a:outerShdw blurRad="165100" dist="38100" dir="10800000" sx="110000" sy="110000" algn="r" rotWithShape="0">
              <a:schemeClr val="bg1">
                <a:alpha val="40000"/>
              </a:schemeClr>
            </a:outerShdw>
          </a:effectLst>
        </p:spPr>
      </p:pic>
      <p:pic>
        <p:nvPicPr>
          <p:cNvPr id="43012" name="Picture 4" descr="http://www.zsprzasnik.szkolnastrona.pl/files/pl/mini/19-1402476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2304256" cy="2094778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165100" dist="38100" dir="8100000" sx="106000" sy="106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43014" name="Picture 6" descr="http://www.zsprzasnik.szkolnastrona.pl/files/pl/mini/20-1402476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304256" cy="2094778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165100" dist="38100" sx="110000" sy="110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43016" name="Picture 8" descr="http://www.zsprzasnik.szkolnastrona.pl/files/pl/mini/21-1402476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40768"/>
            <a:ext cx="2592288" cy="2356625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177800" sx="106000" sy="106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9512" y="260648"/>
            <a:ext cx="892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artystyczne –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zsprzasnik.szkolnastrona.pl/files/pl/mini/22-1402476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0241">
            <a:off x="1043608" y="1124744"/>
            <a:ext cx="2649894" cy="2408995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190500" dist="38100" dir="10800000" sx="110000" sy="110000" algn="r" rotWithShape="0">
              <a:schemeClr val="bg1">
                <a:alpha val="40000"/>
              </a:schemeClr>
            </a:outerShdw>
          </a:effectLst>
        </p:spPr>
      </p:pic>
      <p:pic>
        <p:nvPicPr>
          <p:cNvPr id="41988" name="Picture 4" descr="http://www.zsprzasnik.szkolnastrona.pl/files/pl/mini/23-1402476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2088232" cy="1898392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127000" dist="38100" dir="10800000" sx="123000" sy="123000" algn="r" rotWithShape="0">
              <a:schemeClr val="bg1">
                <a:alpha val="40000"/>
              </a:schemeClr>
            </a:outerShdw>
          </a:effectLst>
        </p:spPr>
      </p:pic>
      <p:pic>
        <p:nvPicPr>
          <p:cNvPr id="41990" name="Picture 6" descr="http://www.zsprzasnik.szkolnastrona.pl/files/pl/mini/24-1402476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3645024"/>
            <a:ext cx="2095433" cy="1904939"/>
          </a:xfrm>
          <a:prstGeom prst="rect">
            <a:avLst/>
          </a:prstGeom>
          <a:noFill/>
          <a:ln w="47625">
            <a:solidFill>
              <a:srgbClr val="00B0F0"/>
            </a:solidFill>
          </a:ln>
          <a:effectLst>
            <a:outerShdw blurRad="152400" dist="38100" dir="2700000" sx="108000" sy="108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41992" name="Picture 8" descr="http://www.zsprzasnik.szkolnastrona.pl/files/pl/mini/25-1402476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2088232" cy="1898392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165100" dist="38100" dir="8100000" sx="114000" sy="114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9512" y="260648"/>
            <a:ext cx="892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artystyczne –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12" name="Schemat blokowy: proces 11"/>
          <p:cNvSpPr/>
          <p:nvPr/>
        </p:nvSpPr>
        <p:spPr>
          <a:xfrm>
            <a:off x="2195736" y="404664"/>
            <a:ext cx="6120680" cy="720080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u="sng" dirty="0" smtClean="0"/>
              <a:t>Cele szczegółowe projektu:</a:t>
            </a:r>
            <a:endParaRPr lang="pl-PL" sz="2800" b="1" u="sng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627784" y="1556792"/>
            <a:ext cx="568863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ym typeface="Wingdings" pitchFamily="2" charset="2"/>
              </a:rPr>
              <a:t>Ograniczenie dysfunkcji rozwojowych wśród 86 dzieci 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klas I – III pięciu szkół podstawowych Gminy Rząśnik, 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u których zdiagnozowano deficyty edukacyjne, 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w okresie do końca realizacji projektu do VI.2014r. </a:t>
            </a:r>
            <a:endParaRPr lang="pl-PL" dirty="0"/>
          </a:p>
        </p:txBody>
      </p:sp>
      <p:sp>
        <p:nvSpPr>
          <p:cNvPr id="15" name="Strzałka w prawo 14"/>
          <p:cNvSpPr/>
          <p:nvPr/>
        </p:nvSpPr>
        <p:spPr>
          <a:xfrm>
            <a:off x="1979712" y="1700808"/>
            <a:ext cx="576064" cy="864096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2051720" y="3068960"/>
            <a:ext cx="432048" cy="648072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>
            <a:off x="1979712" y="4365104"/>
            <a:ext cx="576064" cy="864096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627784" y="2924944"/>
            <a:ext cx="56886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ym typeface="Wingdings" pitchFamily="2" charset="2"/>
              </a:rPr>
              <a:t>Wzrost umiejętności u 54 dzieci szczególnie uzdolnionych z klas I – III pięciu szkół podstawowych Gminy Rząśnik w okresie do końca realizacji projektu do VI.2014r.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627784" y="4077072"/>
            <a:ext cx="568863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Stworzenie warunków w pięciu szkołach objętych wsparciem, umożliwiających i wspomagających indywidualną pracę z uczniem, poprzez wyposażenie bazy szkół w niezbędne materiały dydaktyczne, w okresie realizacji projektu IX.2013r.</a:t>
            </a:r>
            <a:endParaRPr lang="pl-PL" dirty="0"/>
          </a:p>
        </p:txBody>
      </p:sp>
      <p:sp>
        <p:nvSpPr>
          <p:cNvPr id="17410" name="AutoShape 2" descr="data:image/jpeg;base64,/9j/4AAQSkZJRgABAQAAAQABAAD/2wCEAAkGBhQSERQUExQVFRQVGBQYGBcYFhcXFxUYGBQVFBcaGBYXHSYgGxojGRQVHzIgJCcpLCwsFh4yNTAqNSgrLCkBCQoKDgwOGg8PGiwkHyUuLC8tKi82LCwvNS0tKSwqLSwtLikpNC8tNCosLCwsKSwpKiwsLCktLCw0LywsLCwsLP/AABEIAPAA0gMBIgACEQEDEQH/xAAcAAEAAgIDAQAAAAAAAAAAAAAABQYEBwECAwj/xABFEAACAQIDBQYCBgYJAwUAAAABAgADEQQSIQUGMUFREyJhcYGRB6EyQlJiscEUI3KSstEVJTVTc3SCs/Ci4fEkMzRDwv/EABoBAQADAQEBAAAAAAAAAAAAAAACAwQFAQb/xAAyEQACAQIFAQUGBgMAAAAAAAAAAQIDEQQSITFBUQUiMnGBExRhwfDxI0KRsdHhFTNi/9oADAMBAAIRAxEAPwDeMREAREQBERAEREARMfG41aSFnNh8yeglN2nvJUqkgHKvQfmZzsb2jSwitLV9DXhsJUr+HbqXKttCmv0nUeoinj6bcHU/6hNdZSdZ5oDc2vYWF+QJvbX0nFXb9RvSmrHT/wATG3jNoA3nM1vhdqVaLd1iPDkfSXDYu8K1+6e6/TkfL+U6mD7WpYh5X3ZdP7MWJ7PqUVmWqJiIidc5wiIgCIiAIiIAiIgCIiAIiIAiIgCIiAIicEwDmYz7SpA2NRAemYSqbW221YkAlaQ0AGmbxP8AKQb49QcoHIz52t22lJxpRulydij2W5K83b4Ehtzapr1Tb6I0UeHX1mHTUDUyOrbRVBcnXpMjY9emxz4gnLypgH/rPIeHvPnfZ1MRUdSfPU7jjGjDKtl03JXZ+BfEGyDLTH0nI08h1MtSbFprSNIDunj1J636xs7a9GoAtNhw0A0sB05TPJnbw+HpQj3derPn8ViaspWtlS4+Zr3aeEam+R+P1W5MOvnMJKhRgQSCNZe9q4JKy5X8weanqDKPjaJp1OzfjxUjg46j+U5eJwjpPNDY7WDxKrRyy3NgbA2uK9K/110YePX1knNXbO2lUoscjZSR4G/PnLVsXewswStYFtFYaC/Qj859Bgu1YSUadXSXXhnJxfZs4SlKnqunJZ4iJ3TjiIiAIiIAiIgCIiAIiIAiIgCIiAJh7XYihVI4hH/hMzJ1q0wylTwIIPkRYyE45ouPUlB5ZJmszqsrW2sQaZYjpb3I/lLG1M0qr0X4obeY+q3qIwezKVSvlqqGV0cW142zcudgZ8HhqbhX9lPqfYzmlSco7WujF3M3XStSWvWJdm7wHJVHAeZ439JMYvfHZ9Hu1HfKGyZkp1Wpqw4rnRctxzAvaTOyMElEtSQdxLqovfSwNr+sqfxO3HxGKXDjBWWnTTIaQYIAMwYEXI6D2n01KnTu76Hz2IqzZbcBhaIIrUSjrUF1qLbvA68Rx85M1qtkvK/unuz+iYenSzktlBccUFQ6sV6X5jhfXmZLY09xQOJJkJJKTSK/HluQ+N2Q1d8ylhpr3rLp6X+chNt7tVAndJzL3gL39r6g/I/hh/FTFYqlglNInsmJVxTLK+Y6qXZdcmh7otfmeUbg7Jq/omHr5nTMXFWk7syuoBCVEDklXvYEA2IueU990g4uVkXRxU4zUb6EJ/SLfRbR1B/C4mVsjHNUXX3nvtLZ5fF5sp7PKQWtoWudL9bGZgwwUBUGpsABzJ0HznCxUY05eyWrPoKFRzWeRs3ZlcvRpseLIhPmVBMyZ5YWhkREHBVVfYAflPWfbQTUUmfGyacm0ImFtHbNGgaYq1FQ1XWnTB4u7GwAA8xrwF9ZmyR5Z7iIiDwREQBERAEREAREQBERAEREAr+9e7n6QoqU9KyDTkHXiUP5HkfOU9KxUo5BDI63BGoIYAi3XiLTaErlTYb1cZ2jIqUlZW4gmoV+ibDgLgXv0E4vaGB9rUhUprvXV/Lr6HVwWMyQlCe1nb+PUhae217dyL5WIIuLXFgL68tDLHhMcG5CYG/GxGqUxWpC9SkNVHF04kDxHEesr+7+2QwAvLKtHIyqMlUiXTae0ezpFgrMRyQZj6CVyvvKgtenUVlK8Vbi3LUa9DJI161MXUo4PJjlt6gG8xht6sSL0UPXLVU/iZSj2EHHYmrKyg2tcf8AARIvaGJVBx4DQf8AiKuOqAEuoVel7n1lbq1nr1QiC7MbAdPE+A4z2MLuxKKy6s98YT2FFvqmpU9zw/hMzd09n9pXzkd2kLj9s3A9hc+0mDunfDPRNTMxsUYi2Qrcrpz1LXPMGc7nUKlOm6VabIwfibFW0AupHEafOQ9xfvcaklp80X++R91lGL1+T+rFgle3y31o7Oo56hzO1+zpA95z+Sjm34nSY+/e/wBS2bS1s9dwezpX4/ebogPPnwHh85bb25WxdZq1dy7t7AclUclHSdipUy6Iy4TBus80vD+5Ytl7x1sftjCVa7ZicRRyqNFRe1U5VHIfjzn0oJ8tbgD+s8H/AI9L+IGfUokaN9WW9pRUZRS6EHSx9T+kqlEt+qGGpVAtho5q1FJva+oUc5OStUW/rir4YOj/AL9WWWXROdUVmvJCIiSKxERAEREAREQBERAEREAREQBKVvLuKS5r4Oy1Dq1M6K56qeCt8j4S6zrUqBRckADiSbAesjKKkrMlGTi7o1bg9/uyJpYmkyspsVI4ehmcN9cH9JUs3kJIb67tJjDTq08pYhlLKQQQNRqOYufeQGxNwyK6JVXukknxCi59+HrOfOlBSy8myMm1mZmfpVfHECjTYpe2a2VPVjp7Xlw3e3bXDLcnNUb6TdPBfD8ZLUqQUBVACgWAAsAPATvNlOjGBmnVctBETpVNlJ8D+EuKj5M27tKpiMRVq1WLuztcnzsAByAFhaYEz9tbMahVysQWKq5A+qXGbKfvC9jMCc699T7GFsqsWP4drfamD/xk/nPqIT5h+Go/rTCf4g/hafT000NmcPtT/ZHyKxh/7Zrf5Oh/v1ZZ5WMP/bNb/J0P9+rLPLonPq7ryX7CIiSKhERAEREAREQBERAEREARE8MZUYI2S2exy34XtpfwnjaWrPUrmBtzby0BlFjUPAch4t/LnKfi6pqm7NmPU6/Ll6SubS2nUrVOzpB6lZjqACWvzv8A80kkmx8Th2VcQVuy5hlNwNbEE9Rp4azpUlCEsq1fU1QUY6ckhgq70XDIR4gAi/mLkH8Zn7R2+9Qjs7rYfSBsRcagG34SPAtPOq8snhaU5qpJaousjKwO2a9E6OSt7kOc49CdR6S07M3mp1LB/wBW3ie6fJvyM1vXrVWfLSRqhsTZQSbDwE4pbWKHJVVkb7LqVPsZGpClJ22ZTKMZG4ryL25WvRqAEgBWJK8dATYe011j97alGllpuwzXHG4Hl09JI7D2hiq2zsTVbJlWnVC3BBcCmxY5geWltJxsUpxk6cSMKai7tmh8ZijUqM7cWJPubzynAmRhME9Q2RSfHkPMzLbofTZowjd6IsXwwH9a4T9s/wADz6cnzTsPYxoOtXOe1XVSpIym1tDxJ1MtuH+JOKpuKaVGr1DwpBBVc/ui49TNdOLitTgY2oq9ROHCNhYb+2a3+Tof79WWeU7dDCY2piamLxlJKBejTpLTDXayuz5mAuBfNwvLjJx2MlXdL4IRESRUIiIAiIgCIiAIiIAiIgCYOJxIVWc+nly95k1zpbr+HOVzbG8uGoNnxFVUSn9Fb3Z3HMINSB7X8pixDzSVNepZGyWZktsfZophnKqKlQ5nIAB8FJ52/G8hN+E79A8/1g9O5+cpW3vjfUe6YKjlH97V1PmqDQepMrabxYh1vVqs9RiSzE6+Cr9lQLaCa6NaFOS+BGnUzTuXqriVX6TKPMgTGqbQp/3ie4lH7a+p1jtBNL7R/wCTXnNl7mYpKeKJNv1q5AwIIBBzWP7X/wCRL3i8FTqrlqIrr0ZQw+c+d1rlTmUlTyIlqwXxrxNJgtfDJVXkyMUY+JvcE+0zzrxm81rGaq7d42PS3GwavmFBT90lmTje+RiReZO8GALYLEUqKDM1GqiILKLtTZVA4AamV7ZfxcwNW2c1KB6VE0/eS497S24HaVKsualUSovVGDD5TzNGWzK4zu7pnzOdysRQN8ThcSAPs0yyerpeS2zMPVrHs8Lh6tRhbuimUVb3tmdwFUac+k+i4kVC2xpqYh1HeX9Gq9jfCKrUs2Nr5F/uaBt6PWOp/wBIHnNhbF3bw2EXLh6KUhzIHeb9pz3m9SZJRJpJFDk3oIiJ6REREAREQBERAEREAREQDhjbWV997KDv2aYhM17BVszE+fDlM7eDYqYqiabs6jj3HK+/Jh4EGa3xXw8xOGY1MLUDmzAfUqKCLG2tibacuMyYh1PybBTyva6+uD03n+JTUS1HDE1X1DVH1CHhZbWvrNZ1sO1Ry9U5mY3JPWSOLwT0my1EZG6MCD854EznZ5N25MdStKrK23wOlCh0EyBTl93Q3GzUBWrDMXAIXkq8tOpmLvUmHoAqtJM3Aac5pjJJ5UdanQUIaFOAnNp07bz95z2vjLjwMk8np9Z7g+J+UmthUsKzBa+cX5hrD8NJFyseqN9Ct00UHvXI8OZ6E8h46yS2PWP6VQyHIxq0gMhsBd16cfW95skfDvCVad6RfUcc97SK3W3Hp4bGZsVUv2ZVqOmVSQbhnI5gjhoNOPKZnKF07289DHVwmt4eqNqxOAZzOwSEREAREQBERAEREAREQBERAEREA8cY7BGKKHa2ilsobwzWNpB0ttpmCVA1CoeCVRlufuv9BvQyxSL3nNsJXICMQjEB1Dpe3FkPEeEjJPg814PLG4JKqlaiI69GXMP+3pKVtr4bUWu1Fmp/d+mntow9zKRgd+8ZgK7UqrDJckAjNTsT9XmF/ZOnSbH3e3pXGPk7MoxAYlSGpsARqGGvoZkqyhtNa/WzCgpu0kWSmnZUABwVQPYTR+29oCtiKhDA2Yi1+FtPxm7N4Xy0CBxNh7m01pid3qFaoQyi97Ero4Pjbl5ynDwcrs1VJtR05KiaZnASWjaO4poJ2qHtEUEshujCwvqR9JetraDlKy72uevIcB5T2dTI7STMksTGPiTOUUzs1UDiR+J+Ux8Lg3rOEpgsx8eA6kngPGbA2JufSoAGpZ6nG5+iP2V5+ZtJRcp+BfIlCvn2R2+H+NqqSGDqrfRLc7cZcqtNTXVnGbTQHhp4c+MjKosaZHJh8wRJjFLbI/Q6+R0lU6ajUSnZm5PNTutyTXaf3fnOK+0Lju3BmFE6phM/AVHJNzcePWZ08ME10E94AiIgCIiAIiIAiIgCIiAIiIAnjjcMKlN0PB1ZfK4IntEA05vDusHzUay2ZbG41K34Op5obfKxsRMr4b7OXZ4qdqxcubC2qqBfgD1vcyd+JuCxzmg+Ep03WmSWuR2hvoUs1h2ZFrgG5IGgsJC4eoSillKNa5Q8VPNT5cJOjQhXbhM004ck7vjtxGogUqneuLaag300I1lITbdZHBqoHH200b/VTP5GYe9O1GTLl0N735aa/mIw+KerSzmmygWF7HKT4GcnGxqYSf4Osebnsoxl3eS5YnbFKpg3yVVbuOAhsGTuEEWOvPpNcbP2PUxFTLTGgtdvqqOpP5cZbsNgUq07OoPjwYesn6WEpYajplRBqxJ0v1Zm1J8/aUYav75Jtq2Xf1+xjr4Z5k29DH2Nsenhly0xdjbNUOpY/kPAf95kYzaNOjq7angB3nY+AH/PGVfbO/C07Kl7tYLpeo5JsOzp9CfrNYdAZk4jZXaGnQ17XEaVGvmZaYANU5ugHdGlrsJ0Pa37tJevH9/WpdGnZK+iJyvTxXZ/pD0xTopZghINRx1NtFsNbeHGZGI3r7SnkRLXFiSb+wllerdOzIBW1rW5Wtb2muKmFNGq9I/UOnip1U+x+U24bD05y/EV39cbFtKXBd9jvehT/ZA9rj8pIUKeZgJG7B1oU/I/xGWTC4YLrxJ5zyekmZ3ue1NABYcJ2iebYhQbEi8ieHpE4Vr8JzAEREAREQBERAEREAREQBERAMfHDuH0/ETWWPq2zHxY/MmX7ePYZxKKFr1aDU2zhqeXiAR31YEMLE6ShDCVajgUqfbMlnKZ1p5lVhfvNoCbjTxmrDSy5pPg00krXueGApgjKyBmDAsjqCVY/RYA30ItY+cyNr7QVABXaxP0aS96ow6ZBwHymHtLerCVns9Srg8QhZbsLEa2Ze0W6kXH5icYLZ9JdaRV83GoGzlvN7mYs2fUqlGS1aMLB7RenVs2HqU6LfRa4fKfvBNVHvaUzeXf53YpTVhlJCvU1IHIrTsAreJueHCbLqU7Tyq7Ep1xapTV/NQfnxExrAU4zc487rj9C2NZfmRRvhdsBq1ZsZVuwpkhC2uapbVrn7IPuR0m0Nz8N2hqYtv/ALe5R8KCHQ/62u3kFlc3lAw+FXCYVLPVDKqr9VONVrk+OW/VpOfDXaqVMGlG5FXDjJUUm5GpsR922nhYia1ZPKQqVLvz/YtsrW92C1SqP2G9blT73HrLLK7vdtXKEoAAvWudTYKqkG4txN+HkZfTllmmQhfMrEjsD/46eGb+IyVw7sD3eMp+A3oo4a1KswTNqrakamxDW+iPHhxl02VXU2IIIYd0jUHyIirpNoTi0yR7YAXbSRNZ7sT1kywvIWohBNxaQIBKhHAkTOweMLGx95HzJ2cO/wCkAlIiIAiIgCIiAIiIAiIgCInDNYXPCAYO2doLSptdgGYMEHNmseAlI2TvBTodqin/ANQ9goI4IFvcHgTcnTwlT3x32etjGqUGtTRezQlQbgG7MAeGZvkFkRhNtVK2Kw4ZRmFRblRYkEgHTyvKKtdToTp03aT2NsKWWPeNwbA2fSagjNSplyDmJRblsxBJNtTIva/w9wrv2lOmaFT7dBjSPqF7vynI2xXwtIgYftFDPlYVACQWLDu5SRoesr7fFbENV7KnhF7Q8FLMSfw8ZVSklGMZb2Rl9o4t5bmNjtj42if1dda6DgtZCrW/xEHHzE9dmb2djpi8PVpffUdrT/eTUe0znx+LqgmqaFIngtNO0b1JNr+RMhK1KpnKmu+b7KIhf92xy+bWl93bS4U7+KPy+v0PTAVO3qviSDZ+7SB0y0VJy6dWN2PmJ3+HGxk/SGxN37RlewzWW2axFh9LTXXhpKZtzeJlZqaGobaEs4P/AE07L8zLB8Jt4l7dqNUAs4/VORqthrTB5KRrYcx4ytTWZHsoSk81rI25Kfvzu7Vqsleh3mpqVKcyL5rqOfE6ceFpcIl8oqSsyMJOLujSFcJUVs5YVgfrXObkQT1Gnzl0+EO02SrUw7nuZS6X+qQwDW8DeWra249PF951yPb/ANxbBvUEEN6ic7B+H9LBlqiuz1CLZmtoOJAA8hM0aU4zvc1TrxnC1tS2zpUpBhYi8UWuoPhO81mMwKuzfsn3nfC4IqbkiZkQBERAEREAREQBERAEREASE31Lf0fispseyfXwt3uHhcSbnniKCurI4BVgQQeBBFiJ5JXVj2Ls7nzn2FPsrhwalzpwAXrc8ZLbv7NenSqY5afaCmVprclQGOrNa3eABC8RYtfW02GPhLhMxOapl5LdQfLPlvb5+MsWO2Ahw3YUgKaqBlA+jpqA3UE8TxvrMtGhlleauun2NWIrZ4OMHZ9SgYHf6hVXJVBotw1JK/vD87TPxexErGnXo5WdM2mbLmVxY3IB4Gx4dZS94dgmkzd2wBsy/YP8tR7jkRM7d3Z9astPsKgQpmV78LDVTltrobek0YqlKlBVKDzRfD3Xr/Nzm4OrKpOVKtZSWt+Guv2LL/QFV0b9YF0PcQFAfN7lj7geErW0ycJhmSmhNercWQXPTl06+cvtKnVppq61DbW4K38jc/OQYTJmepZS3EkiygcBfhp+JMyRjnm5NNP46r04Nt7fE1zsj4b4muc1S1IH7Ru37o/O0vO7nw3oYeortmqOpBBJygEaggDx6mSuzNqLUv2Cmtl0JWyoDx1dvyvJahhqpYM7qoGuRBe/gztqR5AS6MILbUlKc+dDPmZgMPc5jwHCdcDhsxueA+ckwJoM4nSsLqbdDO8QDGwBOTXxmTOtO1tOE7QBERAEREAREQBERAEREAREQBERAEREA1xvWVbE1GSzDRXA5lVCkeY4e48oPYuKXBVmc5mo1F0yi5DDgLH1GvTwlvrbrVKT1OyzurM1S5yXBclioJI0B4eco20Nsg1zQ7KslWoG7tVezzPbSwPP8bdeOLC54ylCpLuuWmj0167F2JUWozpx7yj1306b+fkSm0N+qj6UkWmOrd5vbgPnIPE7OavZqlVix5EFiPLkPSQux8TjMTXanh6KrkJDPUBIp2JHe6N4C5mwcHs7XsFP6TiAAXJ7lOnfm4XRR0XVj8x0K8qT7lGOnMnz5dPRIx4ehiFapiJa8RXHn19Wzx3I2MKda6PUAyEFCRlqElbEi3FbH3myKOzh9bWQe7e7yUXzHv1TxewFvuoo0RfAanmSZaJRThkjY1VZ55XOFQDQTmIlhWJwwuLTmIBgdk9M6arM+IgCIiAIiIAiIgCIiAIiIAiIgCIiAIiIAmDtfY1LE0zTqqCORsMyNyZG4qwOoImdEHqdtTX+J3d2g1B6dPsaVRSQal7Gv95AoIplhbVrkG40ADSe3F3dOEwqq4tVfvVNcxzHkW52vx8TLFEio2PZSuYGDpnOxtM+IkiI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data:image/jpeg;base64,/9j/4AAQSkZJRgABAQAAAQABAAD/2wCEAAkGBhQSERQUExQVFRQVGBQYGBcYFhcXFxUYGBQVFBcaGBYXHSYgGxojGRQVHzIgJCcpLCwsFh4yNTAqNSgrLCkBCQoKDgwOGg8PGiwkHyUuLC8tKi82LCwvNS0tKSwqLSwtLikpNC8tNCosLCwsKSwpKiwsLCktLCw0LywsLCwsLP/AABEIAPAA0gMBIgACEQEDEQH/xAAcAAEAAgIDAQAAAAAAAAAAAAAABQYEBwECAwj/xABFEAACAQIDBQYCBgYJAwUAAAABAgADEQQSIQUGMUFREyJhcYGRB6EyQlJiscEUI3KSstEVJTVTc3SCs/Ci4fEkMzRDwv/EABoBAQADAQEBAAAAAAAAAAAAAAACAwQFAQb/xAAyEQACAQIFAQUGBgMAAAAAAAAAAQIDEQQSITFBUQUiMnGBExRhwfDxI0KRsdHhFTNi/9oADAMBAAIRAxEAPwDeMREAREQBERAEREARMfG41aSFnNh8yeglN2nvJUqkgHKvQfmZzsb2jSwitLV9DXhsJUr+HbqXKttCmv0nUeoinj6bcHU/6hNdZSdZ5oDc2vYWF+QJvbX0nFXb9RvSmrHT/wATG3jNoA3nM1vhdqVaLd1iPDkfSXDYu8K1+6e6/TkfL+U6mD7WpYh5X3ZdP7MWJ7PqUVmWqJiIidc5wiIgCIiAIiIAiIgCIiAIiIAiIgCIiAIicEwDmYz7SpA2NRAemYSqbW221YkAlaQ0AGmbxP8AKQb49QcoHIz52t22lJxpRulydij2W5K83b4Ehtzapr1Tb6I0UeHX1mHTUDUyOrbRVBcnXpMjY9emxz4gnLypgH/rPIeHvPnfZ1MRUdSfPU7jjGjDKtl03JXZ+BfEGyDLTH0nI08h1MtSbFprSNIDunj1J636xs7a9GoAtNhw0A0sB05TPJnbw+HpQj3derPn8ViaspWtlS4+Zr3aeEam+R+P1W5MOvnMJKhRgQSCNZe9q4JKy5X8weanqDKPjaJp1OzfjxUjg46j+U5eJwjpPNDY7WDxKrRyy3NgbA2uK9K/110YePX1knNXbO2lUoscjZSR4G/PnLVsXewswStYFtFYaC/Qj859Bgu1YSUadXSXXhnJxfZs4SlKnqunJZ4iJ3TjiIiAIiIAiIgCIiAIiIAiIgCIiAJh7XYihVI4hH/hMzJ1q0wylTwIIPkRYyE45ouPUlB5ZJmszqsrW2sQaZYjpb3I/lLG1M0qr0X4obeY+q3qIwezKVSvlqqGV0cW142zcudgZ8HhqbhX9lPqfYzmlSco7WujF3M3XStSWvWJdm7wHJVHAeZ439JMYvfHZ9Hu1HfKGyZkp1Wpqw4rnRctxzAvaTOyMElEtSQdxLqovfSwNr+sqfxO3HxGKXDjBWWnTTIaQYIAMwYEXI6D2n01KnTu76Hz2IqzZbcBhaIIrUSjrUF1qLbvA68Rx85M1qtkvK/unuz+iYenSzktlBccUFQ6sV6X5jhfXmZLY09xQOJJkJJKTSK/HluQ+N2Q1d8ylhpr3rLp6X+chNt7tVAndJzL3gL39r6g/I/hh/FTFYqlglNInsmJVxTLK+Y6qXZdcmh7otfmeUbg7Jq/omHr5nTMXFWk7syuoBCVEDklXvYEA2IueU990g4uVkXRxU4zUb6EJ/SLfRbR1B/C4mVsjHNUXX3nvtLZ5fF5sp7PKQWtoWudL9bGZgwwUBUGpsABzJ0HznCxUY05eyWrPoKFRzWeRs3ZlcvRpseLIhPmVBMyZ5YWhkREHBVVfYAflPWfbQTUUmfGyacm0ImFtHbNGgaYq1FQ1XWnTB4u7GwAA8xrwF9ZmyR5Z7iIiDwREQBERAEREAREQBERAEREAr+9e7n6QoqU9KyDTkHXiUP5HkfOU9KxUo5BDI63BGoIYAi3XiLTaErlTYb1cZ2jIqUlZW4gmoV+ibDgLgXv0E4vaGB9rUhUprvXV/Lr6HVwWMyQlCe1nb+PUhae217dyL5WIIuLXFgL68tDLHhMcG5CYG/GxGqUxWpC9SkNVHF04kDxHEesr+7+2QwAvLKtHIyqMlUiXTae0ezpFgrMRyQZj6CVyvvKgtenUVlK8Vbi3LUa9DJI161MXUo4PJjlt6gG8xht6sSL0UPXLVU/iZSj2EHHYmrKyg2tcf8AARIvaGJVBx4DQf8AiKuOqAEuoVel7n1lbq1nr1QiC7MbAdPE+A4z2MLuxKKy6s98YT2FFvqmpU9zw/hMzd09n9pXzkd2kLj9s3A9hc+0mDunfDPRNTMxsUYi2Qrcrpz1LXPMGc7nUKlOm6VabIwfibFW0AupHEafOQ9xfvcaklp80X++R91lGL1+T+rFgle3y31o7Oo56hzO1+zpA95z+Sjm34nSY+/e/wBS2bS1s9dwezpX4/ebogPPnwHh85bb25WxdZq1dy7t7AclUclHSdipUy6Iy4TBus80vD+5Ytl7x1sftjCVa7ZicRRyqNFRe1U5VHIfjzn0oJ8tbgD+s8H/AI9L+IGfUokaN9WW9pRUZRS6EHSx9T+kqlEt+qGGpVAtho5q1FJva+oUc5OStUW/rir4YOj/AL9WWWXROdUVmvJCIiSKxERAEREAREQBERAEREAREQBKVvLuKS5r4Oy1Dq1M6K56qeCt8j4S6zrUqBRckADiSbAesjKKkrMlGTi7o1bg9/uyJpYmkyspsVI4ehmcN9cH9JUs3kJIb67tJjDTq08pYhlLKQQQNRqOYufeQGxNwyK6JVXukknxCi59+HrOfOlBSy8myMm1mZmfpVfHECjTYpe2a2VPVjp7Xlw3e3bXDLcnNUb6TdPBfD8ZLUqQUBVACgWAAsAPATvNlOjGBmnVctBETpVNlJ8D+EuKj5M27tKpiMRVq1WLuztcnzsAByAFhaYEz9tbMahVysQWKq5A+qXGbKfvC9jMCc699T7GFsqsWP4drfamD/xk/nPqIT5h+Go/rTCf4g/hafT000NmcPtT/ZHyKxh/7Zrf5Oh/v1ZZ5WMP/bNb/J0P9+rLPLonPq7ryX7CIiSKhERAEREAREQBERAEREARE8MZUYI2S2exy34XtpfwnjaWrPUrmBtzby0BlFjUPAch4t/LnKfi6pqm7NmPU6/Ll6SubS2nUrVOzpB6lZjqACWvzv8A80kkmx8Th2VcQVuy5hlNwNbEE9Rp4azpUlCEsq1fU1QUY6ckhgq70XDIR4gAi/mLkH8Zn7R2+9Qjs7rYfSBsRcagG34SPAtPOq8snhaU5qpJaousjKwO2a9E6OSt7kOc49CdR6S07M3mp1LB/wBW3ie6fJvyM1vXrVWfLSRqhsTZQSbDwE4pbWKHJVVkb7LqVPsZGpClJ22ZTKMZG4ryL25WvRqAEgBWJK8dATYe011j97alGllpuwzXHG4Hl09JI7D2hiq2zsTVbJlWnVC3BBcCmxY5geWltJxsUpxk6cSMKai7tmh8ZijUqM7cWJPubzynAmRhME9Q2RSfHkPMzLbofTZowjd6IsXwwH9a4T9s/wADz6cnzTsPYxoOtXOe1XVSpIym1tDxJ1MtuH+JOKpuKaVGr1DwpBBVc/ui49TNdOLitTgY2oq9ROHCNhYb+2a3+Tof79WWeU7dDCY2piamLxlJKBejTpLTDXayuz5mAuBfNwvLjJx2MlXdL4IRESRUIiIAiIgCIiAIiIAiIgCYOJxIVWc+nly95k1zpbr+HOVzbG8uGoNnxFVUSn9Fb3Z3HMINSB7X8pixDzSVNepZGyWZktsfZophnKqKlQ5nIAB8FJ52/G8hN+E79A8/1g9O5+cpW3vjfUe6YKjlH97V1PmqDQepMrabxYh1vVqs9RiSzE6+Cr9lQLaCa6NaFOS+BGnUzTuXqriVX6TKPMgTGqbQp/3ie4lH7a+p1jtBNL7R/wCTXnNl7mYpKeKJNv1q5AwIIBBzWP7X/wCRL3i8FTqrlqIrr0ZQw+c+d1rlTmUlTyIlqwXxrxNJgtfDJVXkyMUY+JvcE+0zzrxm81rGaq7d42PS3GwavmFBT90lmTje+RiReZO8GALYLEUqKDM1GqiILKLtTZVA4AamV7ZfxcwNW2c1KB6VE0/eS497S24HaVKsualUSovVGDD5TzNGWzK4zu7pnzOdysRQN8ThcSAPs0yyerpeS2zMPVrHs8Lh6tRhbuimUVb3tmdwFUac+k+i4kVC2xpqYh1HeX9Gq9jfCKrUs2Nr5F/uaBt6PWOp/wBIHnNhbF3bw2EXLh6KUhzIHeb9pz3m9SZJRJpJFDk3oIiJ6REREAREQBERAEREAREQDhjbWV997KDv2aYhM17BVszE+fDlM7eDYqYqiabs6jj3HK+/Jh4EGa3xXw8xOGY1MLUDmzAfUqKCLG2tibacuMyYh1PybBTyva6+uD03n+JTUS1HDE1X1DVH1CHhZbWvrNZ1sO1Ry9U5mY3JPWSOLwT0my1EZG6MCD854EznZ5N25MdStKrK23wOlCh0EyBTl93Q3GzUBWrDMXAIXkq8tOpmLvUmHoAqtJM3Aac5pjJJ5UdanQUIaFOAnNp07bz95z2vjLjwMk8np9Z7g+J+UmthUsKzBa+cX5hrD8NJFyseqN9Ct00UHvXI8OZ6E8h46yS2PWP6VQyHIxq0gMhsBd16cfW95skfDvCVad6RfUcc97SK3W3Hp4bGZsVUv2ZVqOmVSQbhnI5gjhoNOPKZnKF07289DHVwmt4eqNqxOAZzOwSEREAREQBERAEREAREQBERAEREA8cY7BGKKHa2ilsobwzWNpB0ttpmCVA1CoeCVRlufuv9BvQyxSL3nNsJXICMQjEB1Dpe3FkPEeEjJPg814PLG4JKqlaiI69GXMP+3pKVtr4bUWu1Fmp/d+mntow9zKRgd+8ZgK7UqrDJckAjNTsT9XmF/ZOnSbH3e3pXGPk7MoxAYlSGpsARqGGvoZkqyhtNa/WzCgpu0kWSmnZUABwVQPYTR+29oCtiKhDA2Yi1+FtPxm7N4Xy0CBxNh7m01pid3qFaoQyi97Ero4Pjbl5ynDwcrs1VJtR05KiaZnASWjaO4poJ2qHtEUEshujCwvqR9JetraDlKy72uevIcB5T2dTI7STMksTGPiTOUUzs1UDiR+J+Ux8Lg3rOEpgsx8eA6kngPGbA2JufSoAGpZ6nG5+iP2V5+ZtJRcp+BfIlCvn2R2+H+NqqSGDqrfRLc7cZcqtNTXVnGbTQHhp4c+MjKosaZHJh8wRJjFLbI/Q6+R0lU6ajUSnZm5PNTutyTXaf3fnOK+0Lju3BmFE6phM/AVHJNzcePWZ08ME10E94AiIgCIiAIiIAiIgCIiAIiIAnjjcMKlN0PB1ZfK4IntEA05vDusHzUay2ZbG41K34Op5obfKxsRMr4b7OXZ4qdqxcubC2qqBfgD1vcyd+JuCxzmg+Ep03WmSWuR2hvoUs1h2ZFrgG5IGgsJC4eoSillKNa5Q8VPNT5cJOjQhXbhM004ck7vjtxGogUqneuLaag300I1lITbdZHBqoHH200b/VTP5GYe9O1GTLl0N735aa/mIw+KerSzmmygWF7HKT4GcnGxqYSf4Osebnsoxl3eS5YnbFKpg3yVVbuOAhsGTuEEWOvPpNcbP2PUxFTLTGgtdvqqOpP5cZbsNgUq07OoPjwYesn6WEpYajplRBqxJ0v1Zm1J8/aUYav75Jtq2Xf1+xjr4Z5k29DH2Nsenhly0xdjbNUOpY/kPAf95kYzaNOjq7angB3nY+AH/PGVfbO/C07Kl7tYLpeo5JsOzp9CfrNYdAZk4jZXaGnQ17XEaVGvmZaYANU5ugHdGlrsJ0Pa37tJevH9/WpdGnZK+iJyvTxXZ/pD0xTopZghINRx1NtFsNbeHGZGI3r7SnkRLXFiSb+wllerdOzIBW1rW5Wtb2muKmFNGq9I/UOnip1U+x+U24bD05y/EV39cbFtKXBd9jvehT/ZA9rj8pIUKeZgJG7B1oU/I/xGWTC4YLrxJ5zyekmZ3ue1NABYcJ2iebYhQbEi8ieHpE4Vr8JzAEREAREQBERAEREAREQBERAMfHDuH0/ETWWPq2zHxY/MmX7ePYZxKKFr1aDU2zhqeXiAR31YEMLE6ShDCVajgUqfbMlnKZ1p5lVhfvNoCbjTxmrDSy5pPg00krXueGApgjKyBmDAsjqCVY/RYA30ItY+cyNr7QVABXaxP0aS96ow6ZBwHymHtLerCVns9Srg8QhZbsLEa2Ze0W6kXH5icYLZ9JdaRV83GoGzlvN7mYs2fUqlGS1aMLB7RenVs2HqU6LfRa4fKfvBNVHvaUzeXf53YpTVhlJCvU1IHIrTsAreJueHCbLqU7Tyq7Ep1xapTV/NQfnxExrAU4zc487rj9C2NZfmRRvhdsBq1ZsZVuwpkhC2uapbVrn7IPuR0m0Nz8N2hqYtv/ALe5R8KCHQ/62u3kFlc3lAw+FXCYVLPVDKqr9VONVrk+OW/VpOfDXaqVMGlG5FXDjJUUm5GpsR922nhYia1ZPKQqVLvz/YtsrW92C1SqP2G9blT73HrLLK7vdtXKEoAAvWudTYKqkG4txN+HkZfTllmmQhfMrEjsD/46eGb+IyVw7sD3eMp+A3oo4a1KswTNqrakamxDW+iPHhxl02VXU2IIIYd0jUHyIirpNoTi0yR7YAXbSRNZ7sT1kywvIWohBNxaQIBKhHAkTOweMLGx95HzJ2cO/wCkAlIiIAiIgCIiAIiIAiIgCInDNYXPCAYO2doLSptdgGYMEHNmseAlI2TvBTodqin/ANQ9goI4IFvcHgTcnTwlT3x32etjGqUGtTRezQlQbgG7MAeGZvkFkRhNtVK2Kw4ZRmFRblRYkEgHTyvKKtdToTp03aT2NsKWWPeNwbA2fSagjNSplyDmJRblsxBJNtTIva/w9wrv2lOmaFT7dBjSPqF7vynI2xXwtIgYftFDPlYVACQWLDu5SRoesr7fFbENV7KnhF7Q8FLMSfw8ZVSklGMZb2Rl9o4t5bmNjtj42if1dda6DgtZCrW/xEHHzE9dmb2djpi8PVpffUdrT/eTUe0znx+LqgmqaFIngtNO0b1JNr+RMhK1KpnKmu+b7KIhf92xy+bWl93bS4U7+KPy+v0PTAVO3qviSDZ+7SB0y0VJy6dWN2PmJ3+HGxk/SGxN37RlewzWW2axFh9LTXXhpKZtzeJlZqaGobaEs4P/AE07L8zLB8Jt4l7dqNUAs4/VORqthrTB5KRrYcx4ytTWZHsoSk81rI25Kfvzu7Vqsleh3mpqVKcyL5rqOfE6ceFpcIl8oqSsyMJOLujSFcJUVs5YVgfrXObkQT1Gnzl0+EO02SrUw7nuZS6X+qQwDW8DeWra249PF951yPb/ANxbBvUEEN6ic7B+H9LBlqiuz1CLZmtoOJAA8hM0aU4zvc1TrxnC1tS2zpUpBhYi8UWuoPhO81mMwKuzfsn3nfC4IqbkiZkQBERAEREAREQBERAEREASE31Lf0fispseyfXwt3uHhcSbnniKCurI4BVgQQeBBFiJ5JXVj2Ls7nzn2FPsrhwalzpwAXrc8ZLbv7NenSqY5afaCmVprclQGOrNa3eABC8RYtfW02GPhLhMxOapl5LdQfLPlvb5+MsWO2Ahw3YUgKaqBlA+jpqA3UE8TxvrMtGhlleauun2NWIrZ4OMHZ9SgYHf6hVXJVBotw1JK/vD87TPxexErGnXo5WdM2mbLmVxY3IB4Gx4dZS94dgmkzd2wBsy/YP8tR7jkRM7d3Z9astPsKgQpmV78LDVTltrobek0YqlKlBVKDzRfD3Xr/Nzm4OrKpOVKtZSWt+Guv2LL/QFV0b9YF0PcQFAfN7lj7geErW0ycJhmSmhNercWQXPTl06+cvtKnVppq61DbW4K38jc/OQYTJmepZS3EkiygcBfhp+JMyRjnm5NNP46r04Nt7fE1zsj4b4muc1S1IH7Ru37o/O0vO7nw3oYeortmqOpBBJygEaggDx6mSuzNqLUv2Cmtl0JWyoDx1dvyvJahhqpYM7qoGuRBe/gztqR5AS6MILbUlKc+dDPmZgMPc5jwHCdcDhsxueA+ckwJoM4nSsLqbdDO8QDGwBOTXxmTOtO1tOE7QBERAEREAREQBERAEREAREQBERAEREA1xvWVbE1GSzDRXA5lVCkeY4e48oPYuKXBVmc5mo1F0yi5DDgLH1GvTwlvrbrVKT1OyzurM1S5yXBclioJI0B4eco20Nsg1zQ7KslWoG7tVezzPbSwPP8bdeOLC54ylCpLuuWmj0167F2JUWozpx7yj1306b+fkSm0N+qj6UkWmOrd5vbgPnIPE7OavZqlVix5EFiPLkPSQux8TjMTXanh6KrkJDPUBIp2JHe6N4C5mwcHs7XsFP6TiAAXJ7lOnfm4XRR0XVj8x0K8qT7lGOnMnz5dPRIx4ehiFapiJa8RXHn19Wzx3I2MKda6PUAyEFCRlqElbEi3FbH3myKOzh9bWQe7e7yUXzHv1TxewFvuoo0RfAanmSZaJRThkjY1VZ55XOFQDQTmIlhWJwwuLTmIBgdk9M6arM+IgCIiAIiIAiIgCIiAIiIAiIgCIiAIiIAmDtfY1LE0zTqqCORsMyNyZG4qwOoImdEHqdtTX+J3d2g1B6dPsaVRSQal7Gv95AoIplhbVrkG40ADSe3F3dOEwqq4tVfvVNcxzHkW52vx8TLFEio2PZSuYGDpnOxtM+IkiI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4" name="Picture 6" descr="http://sp92warszawa.edupage.org/photos/skin/clipart/1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088232" cy="242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zsprzasnik.szkolnastrona.pl/files/pl/mini/26-1402476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2376264" cy="2160240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215900" dist="38100" dir="8100000" sx="110000" sy="11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44036" name="Picture 4" descr="http://www.zsprzasnik.szkolnastrona.pl/files/pl/mini/27-1402476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1944216" cy="1767469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203200" dist="38100" sx="109000" sy="109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44038" name="Picture 6" descr="http://www.zsprzasnik.szkolnastrona.pl/files/pl/mini/28-1402476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2592288" cy="2356625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190500" dist="38100" dir="10800000" sx="115000" sy="115000" algn="r" rotWithShape="0">
              <a:schemeClr val="bg1">
                <a:alpha val="40000"/>
              </a:schemeClr>
            </a:outerShdw>
          </a:effectLst>
        </p:spPr>
      </p:pic>
      <p:pic>
        <p:nvPicPr>
          <p:cNvPr id="44040" name="Picture 8" descr="http://www.zsprzasnik.szkolnastrona.pl/files/pl/mini/29-14024768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80728"/>
            <a:ext cx="1728192" cy="1571084"/>
          </a:xfrm>
          <a:prstGeom prst="rect">
            <a:avLst/>
          </a:prstGeom>
          <a:noFill/>
          <a:ln w="47625">
            <a:solidFill>
              <a:srgbClr val="F6F5EA"/>
            </a:solidFill>
          </a:ln>
          <a:effectLst>
            <a:outerShdw blurRad="139700" dist="38100" dir="16200000" sx="109000" sy="109000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9512" y="260648"/>
            <a:ext cx="892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RZĄŚNIK - zajęcia dodatkowe – zajęcia artystyczne –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6" name="Objaśnienie w chmurce 5"/>
          <p:cNvSpPr/>
          <p:nvPr/>
        </p:nvSpPr>
        <p:spPr>
          <a:xfrm>
            <a:off x="179512" y="116632"/>
            <a:ext cx="4176464" cy="2736304"/>
          </a:xfrm>
          <a:prstGeom prst="cloudCallout">
            <a:avLst>
              <a:gd name="adj1" fmla="val -39746"/>
              <a:gd name="adj2" fmla="val 7419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PSP </a:t>
            </a:r>
            <a:br>
              <a:rPr lang="pl-PL" sz="2800" b="1" dirty="0" smtClean="0"/>
            </a:br>
            <a:r>
              <a:rPr lang="pl-PL" sz="2800" b="1" dirty="0" smtClean="0"/>
              <a:t>w</a:t>
            </a:r>
            <a:br>
              <a:rPr lang="pl-PL" sz="2800" b="1" dirty="0" smtClean="0"/>
            </a:br>
            <a:r>
              <a:rPr lang="pl-PL" sz="2800" b="1" dirty="0" smtClean="0"/>
              <a:t>BIELINIE</a:t>
            </a:r>
            <a:endParaRPr lang="pl-PL" sz="2800" b="1" dirty="0"/>
          </a:p>
        </p:txBody>
      </p:sp>
      <p:pic>
        <p:nvPicPr>
          <p:cNvPr id="7" name="Picture 2" descr="http://pspbielino.superszkolna.pl/files/sites/224/template/zdjecia/w240x180/dsc01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1776197" cy="133214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355976" y="332656"/>
            <a:ext cx="4608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dzieci biorących udział </a:t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projekcie: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 </a:t>
            </a:r>
            <a:b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tym: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uczennic, </a:t>
            </a:r>
            <a:b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13 uczniów.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zrealizowanych godzin: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	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godzin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dofinansowania: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9850" algn="l"/>
              </a:tabLst>
              <a:defRPr/>
            </a:pPr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7.200 zł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22.229,96 zł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</a:t>
            </a:r>
            <a:b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(w tym 2.368,96 zł to </a:t>
            </a:r>
            <a:r>
              <a:rPr lang="pl-PL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cross-financing</a:t>
            </a:r>
            <a:r>
              <a:rPr lang="pl-PL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dirty="0" smtClean="0"/>
              <a:t>	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2052" name="Picture 4" descr="https://encrypted-tbn1.gstatic.com/images?q=tbn:ANd9GcSLGcmO3wT0b1YUo5QiL5G2n21tX0hwlYWTnIMEzjh85fto0tq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2088232" cy="2386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3528" y="188640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r>
              <a:rPr lang="pl-PL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REALIZOWANE ZAJĘCIA DODATKOWE:</a:t>
            </a: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000" dirty="0" smtClean="0">
              <a:solidFill>
                <a:srgbClr val="669900"/>
              </a:solidFill>
            </a:endParaRPr>
          </a:p>
          <a:p>
            <a:pPr algn="ctr">
              <a:lnSpc>
                <a:spcPct val="150000"/>
              </a:lnSpc>
              <a:buClr>
                <a:schemeClr val="accent4">
                  <a:lumMod val="75000"/>
                </a:schemeClr>
              </a:buClr>
              <a:defRPr/>
            </a:pPr>
            <a:endParaRPr lang="pl-PL" sz="2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71600" y="1484784"/>
            <a:ext cx="71287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Zajęcia dla dzieci z trudnościami </a:t>
            </a:r>
            <a:b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zdobywaniu umiejętności matematycznych </a:t>
            </a:r>
            <a:b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pl-PL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dzieci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Zajęcia dla dzieci z trudnościami w czytaniu i pisaniu, ryzyko zagrożenia dysleksją – </a:t>
            </a:r>
            <a:r>
              <a:rPr lang="pl-PL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dzieci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Zajęcia dla dzieci uzdolnionych artystycznie </a:t>
            </a:r>
            <a:b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pl-PL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dzieci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</a:b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 Zajęcia dla dzieci uzdolnionych w zakresie języka angielskiego – </a:t>
            </a:r>
            <a:r>
              <a:rPr lang="pl-PL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6 dzieci </a:t>
            </a:r>
            <a:endParaRPr lang="pl-PL" sz="2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pl-PL" sz="2800" u="sng" dirty="0" smtClean="0">
              <a:solidFill>
                <a:srgbClr val="F6F5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404664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ramach projektu „Uczymy i rozwijamy się z indywidualizacją" w klasach I – III w PSP w Bielinie, następujące zajęcia prowadziły:</a:t>
            </a: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czytaniu i pisaniu, zagrożenie dysleksją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Irena Woźnica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trudności w zdobywaniu umiejętności matematycznych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Anna </a:t>
            </a:r>
            <a:r>
              <a:rPr lang="pl-PL" sz="2400" b="1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Ponichtera</a:t>
            </a:r>
            <a:endParaRPr lang="pl-PL" sz="2400" b="1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rozwijające zainteresowania w zakresie języka angielskiego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Jolanta Gołębiewska</a:t>
            </a:r>
          </a:p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rozwijające zainteresowania uzdolnionych plastycznie - prowadząca </a:t>
            </a:r>
            <a:r>
              <a:rPr lang="pl-P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Janina Jaworska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260648"/>
            <a:ext cx="798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BIELINO - zajęcia dodatkowe – zajęcia artystyczne</a:t>
            </a:r>
          </a:p>
        </p:txBody>
      </p:sp>
      <p:pic>
        <p:nvPicPr>
          <p:cNvPr id="47106" name="Picture 2" descr="http://pspbielino.superszkolna.pl/files/sites/224/cms/szablony/18859/zdjecia/b20140205_121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2857500" cy="2143125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ffectLst>
            <a:outerShdw blurRad="330200" dist="38100" dir="8100000" sx="110000" sy="110000" algn="tr" rotWithShape="0">
              <a:schemeClr val="bg1">
                <a:alpha val="40000"/>
              </a:schemeClr>
            </a:outerShdw>
          </a:effectLst>
        </p:spPr>
      </p:pic>
      <p:pic>
        <p:nvPicPr>
          <p:cNvPr id="47108" name="Picture 4" descr="http://pspbielino.superszkolna.pl/files/sites/224/cms/szablony/18859/zdjecia/b20140205_121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2857500" cy="2143125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254000" dist="38100" dir="16200000" sx="116000" sy="116000" rotWithShape="0">
              <a:schemeClr val="bg1">
                <a:alpha val="40000"/>
              </a:schemeClr>
            </a:outerShdw>
          </a:effectLst>
        </p:spPr>
      </p:pic>
      <p:pic>
        <p:nvPicPr>
          <p:cNvPr id="47110" name="Picture 6" descr="http://pspbielino.superszkolna.pl/files/sites/224/cms/szablony/18859/zdjecia/20131217_085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429000"/>
            <a:ext cx="2857500" cy="2143125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165100" dist="38100" sx="106000" sy="106000" algn="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pspbielino.superszkolna.pl/files/sites/224/cms/szablony/18859/zdjecia/20131120_082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176464" cy="3132348"/>
          </a:xfrm>
          <a:prstGeom prst="rect">
            <a:avLst/>
          </a:prstGeom>
          <a:noFill/>
          <a:ln w="47625">
            <a:solidFill>
              <a:srgbClr val="66FF33"/>
            </a:solidFill>
          </a:ln>
          <a:effectLst>
            <a:outerShdw blurRad="152400" dist="38100" dir="10800000" sx="107000" sy="107000" algn="r" rotWithShape="0">
              <a:schemeClr val="bg1">
                <a:alpha val="40000"/>
              </a:schemeClr>
            </a:outerShdw>
          </a:effectLst>
        </p:spPr>
      </p:pic>
      <p:pic>
        <p:nvPicPr>
          <p:cNvPr id="5" name="Picture 8" descr="http://pspbielino.superszkolna.pl/files/sites/224/cms/szablony/18859/zdjecia/20131120_082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600400" cy="2700300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ffectLst>
            <a:outerShdw blurRad="279400" dist="38100" sx="110000" sy="110000" algn="l" rotWithShape="0">
              <a:schemeClr val="bg1">
                <a:alpha val="40000"/>
              </a:scheme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851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BIELINO - zajęcia dodatkowe – zajęcia artystyczne – c.d.</a:t>
            </a:r>
          </a:p>
        </p:txBody>
      </p:sp>
      <p:pic>
        <p:nvPicPr>
          <p:cNvPr id="7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pspbielino.superszkolna.pl/files/sites/224/cms/szablony/18859/zdjecia/a20140212_101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328592" cy="3996444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177800" dist="38100" dir="5400000" sx="107000" sy="107000" algn="t" rotWithShape="0">
              <a:schemeClr val="bg1">
                <a:alpha val="40000"/>
              </a:scheme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79512" y="260649"/>
            <a:ext cx="810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BIELINO  – zajęcia dla dzieci </a:t>
            </a:r>
            <a:b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 trudnościami w czytaniu i pisaniu, ryzyko </a:t>
            </a:r>
            <a:r>
              <a:rPr lang="pl-PL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zagr.dysleksją</a:t>
            </a:r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spbielino.superszkolna.pl/files/sites/224/cms/szablony/18859/zdjecia/20131127_08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625585" cy="2719189"/>
          </a:xfrm>
          <a:prstGeom prst="rect">
            <a:avLst/>
          </a:prstGeom>
          <a:noFill/>
          <a:ln w="47625">
            <a:solidFill>
              <a:srgbClr val="FFC000"/>
            </a:solidFill>
          </a:ln>
          <a:effectLst>
            <a:outerShdw blurRad="254000" dist="38100" sx="116000" sy="116000" algn="l" rotWithShape="0">
              <a:schemeClr val="bg1">
                <a:alpha val="40000"/>
              </a:schemeClr>
            </a:outerShdw>
          </a:effectLst>
        </p:spPr>
      </p:pic>
      <p:pic>
        <p:nvPicPr>
          <p:cNvPr id="49156" name="Picture 4" descr="http://pspbielino.superszkolna.pl/files/sites/224/cms/szablony/18859/zdjecia/20131127_08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600400" cy="2700300"/>
          </a:xfrm>
          <a:prstGeom prst="rect">
            <a:avLst/>
          </a:prstGeom>
          <a:noFill/>
          <a:ln w="47625">
            <a:solidFill>
              <a:srgbClr val="92D050"/>
            </a:solidFill>
          </a:ln>
          <a:effectLst>
            <a:outerShdw blurRad="279400" dist="38100" dir="10800000" sx="112000" sy="112000" algn="r" rotWithShape="0">
              <a:schemeClr val="bg1">
                <a:alpha val="40000"/>
              </a:schemeClr>
            </a:outerShdw>
          </a:effectLst>
        </p:spPr>
      </p:pic>
      <p:pic>
        <p:nvPicPr>
          <p:cNvPr id="6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79512" y="260648"/>
            <a:ext cx="8535892" cy="95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BIELINO – zajęcia dla dzieci z trudnościami w </a:t>
            </a:r>
            <a:r>
              <a:rPr lang="pl-PL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zdobyw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umiejętności matematycznych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spbielino.superszkolna.pl/files/sites/224/cms/szablony/18859/zdjecia/20131120_08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184576" cy="3888432"/>
          </a:xfrm>
          <a:prstGeom prst="rect">
            <a:avLst/>
          </a:prstGeom>
          <a:noFill/>
          <a:ln w="47625">
            <a:solidFill>
              <a:srgbClr val="3A7DCE"/>
            </a:solidFill>
          </a:ln>
          <a:effectLst>
            <a:outerShdw blurRad="279400" dist="38100" dir="16200000" sx="124000" sy="124000" rotWithShape="0">
              <a:schemeClr val="bg1">
                <a:alpha val="40000"/>
              </a:schemeClr>
            </a:outerShdw>
          </a:effectLst>
        </p:spPr>
      </p:pic>
      <p:pic>
        <p:nvPicPr>
          <p:cNvPr id="5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79512" y="260648"/>
            <a:ext cx="8311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PSP BIELINO -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zajęcia dodatkowe – zajęcia z języka angielskiego</a:t>
            </a:r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l-PL" b="1" dirty="0" smtClean="0"/>
              <a:t>Zasady równości szans w PO KL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Polityka równości szans płci (gender mainstreaming)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68763" cy="29686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dirty="0" smtClean="0"/>
              <a:t>uwzględnianie perspektywy płci w </a:t>
            </a:r>
          </a:p>
          <a:p>
            <a:pPr algn="ctr">
              <a:buNone/>
            </a:pPr>
            <a:r>
              <a:rPr lang="pl-PL" sz="1800" dirty="0" smtClean="0"/>
              <a:t>głównym nurcie wszystkich procesów politycznych, priorytetów i działań, na wszystkich ich etapach, to jest na etapie planowania, realizacji i ewaluacji. Polityka równości szans płci to celowe, systematyczne i świadome ocenianie danej polityki i działań z perspektywy wpływu na warunki życia kobiet i mężczyzn, które ma na celu przeciwdziałanie dyskryminacji i osiągnięcie równości płci.</a:t>
            </a:r>
            <a:endParaRPr lang="pl-PL" sz="1800" dirty="0"/>
          </a:p>
        </p:txBody>
      </p:sp>
      <p:pic>
        <p:nvPicPr>
          <p:cNvPr id="7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pic>
        <p:nvPicPr>
          <p:cNvPr id="1027" name="Picture 3" descr="C:\Users\Kamila\AppData\Local\Microsoft\Windows\Temporary Internet Files\Content.IE5\IJ9Y4AJM\MP9004227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71810"/>
            <a:ext cx="2500306" cy="2500306"/>
          </a:xfrm>
          <a:prstGeom prst="rect">
            <a:avLst/>
          </a:prstGeom>
          <a:noFill/>
        </p:spPr>
      </p:pic>
      <p:pic>
        <p:nvPicPr>
          <p:cNvPr id="1031" name="Picture 7" descr="C:\Users\Kamila\AppData\Local\Microsoft\Windows\Temporary Internet Files\Content.IE5\5G3B8INT\MP90044863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85926"/>
            <a:ext cx="1928810" cy="28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solidFill>
                  <a:srgbClr val="FFF9EF"/>
                </a:solidFill>
              </a:rPr>
              <a:t>Każdej ze szkół przyznane zostało dofinansowanie zależne od jej wielkości. </a:t>
            </a:r>
            <a:br>
              <a:rPr lang="pl-PL" sz="1600" b="1" dirty="0" smtClean="0">
                <a:solidFill>
                  <a:srgbClr val="FFF9EF"/>
                </a:solidFill>
              </a:rPr>
            </a:br>
            <a:r>
              <a:rPr lang="pl-PL" sz="1600" b="1" dirty="0" smtClean="0">
                <a:solidFill>
                  <a:srgbClr val="FFF9EF"/>
                </a:solidFill>
              </a:rPr>
              <a:t>Środki finansowe mogły zostać rozdysponowane pomiędzy wynagrodzeniem nauczycieli, którzy prowadzić będą zajęcia dodatkowe a kosztami doposażenia niezbędnego do realizacji zajęć.</a:t>
            </a:r>
            <a:endParaRPr lang="pl-PL" sz="1600" b="1" dirty="0">
              <a:solidFill>
                <a:srgbClr val="FFF9E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632848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graphicFrame>
        <p:nvGraphicFramePr>
          <p:cNvPr id="5" name="Wykres 4"/>
          <p:cNvGraphicFramePr/>
          <p:nvPr/>
        </p:nvGraphicFramePr>
        <p:xfrm>
          <a:off x="827584" y="1700808"/>
          <a:ext cx="727280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475656" y="155679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F6F5EA"/>
                </a:solidFill>
              </a:rPr>
              <a:t>Środki przeznaczone na zajęcia dodatkowe</a:t>
            </a:r>
            <a:endParaRPr lang="pl-PL" sz="2400" b="1" u="sng" dirty="0">
              <a:solidFill>
                <a:srgbClr val="F6F5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C:\Users\Kamila\AppData\Local\Microsoft\Windows\Temporary Internet Files\Content.IE5\VC0L404F\MP900430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73374">
            <a:off x="6081495" y="1999237"/>
            <a:ext cx="3245305" cy="233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 Równość szans w projekcie</a:t>
            </a:r>
            <a:br>
              <a:rPr lang="pl-PL" b="1" dirty="0" smtClean="0"/>
            </a:br>
            <a:r>
              <a:rPr lang="pl-PL" b="1" dirty="0" smtClean="0"/>
              <a:t> „Uczymy się i rozwijamy z indywidualizacją”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428596" y="1785926"/>
            <a:ext cx="6429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	</a:t>
            </a:r>
            <a:r>
              <a:rPr lang="pl-PL" sz="2000" dirty="0" smtClean="0"/>
              <a:t>Starano się przeciwdziałać stereotypom dotyczącym dziewczynek oraz chłopców w projekcie tj.: wzmacnianie tradycyjnych ról płci, wzmacnianie mitów na temat zdolności, możliwości, zainteresowań).</a:t>
            </a:r>
          </a:p>
          <a:p>
            <a:r>
              <a:rPr lang="pl-PL" sz="2000" dirty="0" smtClean="0"/>
              <a:t>	Zachęcano dziewczynki do kształcenia i rozwijania wiedzy z zakresu przedmiotów matematycznych i przyrodniczych, zaś chłopców do przedmiotów humanistycznych. W miarę możliwości, dyrektorzy oraz zespoły rekrutacyjne wybrali dzieci zgodnie z zasadą równości szans. </a:t>
            </a:r>
            <a:endParaRPr lang="pl-PL" sz="2000" dirty="0"/>
          </a:p>
        </p:txBody>
      </p:sp>
      <p:pic>
        <p:nvPicPr>
          <p:cNvPr id="6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C:\Users\Kamila\AppData\Local\Microsoft\Windows\Temporary Internet Files\Content.IE5\VC0L404F\MP9004090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71810"/>
            <a:ext cx="3606078" cy="240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714348" y="214290"/>
            <a:ext cx="6000792" cy="5632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pl-PL" dirty="0" smtClean="0"/>
              <a:t>	</a:t>
            </a:r>
            <a:r>
              <a:rPr lang="pl-PL" sz="2400" dirty="0" smtClean="0"/>
              <a:t>Zakupione materiały dydaktyczne i sprzęt również będzie służył kształtowaniu w uczniach i uczennicach poczucia równości i będzie  wykorzystywany w nauczaniu niestereotypowego postrzegania ról kobiecych i męskich w społeczeństwie.</a:t>
            </a:r>
          </a:p>
          <a:p>
            <a:r>
              <a:rPr lang="pl-PL" sz="2400" dirty="0" smtClean="0"/>
              <a:t>	Nauczyciele nauczający w projekcie byli świadomi wpływu stereotypów zarówno na sposób prowadzenia zajęć, jak i na dobór materiałów edukacyjnych. </a:t>
            </a:r>
          </a:p>
          <a:p>
            <a:r>
              <a:rPr lang="pl-PL" sz="2400" dirty="0" smtClean="0"/>
              <a:t>	Promowali postawy szacunku dla odmienności i różnic, uznawania równych praw i obowiązków bez względu na płeć. Również w aktywny sposób zachęcali dzieci do przełamywania stereotypów płci.</a:t>
            </a:r>
            <a:endParaRPr lang="pl-PL" sz="2400" dirty="0"/>
          </a:p>
        </p:txBody>
      </p:sp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64517" name="Picture 5" descr="C:\Users\Kamila\AppData\Local\Microsoft\Windows\Temporary Internet Files\Content.IE5\IJ9Y4AJM\MP9004227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04"/>
            <a:ext cx="207167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„Uczymy się i rozwijamy z indywidualizacją”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86116" y="1500175"/>
            <a:ext cx="535785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W naszym projekcie, z racji tego że uczestniczą w nim dzieci w wieku szkolnym, w mniejszym stopniu zajęliśmy się liczbami dziewczynek i chłopców, lecz przede wszystkim skupiliśmy się w projekcie na zmniejszaniu barier równości, przez osłabianie stereotypów.</a:t>
            </a:r>
            <a:endParaRPr lang="pl-PL" sz="2800" dirty="0"/>
          </a:p>
        </p:txBody>
      </p:sp>
      <p:pic>
        <p:nvPicPr>
          <p:cNvPr id="5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66563" name="Picture 3" descr="C:\Users\Kamila\AppData\Local\Microsoft\Windows\Temporary Internet Files\Content.IE5\5G3B8INT\MP9004393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714488"/>
            <a:ext cx="32471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W projekcie…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571613"/>
            <a:ext cx="7972452" cy="3786213"/>
          </a:xfrm>
          <a:scene3d>
            <a:camera prst="perspectiveHeroicExtremeRightFacing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buNone/>
            </a:pPr>
            <a:r>
              <a:rPr lang="pl-PL" sz="2800" dirty="0" smtClean="0"/>
              <a:t>	…zasady równości szans były promowane po przez włączenie w równym stopniu dziewczynek i chłopców do każdego rodzaju zajęć tj.: (matematyka, języki obce, prace techniczne, przedmioty humanistyczne).</a:t>
            </a:r>
          </a:p>
          <a:p>
            <a:endParaRPr lang="pl-PL" dirty="0"/>
          </a:p>
        </p:txBody>
      </p:sp>
      <p:pic>
        <p:nvPicPr>
          <p:cNvPr id="65538" name="Picture 2" descr="C:\Users\Kamila\AppData\Local\Microsoft\Windows\Temporary Internet Files\Content.IE5\OXMD935R\MP9004304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143248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pic>
        <p:nvPicPr>
          <p:cNvPr id="65539" name="Picture 3" descr="C:\Users\Kamila\AppData\Local\Microsoft\Windows\Temporary Internet Files\Content.IE5\IJ9Y4AJM\MP90038760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14290"/>
            <a:ext cx="1733172" cy="242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1" name="Picture 5" descr="C:\Users\Kamila\AppData\Local\Microsoft\Windows\Temporary Internet Files\Content.IE5\OXMD935R\MP90043924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857628"/>
            <a:ext cx="2666901" cy="178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3" name="Picture 7" descr="C:\Users\Kamila\AppData\Local\Microsoft\Windows\Temporary Internet Files\Content.IE5\VC0L404F\MP90043932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286256"/>
            <a:ext cx="1729618" cy="134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prstTxWarp prst="textButton">
              <a:avLst/>
            </a:prstTxWarp>
            <a:noAutofit/>
          </a:bodyPr>
          <a:lstStyle/>
          <a:p>
            <a:r>
              <a:rPr lang="pl-PL" sz="8800" b="1" dirty="0" smtClean="0">
                <a:solidFill>
                  <a:srgbClr val="2884D8"/>
                </a:solidFill>
                <a:latin typeface="Arial" pitchFamily="34" charset="0"/>
                <a:cs typeface="Arial" pitchFamily="34" charset="0"/>
              </a:rPr>
              <a:t>Dziękujemy </a:t>
            </a:r>
            <a:r>
              <a:rPr lang="en-US" sz="8800" b="1" dirty="0" smtClean="0">
                <a:solidFill>
                  <a:srgbClr val="2884D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800" b="1" dirty="0" smtClean="0">
                <a:solidFill>
                  <a:srgbClr val="2884D8"/>
                </a:solidFill>
                <a:latin typeface="Arial" pitchFamily="34" charset="0"/>
                <a:cs typeface="Arial" pitchFamily="34" charset="0"/>
              </a:rPr>
            </a:br>
            <a:r>
              <a:rPr lang="pl-PL" sz="8800" b="1" dirty="0" smtClean="0">
                <a:solidFill>
                  <a:srgbClr val="2884D8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pl-PL" sz="8800" b="1" dirty="0" smtClean="0">
                <a:solidFill>
                  <a:srgbClr val="2884D8"/>
                </a:solidFill>
                <a:latin typeface="Arial" pitchFamily="34" charset="0"/>
                <a:cs typeface="Arial" pitchFamily="34" charset="0"/>
              </a:rPr>
              <a:t>uwagę!</a:t>
            </a:r>
            <a:r>
              <a:rPr lang="pl-PL" sz="8000" b="1" dirty="0" smtClean="0">
                <a:solidFill>
                  <a:srgbClr val="2884D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8000" b="1" dirty="0" smtClean="0">
                <a:solidFill>
                  <a:srgbClr val="2884D8"/>
                </a:solidFill>
                <a:latin typeface="Arial" pitchFamily="34" charset="0"/>
                <a:cs typeface="Arial" pitchFamily="34" charset="0"/>
              </a:rPr>
            </a:br>
            <a:endParaRPr lang="pl-PL" sz="8000" b="1" dirty="0">
              <a:solidFill>
                <a:srgbClr val="2884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6600"/>
                </a:solidFill>
              </a:rPr>
              <a:t>Biuro Projektu pn.</a:t>
            </a:r>
          </a:p>
          <a:p>
            <a:r>
              <a:rPr lang="pl-PL" b="1" dirty="0" smtClean="0">
                <a:solidFill>
                  <a:srgbClr val="FF6600"/>
                </a:solidFill>
              </a:rPr>
              <a:t> „Uczymy się i rozwijamy z indywidualizacją”</a:t>
            </a:r>
            <a:endParaRPr lang="pl-PL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869872" y="1052736"/>
          <a:ext cx="7488832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67544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rgbClr val="F6F5EA"/>
                </a:solidFill>
              </a:rPr>
              <a:t>Środki przeznaczone na doposażenie</a:t>
            </a:r>
            <a:endParaRPr lang="pl-PL" sz="2800" b="1" u="sng" dirty="0">
              <a:solidFill>
                <a:srgbClr val="F6F5EA"/>
              </a:solidFill>
            </a:endParaRPr>
          </a:p>
        </p:txBody>
      </p:sp>
      <p:pic>
        <p:nvPicPr>
          <p:cNvPr id="4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400" b="1" dirty="0" smtClean="0">
                <a:solidFill>
                  <a:schemeClr val="bg1"/>
                </a:solidFill>
                <a:latin typeface="Verdana" pitchFamily="34" charset="0"/>
              </a:rPr>
              <a:t>Każda szkoła przeprowadziła wśród uczniów klas I-III diagnozy, </a:t>
            </a:r>
            <a:br>
              <a:rPr lang="pl-PL" sz="14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Verdana" pitchFamily="34" charset="0"/>
              </a:rPr>
              <a:t>które określić miały indywidualne potrzeby edukacyjne i wychowawcze dzieci. Uczniowie i uczennice, u których stwierdzono dysfunkcje w rozwoju psychofizycznym lub wybitne uzdolnienia i zainteresowania, </a:t>
            </a:r>
            <a:br>
              <a:rPr lang="pl-PL" sz="14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Verdana" pitchFamily="34" charset="0"/>
              </a:rPr>
              <a:t>zakwalifikowani zostali do udziału w projekcie, jako jego beneficjenci. </a:t>
            </a:r>
            <a:r>
              <a:rPr lang="pl-PL" sz="1300" b="1" i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pl-PL" sz="1300" b="1" i="1" dirty="0" smtClean="0">
                <a:solidFill>
                  <a:schemeClr val="bg1"/>
                </a:solidFill>
                <a:latin typeface="Verdana" pitchFamily="34" charset="0"/>
              </a:rPr>
            </a:br>
            <a:endParaRPr lang="pl-PL" sz="1300" b="1" i="1" dirty="0">
              <a:solidFill>
                <a:schemeClr val="bg1"/>
              </a:solidFill>
            </a:endParaRPr>
          </a:p>
        </p:txBody>
      </p:sp>
      <p:pic>
        <p:nvPicPr>
          <p:cNvPr id="3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graphicFrame>
        <p:nvGraphicFramePr>
          <p:cNvPr id="6" name="Wykres 5"/>
          <p:cNvGraphicFramePr/>
          <p:nvPr/>
        </p:nvGraphicFramePr>
        <p:xfrm>
          <a:off x="1259632" y="1556792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graphicFrame>
        <p:nvGraphicFramePr>
          <p:cNvPr id="3" name="Wykres 2"/>
          <p:cNvGraphicFramePr/>
          <p:nvPr/>
        </p:nvGraphicFramePr>
        <p:xfrm>
          <a:off x="1547664" y="1124744"/>
          <a:ext cx="61926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23528" y="18864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6F5EA"/>
                </a:solidFill>
                <a:latin typeface="Verdana" pitchFamily="34" charset="0"/>
              </a:rPr>
              <a:t>Zajęcia odbywały się w małych grupach. </a:t>
            </a:r>
            <a:br>
              <a:rPr lang="pl-PL" b="1" dirty="0" smtClean="0">
                <a:solidFill>
                  <a:srgbClr val="F6F5EA"/>
                </a:solidFill>
                <a:latin typeface="Verdana" pitchFamily="34" charset="0"/>
              </a:rPr>
            </a:br>
            <a:r>
              <a:rPr lang="pl-PL" b="1" dirty="0" smtClean="0">
                <a:solidFill>
                  <a:srgbClr val="F6F5EA"/>
                </a:solidFill>
                <a:latin typeface="Verdana" pitchFamily="34" charset="0"/>
              </a:rPr>
              <a:t>Minimalny wymiar godzin przeznaczony na realizację zajęć </a:t>
            </a:r>
            <a:br>
              <a:rPr lang="pl-PL" b="1" dirty="0" smtClean="0">
                <a:solidFill>
                  <a:srgbClr val="F6F5EA"/>
                </a:solidFill>
                <a:latin typeface="Verdana" pitchFamily="34" charset="0"/>
              </a:rPr>
            </a:br>
            <a:r>
              <a:rPr lang="pl-PL" b="1" dirty="0" smtClean="0">
                <a:solidFill>
                  <a:srgbClr val="F6F5EA"/>
                </a:solidFill>
                <a:latin typeface="Verdana" pitchFamily="34" charset="0"/>
              </a:rPr>
              <a:t>dla jednej grupy to 30. </a:t>
            </a:r>
            <a:endParaRPr lang="pl-PL" b="1" dirty="0">
              <a:solidFill>
                <a:srgbClr val="F6F5EA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ość\Downloads\logo_efs_kapital_lud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</p:spPr>
      </p:pic>
      <p:graphicFrame>
        <p:nvGraphicFramePr>
          <p:cNvPr id="3" name="Wykres 2"/>
          <p:cNvGraphicFramePr/>
          <p:nvPr/>
        </p:nvGraphicFramePr>
        <p:xfrm>
          <a:off x="539552" y="332656"/>
          <a:ext cx="8244408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874</Words>
  <Application>Microsoft Office PowerPoint</Application>
  <PresentationFormat>Pokaz na ekranie (4:3)</PresentationFormat>
  <Paragraphs>161</Paragraphs>
  <Slides>54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Motyw pakietu Office</vt:lpstr>
      <vt:lpstr>Projekt pn. „Uczymy się i rozwijamy z indywidualizacją”</vt:lpstr>
      <vt:lpstr>Dnia  02.08.2013r. Gmina Rząśnik podpisała umowę dofinansowania na realizację projektu współfinansowanego przez Unię Europejską ze środków Europejskiego Funduszu Społecznego w ramach Priorytetu IX Rozwój wykształcenia i kompetencji w regionach, Działania 9.1 Wyrównywanie szans edukacyjnych i zapewnienie wysokiej jakości usług edukacyjnych świadczonych w systemie oświaty, Poddziałania 9.1.2 Wyrównywanie szans edukacyjnych uczniów z grup  o utrudnionym dostępie do edukacji oraz zmniejszanie różnic w jakości usług edukacyjnych.     Projekt pod nazwą: „Uczymy się i rozwijamy     z indywidualizacją” decyzją Mazowieckiej Jednostki    Wdrażania Projektów Unijnych otrzymał     156.694,00 zł unijnego dofinansowania.   We wrześniu 2013r. pięć szkół podstawowych, dla których organem prowadzącym jest Gmina Rząśnik, rozpoczęło udział w projekcie. </vt:lpstr>
      <vt:lpstr>Slajd 3</vt:lpstr>
      <vt:lpstr>Slajd 4</vt:lpstr>
      <vt:lpstr>Każdej ze szkół przyznane zostało dofinansowanie zależne od jej wielkości.  Środki finansowe mogły zostać rozdysponowane pomiędzy wynagrodzeniem nauczycieli, którzy prowadzić będą zajęcia dodatkowe a kosztami doposażenia niezbędnego do realizacji zajęć.</vt:lpstr>
      <vt:lpstr>Slajd 6</vt:lpstr>
      <vt:lpstr>Każda szkoła przeprowadziła wśród uczniów klas I-III diagnozy,  które określić miały indywidualne potrzeby edukacyjne i wychowawcze dzieci. Uczniowie i uczennice, u których stwierdzono dysfunkcje w rozwoju psychofizycznym lub wybitne uzdolnienia i zainteresowania,  zakwalifikowani zostali do udziału w projekcie, jako jego beneficjenci.  </vt:lpstr>
      <vt:lpstr>Slajd 8</vt:lpstr>
      <vt:lpstr>Slajd 9</vt:lpstr>
      <vt:lpstr>Slajd 10</vt:lpstr>
      <vt:lpstr>Slajd 11</vt:lpstr>
      <vt:lpstr>Slajd 12</vt:lpstr>
      <vt:lpstr>Slajd 13</vt:lpstr>
      <vt:lpstr>Zajęcia dla dzieci z trudnościami w czytaniu i pisaniu, ryzyko zagrożenia dysleksją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Zasady równości szans w PO KL</vt:lpstr>
      <vt:lpstr> Równość szans w projekcie  „Uczymy się i rozwijamy z indywidualizacją”</vt:lpstr>
      <vt:lpstr>Slajd 51</vt:lpstr>
      <vt:lpstr>„Uczymy się i rozwijamy z indywidualizacją”</vt:lpstr>
      <vt:lpstr>W projekcie…</vt:lpstr>
      <vt:lpstr>Dziękujemy  za uwagę! </vt:lpstr>
    </vt:vector>
  </TitlesOfParts>
  <Company>FSPDMaIS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pn. „Uczymy się i rozwijamy z indywidualizacją”</dc:title>
  <dc:creator>Gość</dc:creator>
  <cp:lastModifiedBy>Kamila</cp:lastModifiedBy>
  <cp:revision>223</cp:revision>
  <dcterms:created xsi:type="dcterms:W3CDTF">2014-07-23T11:52:54Z</dcterms:created>
  <dcterms:modified xsi:type="dcterms:W3CDTF">2014-08-19T07:32:11Z</dcterms:modified>
</cp:coreProperties>
</file>